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charts/chart46.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notesSlides/notesSlide24.xml" ContentType="application/vnd.openxmlformats-officedocument.presentationml.notesSlide+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50.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hart53.xml" ContentType="application/vnd.openxmlformats-officedocument.drawingml.chart+xml"/>
  <Override PartName="/ppt/slides/slide32.xml" ContentType="application/vnd.openxmlformats-officedocument.presentationml.slide+xml"/>
  <Override PartName="/ppt/charts/chart4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746" r:id="rId2"/>
    <p:sldId id="599" r:id="rId3"/>
    <p:sldId id="600" r:id="rId4"/>
    <p:sldId id="646" r:id="rId5"/>
    <p:sldId id="647" r:id="rId6"/>
    <p:sldId id="648" r:id="rId7"/>
    <p:sldId id="678" r:id="rId8"/>
    <p:sldId id="719" r:id="rId9"/>
    <p:sldId id="687" r:id="rId10"/>
    <p:sldId id="669" r:id="rId11"/>
    <p:sldId id="688" r:id="rId12"/>
    <p:sldId id="689" r:id="rId13"/>
    <p:sldId id="690" r:id="rId14"/>
    <p:sldId id="691" r:id="rId15"/>
    <p:sldId id="679" r:id="rId16"/>
    <p:sldId id="720" r:id="rId17"/>
    <p:sldId id="692" r:id="rId18"/>
    <p:sldId id="680" r:id="rId19"/>
    <p:sldId id="721" r:id="rId20"/>
    <p:sldId id="697" r:id="rId21"/>
    <p:sldId id="670" r:id="rId22"/>
    <p:sldId id="651" r:id="rId23"/>
    <p:sldId id="661" r:id="rId24"/>
    <p:sldId id="662" r:id="rId25"/>
    <p:sldId id="584" r:id="rId26"/>
    <p:sldId id="681" r:id="rId27"/>
    <p:sldId id="722" r:id="rId28"/>
    <p:sldId id="728" r:id="rId29"/>
    <p:sldId id="671" r:id="rId30"/>
    <p:sldId id="729" r:id="rId31"/>
    <p:sldId id="730" r:id="rId32"/>
    <p:sldId id="731" r:id="rId33"/>
    <p:sldId id="732" r:id="rId34"/>
    <p:sldId id="682" r:id="rId35"/>
    <p:sldId id="723" r:id="rId36"/>
    <p:sldId id="702" r:id="rId37"/>
    <p:sldId id="672" r:id="rId38"/>
    <p:sldId id="703" r:id="rId39"/>
    <p:sldId id="704" r:id="rId40"/>
    <p:sldId id="705" r:id="rId41"/>
    <p:sldId id="706" r:id="rId42"/>
    <p:sldId id="683" r:id="rId43"/>
    <p:sldId id="724" r:id="rId44"/>
    <p:sldId id="707" r:id="rId45"/>
    <p:sldId id="673" r:id="rId46"/>
    <p:sldId id="708" r:id="rId47"/>
    <p:sldId id="735" r:id="rId48"/>
    <p:sldId id="736" r:id="rId49"/>
    <p:sldId id="709" r:id="rId50"/>
    <p:sldId id="684" r:id="rId51"/>
    <p:sldId id="725" r:id="rId52"/>
    <p:sldId id="710" r:id="rId53"/>
    <p:sldId id="711" r:id="rId54"/>
    <p:sldId id="737" r:id="rId55"/>
    <p:sldId id="712" r:id="rId56"/>
    <p:sldId id="713" r:id="rId57"/>
    <p:sldId id="685" r:id="rId58"/>
    <p:sldId id="726" r:id="rId59"/>
    <p:sldId id="715" r:id="rId60"/>
    <p:sldId id="716" r:id="rId61"/>
    <p:sldId id="738" r:id="rId62"/>
    <p:sldId id="717" r:id="rId63"/>
    <p:sldId id="740" r:id="rId64"/>
    <p:sldId id="686" r:id="rId65"/>
    <p:sldId id="727" r:id="rId66"/>
    <p:sldId id="718" r:id="rId67"/>
    <p:sldId id="610" r:id="rId68"/>
    <p:sldId id="733" r:id="rId69"/>
    <p:sldId id="748" r:id="rId70"/>
    <p:sldId id="749" r:id="rId71"/>
    <p:sldId id="614" r:id="rId72"/>
    <p:sldId id="675" r:id="rId73"/>
    <p:sldId id="674" r:id="rId74"/>
    <p:sldId id="624" r:id="rId75"/>
    <p:sldId id="629" r:id="rId76"/>
    <p:sldId id="747" r:id="rId77"/>
    <p:sldId id="627" r:id="rId78"/>
    <p:sldId id="676" r:id="rId79"/>
    <p:sldId id="638" r:id="rId80"/>
    <p:sldId id="677" r:id="rId81"/>
    <p:sldId id="640" r:id="rId82"/>
    <p:sldId id="644" r:id="rId83"/>
    <p:sldId id="643" r:id="rId84"/>
    <p:sldId id="642" r:id="rId85"/>
  </p:sldIdLst>
  <p:sldSz cx="9144000" cy="6858000" type="screen4x3"/>
  <p:notesSz cx="6645275" cy="9777413"/>
  <p:defaultTextStyle>
    <a:defPPr>
      <a:defRPr lang="en-GB"/>
    </a:defPPr>
    <a:lvl1pPr algn="l" rtl="0" fontAlgn="base">
      <a:spcBef>
        <a:spcPct val="0"/>
      </a:spcBef>
      <a:spcAft>
        <a:spcPct val="0"/>
      </a:spcAft>
      <a:defRPr kumimoji="1" sz="1400" u="sng" kern="1200">
        <a:solidFill>
          <a:schemeClr val="tx1"/>
        </a:solidFill>
        <a:latin typeface="Times New Roman" pitchFamily="18" charset="0"/>
        <a:ea typeface="+mn-ea"/>
        <a:cs typeface="+mn-cs"/>
      </a:defRPr>
    </a:lvl1pPr>
    <a:lvl2pPr marL="457200" algn="l" rtl="0" fontAlgn="base">
      <a:spcBef>
        <a:spcPct val="0"/>
      </a:spcBef>
      <a:spcAft>
        <a:spcPct val="0"/>
      </a:spcAft>
      <a:defRPr kumimoji="1" sz="1400" u="sng" kern="1200">
        <a:solidFill>
          <a:schemeClr val="tx1"/>
        </a:solidFill>
        <a:latin typeface="Times New Roman" pitchFamily="18" charset="0"/>
        <a:ea typeface="+mn-ea"/>
        <a:cs typeface="+mn-cs"/>
      </a:defRPr>
    </a:lvl2pPr>
    <a:lvl3pPr marL="914400" algn="l" rtl="0" fontAlgn="base">
      <a:spcBef>
        <a:spcPct val="0"/>
      </a:spcBef>
      <a:spcAft>
        <a:spcPct val="0"/>
      </a:spcAft>
      <a:defRPr kumimoji="1" sz="1400" u="sng" kern="1200">
        <a:solidFill>
          <a:schemeClr val="tx1"/>
        </a:solidFill>
        <a:latin typeface="Times New Roman" pitchFamily="18" charset="0"/>
        <a:ea typeface="+mn-ea"/>
        <a:cs typeface="+mn-cs"/>
      </a:defRPr>
    </a:lvl3pPr>
    <a:lvl4pPr marL="1371600" algn="l" rtl="0" fontAlgn="base">
      <a:spcBef>
        <a:spcPct val="0"/>
      </a:spcBef>
      <a:spcAft>
        <a:spcPct val="0"/>
      </a:spcAft>
      <a:defRPr kumimoji="1" sz="1400" u="sng" kern="1200">
        <a:solidFill>
          <a:schemeClr val="tx1"/>
        </a:solidFill>
        <a:latin typeface="Times New Roman" pitchFamily="18" charset="0"/>
        <a:ea typeface="+mn-ea"/>
        <a:cs typeface="+mn-cs"/>
      </a:defRPr>
    </a:lvl4pPr>
    <a:lvl5pPr marL="1828800" algn="l" rtl="0" fontAlgn="base">
      <a:spcBef>
        <a:spcPct val="0"/>
      </a:spcBef>
      <a:spcAft>
        <a:spcPct val="0"/>
      </a:spcAft>
      <a:defRPr kumimoji="1" sz="1400" u="sng" kern="1200">
        <a:solidFill>
          <a:schemeClr val="tx1"/>
        </a:solidFill>
        <a:latin typeface="Times New Roman" pitchFamily="18" charset="0"/>
        <a:ea typeface="+mn-ea"/>
        <a:cs typeface="+mn-cs"/>
      </a:defRPr>
    </a:lvl5pPr>
    <a:lvl6pPr marL="2286000" algn="l" defTabSz="914400" rtl="0" eaLnBrk="1" latinLnBrk="0" hangingPunct="1">
      <a:defRPr kumimoji="1" sz="1400" u="sng" kern="1200">
        <a:solidFill>
          <a:schemeClr val="tx1"/>
        </a:solidFill>
        <a:latin typeface="Times New Roman" pitchFamily="18" charset="0"/>
        <a:ea typeface="+mn-ea"/>
        <a:cs typeface="+mn-cs"/>
      </a:defRPr>
    </a:lvl6pPr>
    <a:lvl7pPr marL="2743200" algn="l" defTabSz="914400" rtl="0" eaLnBrk="1" latinLnBrk="0" hangingPunct="1">
      <a:defRPr kumimoji="1" sz="1400" u="sng" kern="1200">
        <a:solidFill>
          <a:schemeClr val="tx1"/>
        </a:solidFill>
        <a:latin typeface="Times New Roman" pitchFamily="18" charset="0"/>
        <a:ea typeface="+mn-ea"/>
        <a:cs typeface="+mn-cs"/>
      </a:defRPr>
    </a:lvl7pPr>
    <a:lvl8pPr marL="3200400" algn="l" defTabSz="914400" rtl="0" eaLnBrk="1" latinLnBrk="0" hangingPunct="1">
      <a:defRPr kumimoji="1" sz="1400" u="sng" kern="1200">
        <a:solidFill>
          <a:schemeClr val="tx1"/>
        </a:solidFill>
        <a:latin typeface="Times New Roman" pitchFamily="18" charset="0"/>
        <a:ea typeface="+mn-ea"/>
        <a:cs typeface="+mn-cs"/>
      </a:defRPr>
    </a:lvl8pPr>
    <a:lvl9pPr marL="3657600" algn="l" defTabSz="914400" rtl="0" eaLnBrk="1" latinLnBrk="0" hangingPunct="1">
      <a:defRPr kumimoji="1" sz="1400" u="sng"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432">
          <p15:clr>
            <a:srgbClr val="A4A3A4"/>
          </p15:clr>
        </p15:guide>
      </p15:sldGuideLst>
    </p:ext>
    <p:ext uri="{2D200454-40CA-4A62-9FC3-DE9A4176ACB9}">
      <p15:notesGuideLst xmlns:p15="http://schemas.microsoft.com/office/powerpoint/2012/main" xmlns="">
        <p15:guide id="1" orient="horz" pos="3080">
          <p15:clr>
            <a:srgbClr val="A4A3A4"/>
          </p15:clr>
        </p15:guide>
        <p15:guide id="2" pos="20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6600"/>
    <a:srgbClr val="FF9900"/>
    <a:srgbClr val="CC00CC"/>
    <a:srgbClr val="0099FF"/>
    <a:srgbClr val="0066CC"/>
    <a:srgbClr val="FFCC00"/>
    <a:srgbClr val="008000"/>
    <a:srgbClr val="FFFF66"/>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351" autoAdjust="0"/>
    <p:restoredTop sz="99882" autoAdjust="0"/>
  </p:normalViewPr>
  <p:slideViewPr>
    <p:cSldViewPr>
      <p:cViewPr varScale="1">
        <p:scale>
          <a:sx n="109" d="100"/>
          <a:sy n="109" d="100"/>
        </p:scale>
        <p:origin x="-228" y="-72"/>
      </p:cViewPr>
      <p:guideLst>
        <p:guide orient="horz" pos="2160"/>
        <p:guide pos="43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15888"/>
    </p:cViewPr>
  </p:sorterViewPr>
  <p:notesViewPr>
    <p:cSldViewPr>
      <p:cViewPr varScale="1">
        <p:scale>
          <a:sx n="57" d="100"/>
          <a:sy n="57" d="100"/>
        </p:scale>
        <p:origin x="-3072" y="-96"/>
      </p:cViewPr>
      <p:guideLst>
        <p:guide orient="horz" pos="3080"/>
        <p:guide pos="209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13" Type="http://schemas.openxmlformats.org/officeDocument/2006/relationships/slide" Target="slides/slide71.xml"/><Relationship Id="rId3" Type="http://schemas.openxmlformats.org/officeDocument/2006/relationships/slide" Target="slides/slide7.xml"/><Relationship Id="rId7" Type="http://schemas.openxmlformats.org/officeDocument/2006/relationships/slide" Target="slides/slide34.xml"/><Relationship Id="rId12" Type="http://schemas.openxmlformats.org/officeDocument/2006/relationships/slide" Target="slides/slide6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6.xml"/><Relationship Id="rId11" Type="http://schemas.openxmlformats.org/officeDocument/2006/relationships/slide" Target="slides/slide64.xml"/><Relationship Id="rId5" Type="http://schemas.openxmlformats.org/officeDocument/2006/relationships/slide" Target="slides/slide18.xml"/><Relationship Id="rId10" Type="http://schemas.openxmlformats.org/officeDocument/2006/relationships/slide" Target="slides/slide57.xml"/><Relationship Id="rId4" Type="http://schemas.openxmlformats.org/officeDocument/2006/relationships/slide" Target="slides/slide15.xml"/><Relationship Id="rId9" Type="http://schemas.openxmlformats.org/officeDocument/2006/relationships/slide" Target="slides/slide50.xml"/><Relationship Id="rId14"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34953703703735E-2"/>
          <c:y val="1.4580753968253975E-2"/>
          <c:w val="0.9365265046296295"/>
          <c:h val="0.9419095238095242"/>
        </c:manualLayout>
      </c:layout>
      <c:lineChart>
        <c:grouping val="standard"/>
        <c:ser>
          <c:idx val="4"/>
          <c:order val="0"/>
          <c:tx>
            <c:strRef>
              <c:f>Sheet1!$A$6</c:f>
              <c:strCache>
                <c:ptCount val="1"/>
                <c:pt idx="0">
                  <c:v>Δείκτης 1.1</c:v>
                </c:pt>
              </c:strCache>
            </c:strRef>
          </c:tx>
          <c:spPr>
            <a:ln w="25399">
              <a:solidFill>
                <a:srgbClr val="0000FF"/>
              </a:solidFill>
              <a:prstDash val="solid"/>
            </a:ln>
          </c:spPr>
          <c:marker>
            <c:symbol val="star"/>
            <c:size val="4"/>
            <c:spPr>
              <a:noFill/>
              <a:ln>
                <a:solidFill>
                  <a:srgbClr val="0000FF"/>
                </a:solidFill>
                <a:prstDash val="solid"/>
              </a:ln>
            </c:spPr>
          </c:marker>
          <c:dLbls>
            <c:spPr>
              <a:noFill/>
              <a:ln w="25399">
                <a:noFill/>
              </a:ln>
            </c:spPr>
            <c:txPr>
              <a:bodyPr/>
              <a:lstStyle/>
              <a:p>
                <a:pPr>
                  <a:defRPr sz="1000" b="1" i="0" u="none" strike="noStrike" baseline="0">
                    <a:solidFill>
                      <a:srgbClr val="000000"/>
                    </a:solidFill>
                    <a:latin typeface="Arial"/>
                    <a:ea typeface="Arial"/>
                    <a:cs typeface="Arial"/>
                  </a:defRPr>
                </a:pPr>
                <a:endParaRPr lang="en-US"/>
              </a:p>
            </c:txPr>
            <c:dLblPos val="l"/>
            <c:showVal val="1"/>
            <c:extLst xmlns:c16r2="http://schemas.microsoft.com/office/drawing/2015/06/chart">
              <c:ext xmlns:c15="http://schemas.microsoft.com/office/drawing/2012/chart" uri="{CE6537A1-D6FC-4f65-9D91-7224C49458BB}">
                <c15:showLeaderLines val="0"/>
              </c:ext>
            </c:extLst>
          </c:dLbls>
          <c:cat>
            <c:strRef>
              <c:f>(Sheet1!$B$1:$AC$1,Sheet1!$AD$1,Sheet1!$AE$1,Sheet1!$AF$1,Sheet1!$AG$1)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 2012</c:v>
                </c:pt>
                <c:pt idx="11">
                  <c:v>IAN-ΑΠΡ 2013</c:v>
                </c:pt>
                <c:pt idx="12">
                  <c:v>MAIOΣ-ΑΥΓ-2013</c:v>
                </c:pt>
                <c:pt idx="13">
                  <c:v>ΣΕΠΤ-ΔΕΚ 2013</c:v>
                </c:pt>
                <c:pt idx="14">
                  <c:v>ΙΟΥΛ-ΔΕΚ 2014</c:v>
                </c:pt>
                <c:pt idx="15">
                  <c:v>IAN-IOYN 2015</c:v>
                </c:pt>
                <c:pt idx="16">
                  <c:v>IAN-IOYN 2016</c:v>
                </c:pt>
                <c:pt idx="17">
                  <c:v>ΙΟΥΛ-ΔΕΚ 2016</c:v>
                </c:pt>
                <c:pt idx="18">
                  <c:v>ΙΟΥΛ-ΔΕΚ 2017</c:v>
                </c:pt>
              </c:strCache>
            </c:strRef>
          </c:cat>
          <c:val>
            <c:numRef>
              <c:f>(Sheet1!$B$6:$AC$6,Sheet1!$AD$6,Sheet1!$AE$6,Sheet1!$AF$6,Sheet1!$AG$6)</c:f>
              <c:numCache>
                <c:formatCode>0%</c:formatCode>
                <c:ptCount val="19"/>
                <c:pt idx="0">
                  <c:v>-0.48000000000000015</c:v>
                </c:pt>
                <c:pt idx="1">
                  <c:v>-0.33000000000000024</c:v>
                </c:pt>
                <c:pt idx="2">
                  <c:v>-0.39000000000000018</c:v>
                </c:pt>
                <c:pt idx="3">
                  <c:v>-0.52</c:v>
                </c:pt>
                <c:pt idx="4">
                  <c:v>-0.49000000000000016</c:v>
                </c:pt>
                <c:pt idx="5">
                  <c:v>-0.58000000000000018</c:v>
                </c:pt>
                <c:pt idx="6">
                  <c:v>-0.58000000000000018</c:v>
                </c:pt>
                <c:pt idx="7">
                  <c:v>-0.65000000000000036</c:v>
                </c:pt>
                <c:pt idx="8">
                  <c:v>-0.60000000000000031</c:v>
                </c:pt>
                <c:pt idx="9">
                  <c:v>-0.56000000000000005</c:v>
                </c:pt>
                <c:pt idx="10">
                  <c:v>-0.61000000000000032</c:v>
                </c:pt>
                <c:pt idx="11">
                  <c:v>-0.60000000000000031</c:v>
                </c:pt>
                <c:pt idx="12">
                  <c:v>-0.68000000000000049</c:v>
                </c:pt>
                <c:pt idx="13">
                  <c:v>-0.74000000000000032</c:v>
                </c:pt>
                <c:pt idx="14">
                  <c:v>-0.66000000000000036</c:v>
                </c:pt>
                <c:pt idx="15">
                  <c:v>-0.43000000000000016</c:v>
                </c:pt>
                <c:pt idx="16">
                  <c:v>-0.28000000000000008</c:v>
                </c:pt>
                <c:pt idx="17">
                  <c:v>0</c:v>
                </c:pt>
                <c:pt idx="18">
                  <c:v>0.12000000000000002</c:v>
                </c:pt>
              </c:numCache>
            </c:numRef>
          </c:val>
          <c:extLst xmlns:c16r2="http://schemas.microsoft.com/office/drawing/2015/06/chart">
            <c:ext xmlns:c16="http://schemas.microsoft.com/office/drawing/2014/chart" uri="{C3380CC4-5D6E-409C-BE32-E72D297353CC}">
              <c16:uniqueId val="{00000000-1CDA-4723-BFA6-B1BDA1634AE8}"/>
            </c:ext>
          </c:extLst>
        </c:ser>
        <c:dLbls>
          <c:showVal val="1"/>
        </c:dLbls>
        <c:marker val="1"/>
        <c:axId val="100637696"/>
        <c:axId val="85693952"/>
      </c:lineChart>
      <c:catAx>
        <c:axId val="100637696"/>
        <c:scaling>
          <c:orientation val="minMax"/>
        </c:scaling>
        <c:axPos val="b"/>
        <c:numFmt formatCode="General" sourceLinked="1"/>
        <c:tickLblPos val="nextTo"/>
        <c:spPr>
          <a:ln w="12700">
            <a:solidFill>
              <a:srgbClr val="000080"/>
            </a:solidFill>
            <a:prstDash val="solid"/>
          </a:ln>
        </c:spPr>
        <c:txPr>
          <a:bodyPr rot="0" vert="horz"/>
          <a:lstStyle/>
          <a:p>
            <a:pPr>
              <a:defRPr sz="600" b="1" i="0" u="none" strike="noStrike" baseline="0">
                <a:solidFill>
                  <a:srgbClr val="000000"/>
                </a:solidFill>
                <a:latin typeface="Arial"/>
                <a:ea typeface="Arial"/>
                <a:cs typeface="Arial"/>
              </a:defRPr>
            </a:pPr>
            <a:endParaRPr lang="en-US"/>
          </a:p>
        </c:txPr>
        <c:crossAx val="85693952"/>
        <c:crosses val="autoZero"/>
        <c:auto val="1"/>
        <c:lblAlgn val="ctr"/>
        <c:lblOffset val="100"/>
        <c:tickLblSkip val="1"/>
        <c:tickMarkSkip val="1"/>
      </c:catAx>
      <c:valAx>
        <c:axId val="85693952"/>
        <c:scaling>
          <c:orientation val="minMax"/>
          <c:min val="-1"/>
        </c:scaling>
        <c:axPos val="l"/>
        <c:numFmt formatCode="0%" sourceLinked="0"/>
        <c:tickLblPos val="nextTo"/>
        <c:spPr>
          <a:ln w="12700">
            <a:solidFill>
              <a:srgbClr val="00008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00637696"/>
        <c:crosses val="autoZero"/>
        <c:crossBetween val="between"/>
      </c:valAx>
      <c:spPr>
        <a:noFill/>
        <a:ln w="25399">
          <a:noFill/>
        </a:ln>
      </c:spPr>
    </c:plotArea>
    <c:legend>
      <c:legendPos val="t"/>
      <c:layout>
        <c:manualLayout>
          <c:xMode val="edge"/>
          <c:yMode val="edge"/>
          <c:x val="0.10101010101010102"/>
          <c:y val="0"/>
          <c:w val="0.77665544332211534"/>
          <c:h val="5.9288537549407549E-2"/>
        </c:manualLayout>
      </c:layout>
      <c:spPr>
        <a:noFill/>
        <a:ln w="25399">
          <a:noFill/>
        </a:ln>
      </c:spPr>
      <c:txPr>
        <a:bodyPr/>
        <a:lstStyle/>
        <a:p>
          <a:pPr>
            <a:defRPr sz="900" b="1" i="1"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5286-4521-ADF9-9B7F21CF7DC2}"/>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layout>
                <c:manualLayout>
                  <c:x val="-5.7596371882086647E-2"/>
                  <c:y val="2.5841097192640591E-3"/>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286-4521-ADF9-9B7F21CF7DC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-0.47000000000000008</c:v>
                </c:pt>
                <c:pt idx="1">
                  <c:v>-0.62000000000000033</c:v>
                </c:pt>
                <c:pt idx="2">
                  <c:v>-0.61000000000000032</c:v>
                </c:pt>
                <c:pt idx="3">
                  <c:v>-0.55000000000000004</c:v>
                </c:pt>
                <c:pt idx="4">
                  <c:v>-0.65000000000000036</c:v>
                </c:pt>
                <c:pt idx="5">
                  <c:v>-0.60000000000000031</c:v>
                </c:pt>
                <c:pt idx="6">
                  <c:v>-0.67000000000000048</c:v>
                </c:pt>
                <c:pt idx="7">
                  <c:v>-0.77000000000000035</c:v>
                </c:pt>
                <c:pt idx="8">
                  <c:v>-0.79</c:v>
                </c:pt>
                <c:pt idx="9">
                  <c:v>-0.85000000000000031</c:v>
                </c:pt>
                <c:pt idx="10">
                  <c:v>-0.85000000000000031</c:v>
                </c:pt>
                <c:pt idx="11">
                  <c:v>-0.74000000000000032</c:v>
                </c:pt>
                <c:pt idx="12">
                  <c:v>-0.91</c:v>
                </c:pt>
                <c:pt idx="13">
                  <c:v>-0.91</c:v>
                </c:pt>
                <c:pt idx="14">
                  <c:v>-0.88</c:v>
                </c:pt>
                <c:pt idx="15">
                  <c:v>-0.8200000000000004</c:v>
                </c:pt>
                <c:pt idx="16">
                  <c:v>-0.72000000000000031</c:v>
                </c:pt>
                <c:pt idx="17">
                  <c:v>-0.55000000000000004</c:v>
                </c:pt>
                <c:pt idx="18">
                  <c:v>-0.55000000000000004</c:v>
                </c:pt>
              </c:numCache>
            </c:numRef>
          </c:val>
          <c:extLst xmlns:c16r2="http://schemas.microsoft.com/office/drawing/2015/06/chart">
            <c:ext xmlns:c16="http://schemas.microsoft.com/office/drawing/2014/chart" uri="{C3380CC4-5D6E-409C-BE32-E72D297353CC}">
              <c16:uniqueId val="{00000003-5286-4521-ADF9-9B7F21CF7DC2}"/>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layout>
                <c:manualLayout>
                  <c:x val="-8.6394557823129253E-3"/>
                  <c:y val="2.5840893719433405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286-4521-ADF9-9B7F21CF7DC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-0.60000000000000031</c:v>
                </c:pt>
                <c:pt idx="1">
                  <c:v>-0.67000000000000048</c:v>
                </c:pt>
                <c:pt idx="2">
                  <c:v>-0.61000000000000032</c:v>
                </c:pt>
                <c:pt idx="3">
                  <c:v>-0.63000000000000034</c:v>
                </c:pt>
                <c:pt idx="4">
                  <c:v>-0.70000000000000029</c:v>
                </c:pt>
                <c:pt idx="5">
                  <c:v>-0.73000000000000032</c:v>
                </c:pt>
                <c:pt idx="6">
                  <c:v>-0.69000000000000028</c:v>
                </c:pt>
                <c:pt idx="7">
                  <c:v>-0.70000000000000029</c:v>
                </c:pt>
                <c:pt idx="8">
                  <c:v>-0.79</c:v>
                </c:pt>
                <c:pt idx="9">
                  <c:v>-0.7100000000000003</c:v>
                </c:pt>
                <c:pt idx="10">
                  <c:v>-0.87000000000000033</c:v>
                </c:pt>
                <c:pt idx="11">
                  <c:v>-0.88</c:v>
                </c:pt>
                <c:pt idx="12">
                  <c:v>-0.91</c:v>
                </c:pt>
                <c:pt idx="13">
                  <c:v>-0.95000000000000029</c:v>
                </c:pt>
                <c:pt idx="14">
                  <c:v>-0.86000000000000032</c:v>
                </c:pt>
                <c:pt idx="15">
                  <c:v>-0.80999999999999994</c:v>
                </c:pt>
                <c:pt idx="16">
                  <c:v>-0.58000000000000007</c:v>
                </c:pt>
                <c:pt idx="17">
                  <c:v>-0.43000000000000016</c:v>
                </c:pt>
                <c:pt idx="18">
                  <c:v>-0.25</c:v>
                </c:pt>
              </c:numCache>
            </c:numRef>
          </c:val>
          <c:extLst xmlns:c16r2="http://schemas.microsoft.com/office/drawing/2015/06/chart">
            <c:ext xmlns:c16="http://schemas.microsoft.com/office/drawing/2014/chart" uri="{C3380CC4-5D6E-409C-BE32-E72D297353CC}">
              <c16:uniqueId val="{00000006-5286-4521-ADF9-9B7F21CF7DC2}"/>
            </c:ext>
          </c:extLst>
        </c:ser>
        <c:ser>
          <c:idx val="3"/>
          <c:order val="3"/>
          <c:tx>
            <c:strRef>
              <c:f>Sheet1!$E$1</c:f>
              <c:strCache>
                <c:ptCount val="1"/>
                <c:pt idx="0">
                  <c:v>Δ-Ε</c:v>
                </c:pt>
              </c:strCache>
            </c:strRef>
          </c:tx>
          <c:spPr>
            <a:ln w="19050">
              <a:solidFill>
                <a:srgbClr val="7030A0"/>
              </a:solidFill>
            </a:ln>
          </c:spPr>
          <c:marker>
            <c:symbol val="none"/>
          </c:marker>
          <c:dLbls>
            <c:dLbl>
              <c:idx val="14"/>
              <c:spPr>
                <a:ln w="19050">
                  <a:noFill/>
                </a:ln>
              </c:spPr>
              <c:txPr>
                <a:bodyPr/>
                <a:lstStyle/>
                <a:p>
                  <a:pPr>
                    <a:defRPr/>
                  </a:pPr>
                  <a:endParaRPr lang="en-US"/>
                </a:p>
              </c:txPr>
            </c:dLbl>
            <c:dLbl>
              <c:idx val="15"/>
              <c:layout>
                <c:manualLayout>
                  <c:x val="-1.4399092970521396E-2"/>
                  <c:y val="-3.6177536069695281E-2"/>
                </c:manualLayout>
              </c:layout>
              <c:spPr>
                <a:noFill/>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286-4521-ADF9-9B7F21CF7DC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-0.55000000000000004</c:v>
                </c:pt>
                <c:pt idx="1">
                  <c:v>-0.55000000000000004</c:v>
                </c:pt>
                <c:pt idx="2">
                  <c:v>-0.58000000000000007</c:v>
                </c:pt>
                <c:pt idx="3">
                  <c:v>-0.69000000000000028</c:v>
                </c:pt>
                <c:pt idx="4">
                  <c:v>-0.67000000000000048</c:v>
                </c:pt>
                <c:pt idx="5">
                  <c:v>-0.70000000000000029</c:v>
                </c:pt>
                <c:pt idx="6">
                  <c:v>-0.79</c:v>
                </c:pt>
                <c:pt idx="7">
                  <c:v>-0.70000000000000029</c:v>
                </c:pt>
                <c:pt idx="8">
                  <c:v>-0.76000000000000034</c:v>
                </c:pt>
                <c:pt idx="9">
                  <c:v>-0.7100000000000003</c:v>
                </c:pt>
                <c:pt idx="10">
                  <c:v>-0.78</c:v>
                </c:pt>
                <c:pt idx="11">
                  <c:v>-0.62000000000000033</c:v>
                </c:pt>
                <c:pt idx="12">
                  <c:v>-0.75000000000000033</c:v>
                </c:pt>
                <c:pt idx="13">
                  <c:v>-0.92</c:v>
                </c:pt>
                <c:pt idx="14">
                  <c:v>-0.77000000000000035</c:v>
                </c:pt>
                <c:pt idx="15">
                  <c:v>-0.83000000000000029</c:v>
                </c:pt>
                <c:pt idx="16">
                  <c:v>-0.72000000000000031</c:v>
                </c:pt>
                <c:pt idx="17">
                  <c:v>-0.51</c:v>
                </c:pt>
                <c:pt idx="18">
                  <c:v>-0.38000000000000017</c:v>
                </c:pt>
              </c:numCache>
            </c:numRef>
          </c:val>
          <c:extLst xmlns:c16r2="http://schemas.microsoft.com/office/drawing/2015/06/chart">
            <c:ext xmlns:c16="http://schemas.microsoft.com/office/drawing/2014/chart" uri="{C3380CC4-5D6E-409C-BE32-E72D297353CC}">
              <c16:uniqueId val="{00000009-5286-4521-ADF9-9B7F21CF7DC2}"/>
            </c:ext>
          </c:extLst>
        </c:ser>
        <c:dLbls>
          <c:showVal val="1"/>
        </c:dLbls>
        <c:marker val="1"/>
        <c:axId val="142773632"/>
        <c:axId val="142832768"/>
      </c:lineChart>
      <c:catAx>
        <c:axId val="142773632"/>
        <c:scaling>
          <c:orientation val="minMax"/>
        </c:scaling>
        <c:axPos val="b"/>
        <c:numFmt formatCode="General" sourceLinked="1"/>
        <c:tickLblPos val="nextTo"/>
        <c:spPr>
          <a:ln>
            <a:solidFill>
              <a:schemeClr val="accent4"/>
            </a:solidFill>
          </a:ln>
        </c:spPr>
        <c:txPr>
          <a:bodyPr rot="-1200000" vert="horz"/>
          <a:lstStyle/>
          <a:p>
            <a:pPr>
              <a:defRPr sz="600" b="0"/>
            </a:pPr>
            <a:endParaRPr lang="en-US"/>
          </a:p>
        </c:txPr>
        <c:crossAx val="142832768"/>
        <c:crosses val="autoZero"/>
        <c:auto val="1"/>
        <c:lblAlgn val="ctr"/>
        <c:lblOffset val="100"/>
        <c:tickLblSkip val="1"/>
        <c:tickMarkSkip val="1"/>
      </c:catAx>
      <c:valAx>
        <c:axId val="142832768"/>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277363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5.8802332291279222E-2"/>
          <c:w val="0.92251337868480721"/>
          <c:h val="0.9082466062703958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E09B-4AC3-B43F-D3012A356084}"/>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-0.41000000000000014</c:v>
                </c:pt>
                <c:pt idx="1">
                  <c:v>-0.45</c:v>
                </c:pt>
                <c:pt idx="2">
                  <c:v>-0.53</c:v>
                </c:pt>
                <c:pt idx="3">
                  <c:v>-0.55000000000000004</c:v>
                </c:pt>
                <c:pt idx="4">
                  <c:v>-0.64000000000000035</c:v>
                </c:pt>
                <c:pt idx="5">
                  <c:v>-0.68</c:v>
                </c:pt>
                <c:pt idx="6">
                  <c:v>-0.7100000000000003</c:v>
                </c:pt>
                <c:pt idx="7">
                  <c:v>-0.68</c:v>
                </c:pt>
                <c:pt idx="8">
                  <c:v>-0.73000000000000032</c:v>
                </c:pt>
                <c:pt idx="9">
                  <c:v>-0.85000000000000031</c:v>
                </c:pt>
                <c:pt idx="10">
                  <c:v>-0.87000000000000033</c:v>
                </c:pt>
                <c:pt idx="11">
                  <c:v>-0.70000000000000029</c:v>
                </c:pt>
                <c:pt idx="12">
                  <c:v>-0.81</c:v>
                </c:pt>
                <c:pt idx="13">
                  <c:v>-0.94000000000000028</c:v>
                </c:pt>
                <c:pt idx="14">
                  <c:v>-0.85000000000000031</c:v>
                </c:pt>
                <c:pt idx="15">
                  <c:v>-0.8400000000000003</c:v>
                </c:pt>
                <c:pt idx="16">
                  <c:v>-0.74000000000000032</c:v>
                </c:pt>
                <c:pt idx="17">
                  <c:v>-0.58000000000000007</c:v>
                </c:pt>
                <c:pt idx="18">
                  <c:v>-0.42000000000000021</c:v>
                </c:pt>
              </c:numCache>
            </c:numRef>
          </c:val>
          <c:extLst xmlns:c16r2="http://schemas.microsoft.com/office/drawing/2015/06/chart">
            <c:ext xmlns:c16="http://schemas.microsoft.com/office/drawing/2014/chart" uri="{C3380CC4-5D6E-409C-BE32-E72D297353CC}">
              <c16:uniqueId val="{00000003-E09B-4AC3-B43F-D3012A356084}"/>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-0.52</c:v>
                </c:pt>
                <c:pt idx="1">
                  <c:v>-0.74000000000000032</c:v>
                </c:pt>
                <c:pt idx="2">
                  <c:v>-0.64000000000000035</c:v>
                </c:pt>
                <c:pt idx="3">
                  <c:v>-0.65000000000000036</c:v>
                </c:pt>
                <c:pt idx="4">
                  <c:v>-0.59</c:v>
                </c:pt>
                <c:pt idx="5">
                  <c:v>-0.58000000000000007</c:v>
                </c:pt>
                <c:pt idx="6">
                  <c:v>-0.67000000000000048</c:v>
                </c:pt>
                <c:pt idx="7">
                  <c:v>-0.65000000000000036</c:v>
                </c:pt>
                <c:pt idx="8">
                  <c:v>-0.8400000000000003</c:v>
                </c:pt>
                <c:pt idx="9">
                  <c:v>-0.63000000000000034</c:v>
                </c:pt>
                <c:pt idx="10">
                  <c:v>-0.81</c:v>
                </c:pt>
                <c:pt idx="11">
                  <c:v>-0.63000000000000034</c:v>
                </c:pt>
                <c:pt idx="12">
                  <c:v>-0.79</c:v>
                </c:pt>
                <c:pt idx="13">
                  <c:v>-0.91</c:v>
                </c:pt>
                <c:pt idx="14">
                  <c:v>-0.78</c:v>
                </c:pt>
                <c:pt idx="15">
                  <c:v>-0.78</c:v>
                </c:pt>
                <c:pt idx="16">
                  <c:v>-0.63000000000000034</c:v>
                </c:pt>
                <c:pt idx="17">
                  <c:v>-0.4100000000000002</c:v>
                </c:pt>
                <c:pt idx="18">
                  <c:v>-0.19000000000000003</c:v>
                </c:pt>
              </c:numCache>
            </c:numRef>
          </c:val>
          <c:extLst xmlns:c16r2="http://schemas.microsoft.com/office/drawing/2015/06/chart">
            <c:ext xmlns:c16="http://schemas.microsoft.com/office/drawing/2014/chart" uri="{C3380CC4-5D6E-409C-BE32-E72D297353CC}">
              <c16:uniqueId val="{00000006-E09B-4AC3-B43F-D3012A356084}"/>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layout>
                <c:manualLayout>
                  <c:x val="-2.8798185941043084E-3"/>
                  <c:y val="-5.685041382380715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09B-4AC3-B43F-D3012A356084}"/>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-0.67000000000000048</c:v>
                </c:pt>
                <c:pt idx="1">
                  <c:v>-0.54</c:v>
                </c:pt>
                <c:pt idx="2">
                  <c:v>-0.58000000000000007</c:v>
                </c:pt>
                <c:pt idx="3">
                  <c:v>-0.77000000000000035</c:v>
                </c:pt>
                <c:pt idx="4">
                  <c:v>-0.73000000000000032</c:v>
                </c:pt>
                <c:pt idx="5">
                  <c:v>-0.7100000000000003</c:v>
                </c:pt>
                <c:pt idx="6">
                  <c:v>-0.91</c:v>
                </c:pt>
                <c:pt idx="7">
                  <c:v>-0.9</c:v>
                </c:pt>
                <c:pt idx="8">
                  <c:v>-0.75000000000000033</c:v>
                </c:pt>
                <c:pt idx="9">
                  <c:v>-0.69000000000000028</c:v>
                </c:pt>
                <c:pt idx="10">
                  <c:v>-0.69000000000000028</c:v>
                </c:pt>
                <c:pt idx="11">
                  <c:v>-0.68</c:v>
                </c:pt>
                <c:pt idx="12">
                  <c:v>-0.81</c:v>
                </c:pt>
                <c:pt idx="13">
                  <c:v>-0.92</c:v>
                </c:pt>
                <c:pt idx="14">
                  <c:v>-0.76000000000000034</c:v>
                </c:pt>
                <c:pt idx="15">
                  <c:v>-0.79</c:v>
                </c:pt>
                <c:pt idx="16">
                  <c:v>-0.74000000000000032</c:v>
                </c:pt>
                <c:pt idx="17">
                  <c:v>-0.36000000000000015</c:v>
                </c:pt>
                <c:pt idx="18">
                  <c:v>-0.42000000000000015</c:v>
                </c:pt>
              </c:numCache>
            </c:numRef>
          </c:val>
          <c:extLst xmlns:c16r2="http://schemas.microsoft.com/office/drawing/2015/06/chart">
            <c:ext xmlns:c16="http://schemas.microsoft.com/office/drawing/2014/chart" uri="{C3380CC4-5D6E-409C-BE32-E72D297353CC}">
              <c16:uniqueId val="{00000009-E09B-4AC3-B43F-D3012A356084}"/>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-0.56000000000000005</c:v>
                </c:pt>
                <c:pt idx="1">
                  <c:v>-0.63000000000000034</c:v>
                </c:pt>
                <c:pt idx="2">
                  <c:v>-0.52</c:v>
                </c:pt>
                <c:pt idx="3">
                  <c:v>-0.65000000000000036</c:v>
                </c:pt>
                <c:pt idx="4">
                  <c:v>-0.73000000000000032</c:v>
                </c:pt>
                <c:pt idx="5">
                  <c:v>-0.89</c:v>
                </c:pt>
                <c:pt idx="6">
                  <c:v>-0.8400000000000003</c:v>
                </c:pt>
                <c:pt idx="7">
                  <c:v>-0.66000000000000036</c:v>
                </c:pt>
                <c:pt idx="8">
                  <c:v>-0.68</c:v>
                </c:pt>
                <c:pt idx="9">
                  <c:v>-0.74000000000000032</c:v>
                </c:pt>
                <c:pt idx="10">
                  <c:v>-0.77000000000000035</c:v>
                </c:pt>
                <c:pt idx="11">
                  <c:v>-0.75000000000000033</c:v>
                </c:pt>
                <c:pt idx="12">
                  <c:v>-0.72000000000000031</c:v>
                </c:pt>
                <c:pt idx="13">
                  <c:v>-0.95000000000000029</c:v>
                </c:pt>
                <c:pt idx="14">
                  <c:v>-0.79</c:v>
                </c:pt>
                <c:pt idx="15">
                  <c:v>-0.88</c:v>
                </c:pt>
                <c:pt idx="16">
                  <c:v>-0.68</c:v>
                </c:pt>
                <c:pt idx="17">
                  <c:v>-0.5</c:v>
                </c:pt>
                <c:pt idx="18">
                  <c:v>-0.44</c:v>
                </c:pt>
              </c:numCache>
            </c:numRef>
          </c:val>
          <c:extLst xmlns:c16r2="http://schemas.microsoft.com/office/drawing/2015/06/chart">
            <c:ext xmlns:c16="http://schemas.microsoft.com/office/drawing/2014/chart" uri="{C3380CC4-5D6E-409C-BE32-E72D297353CC}">
              <c16:uniqueId val="{0000000C-E09B-4AC3-B43F-D3012A356084}"/>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layout>
                <c:manualLayout>
                  <c:x val="-2.735827664399083E-2"/>
                  <c:y val="5.1682194385278954E-3"/>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09B-4AC3-B43F-D3012A356084}"/>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-0.94000000000000028</c:v>
                </c:pt>
                <c:pt idx="1">
                  <c:v>-0.76000000000000034</c:v>
                </c:pt>
                <c:pt idx="2">
                  <c:v>-0.8</c:v>
                </c:pt>
                <c:pt idx="3">
                  <c:v>-0.79</c:v>
                </c:pt>
                <c:pt idx="4">
                  <c:v>-0.86000000000000032</c:v>
                </c:pt>
                <c:pt idx="5">
                  <c:v>-0.81</c:v>
                </c:pt>
                <c:pt idx="6">
                  <c:v>-0.85000000000000031</c:v>
                </c:pt>
                <c:pt idx="7">
                  <c:v>-0.72000000000000031</c:v>
                </c:pt>
                <c:pt idx="8">
                  <c:v>-0.79</c:v>
                </c:pt>
                <c:pt idx="9">
                  <c:v>-0.69000000000000028</c:v>
                </c:pt>
                <c:pt idx="10">
                  <c:v>-0.85000000000000031</c:v>
                </c:pt>
                <c:pt idx="11">
                  <c:v>-0.67000000000000048</c:v>
                </c:pt>
                <c:pt idx="12">
                  <c:v>-0.88</c:v>
                </c:pt>
                <c:pt idx="13">
                  <c:v>-0.9</c:v>
                </c:pt>
                <c:pt idx="14">
                  <c:v>-0.86000000000000032</c:v>
                </c:pt>
                <c:pt idx="15">
                  <c:v>-0.88</c:v>
                </c:pt>
                <c:pt idx="16">
                  <c:v>-0.61000000000000032</c:v>
                </c:pt>
                <c:pt idx="17">
                  <c:v>-0.77000000000000035</c:v>
                </c:pt>
                <c:pt idx="18">
                  <c:v>-0.61000000000000043</c:v>
                </c:pt>
              </c:numCache>
            </c:numRef>
          </c:val>
          <c:extLst xmlns:c16r2="http://schemas.microsoft.com/office/drawing/2015/06/chart">
            <c:ext xmlns:c16="http://schemas.microsoft.com/office/drawing/2014/chart" uri="{C3380CC4-5D6E-409C-BE32-E72D297353CC}">
              <c16:uniqueId val="{0000000F-E09B-4AC3-B43F-D3012A356084}"/>
            </c:ext>
          </c:extLst>
        </c:ser>
        <c:dLbls>
          <c:showVal val="1"/>
        </c:dLbls>
        <c:marker val="1"/>
        <c:axId val="144175872"/>
        <c:axId val="144177408"/>
      </c:lineChart>
      <c:catAx>
        <c:axId val="144175872"/>
        <c:scaling>
          <c:orientation val="minMax"/>
        </c:scaling>
        <c:axPos val="b"/>
        <c:numFmt formatCode="General" sourceLinked="1"/>
        <c:tickLblPos val="nextTo"/>
        <c:spPr>
          <a:ln>
            <a:solidFill>
              <a:schemeClr val="accent4"/>
            </a:solidFill>
          </a:ln>
        </c:spPr>
        <c:txPr>
          <a:bodyPr rot="-600000" vert="horz"/>
          <a:lstStyle/>
          <a:p>
            <a:pPr>
              <a:defRPr sz="600" b="1"/>
            </a:pPr>
            <a:endParaRPr lang="en-US"/>
          </a:p>
        </c:txPr>
        <c:crossAx val="144177408"/>
        <c:crosses val="autoZero"/>
        <c:auto val="1"/>
        <c:lblAlgn val="ctr"/>
        <c:lblOffset val="100"/>
        <c:tickLblSkip val="1"/>
        <c:tickMarkSkip val="1"/>
      </c:catAx>
      <c:valAx>
        <c:axId val="144177408"/>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417587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54DA-477A-BB5A-B4C1F6DE60D0}"/>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-0.44</c:v>
                </c:pt>
                <c:pt idx="1">
                  <c:v>-0.53</c:v>
                </c:pt>
                <c:pt idx="2">
                  <c:v>-0.56999999999999995</c:v>
                </c:pt>
                <c:pt idx="3">
                  <c:v>-0.59</c:v>
                </c:pt>
                <c:pt idx="4">
                  <c:v>-0.65000000000000036</c:v>
                </c:pt>
                <c:pt idx="5">
                  <c:v>-0.68</c:v>
                </c:pt>
                <c:pt idx="6">
                  <c:v>-0.75000000000000033</c:v>
                </c:pt>
                <c:pt idx="7">
                  <c:v>-0.74000000000000032</c:v>
                </c:pt>
                <c:pt idx="8">
                  <c:v>-0.75000000000000033</c:v>
                </c:pt>
                <c:pt idx="9">
                  <c:v>-0.81</c:v>
                </c:pt>
                <c:pt idx="10">
                  <c:v>-0.83000000000000029</c:v>
                </c:pt>
                <c:pt idx="11">
                  <c:v>-0.7100000000000003</c:v>
                </c:pt>
                <c:pt idx="12">
                  <c:v>-0.81</c:v>
                </c:pt>
                <c:pt idx="13">
                  <c:v>-0.94000000000000028</c:v>
                </c:pt>
                <c:pt idx="14">
                  <c:v>-0.83000000000000029</c:v>
                </c:pt>
                <c:pt idx="15">
                  <c:v>-0.85000000000000031</c:v>
                </c:pt>
                <c:pt idx="16">
                  <c:v>-0.70000000000000029</c:v>
                </c:pt>
                <c:pt idx="17">
                  <c:v>-0.60000000000000031</c:v>
                </c:pt>
                <c:pt idx="18">
                  <c:v>-0.38000000000000017</c:v>
                </c:pt>
              </c:numCache>
            </c:numRef>
          </c:val>
          <c:extLst xmlns:c16r2="http://schemas.microsoft.com/office/drawing/2015/06/chart">
            <c:ext xmlns:c16="http://schemas.microsoft.com/office/drawing/2014/chart" uri="{C3380CC4-5D6E-409C-BE32-E72D297353CC}">
              <c16:uniqueId val="{00000003-54DA-477A-BB5A-B4C1F6DE60D0}"/>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-0.43000000000000016</c:v>
                </c:pt>
                <c:pt idx="1">
                  <c:v>-0.62000000000000033</c:v>
                </c:pt>
                <c:pt idx="2">
                  <c:v>-0.61000000000000032</c:v>
                </c:pt>
                <c:pt idx="3">
                  <c:v>-0.64000000000000035</c:v>
                </c:pt>
                <c:pt idx="4">
                  <c:v>-0.60000000000000031</c:v>
                </c:pt>
                <c:pt idx="5">
                  <c:v>-0.60000000000000031</c:v>
                </c:pt>
                <c:pt idx="6">
                  <c:v>-0.7100000000000003</c:v>
                </c:pt>
                <c:pt idx="7">
                  <c:v>-0.72000000000000031</c:v>
                </c:pt>
                <c:pt idx="8">
                  <c:v>-0.85000000000000031</c:v>
                </c:pt>
                <c:pt idx="9">
                  <c:v>-0.70000000000000029</c:v>
                </c:pt>
                <c:pt idx="10">
                  <c:v>-0.83000000000000029</c:v>
                </c:pt>
                <c:pt idx="11">
                  <c:v>-0.65000000000000036</c:v>
                </c:pt>
                <c:pt idx="12">
                  <c:v>-0.79</c:v>
                </c:pt>
                <c:pt idx="13">
                  <c:v>-0.91</c:v>
                </c:pt>
                <c:pt idx="14">
                  <c:v>-0.80999999999999994</c:v>
                </c:pt>
                <c:pt idx="15">
                  <c:v>-0.80999999999999994</c:v>
                </c:pt>
                <c:pt idx="16">
                  <c:v>-0.67000000000000026</c:v>
                </c:pt>
                <c:pt idx="17">
                  <c:v>-0.5</c:v>
                </c:pt>
                <c:pt idx="18">
                  <c:v>-0.23</c:v>
                </c:pt>
              </c:numCache>
            </c:numRef>
          </c:val>
          <c:extLst xmlns:c16r2="http://schemas.microsoft.com/office/drawing/2015/06/chart">
            <c:ext xmlns:c16="http://schemas.microsoft.com/office/drawing/2014/chart" uri="{C3380CC4-5D6E-409C-BE32-E72D297353CC}">
              <c16:uniqueId val="{00000006-54DA-477A-BB5A-B4C1F6DE60D0}"/>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layout>
                <c:manualLayout>
                  <c:x val="-1.4399092970521396E-2"/>
                  <c:y val="-1.8088768034847741E-2"/>
                </c:manualLayout>
              </c:layout>
              <c:spPr>
                <a:noFill/>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4DA-477A-BB5A-B4C1F6DE60D0}"/>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-0.43000000000000016</c:v>
                </c:pt>
                <c:pt idx="1">
                  <c:v>-0.54</c:v>
                </c:pt>
                <c:pt idx="2">
                  <c:v>-0.56000000000000005</c:v>
                </c:pt>
                <c:pt idx="3">
                  <c:v>-0.67000000000000048</c:v>
                </c:pt>
                <c:pt idx="4">
                  <c:v>-0.67000000000000048</c:v>
                </c:pt>
                <c:pt idx="5">
                  <c:v>-0.66000000000000036</c:v>
                </c:pt>
                <c:pt idx="6">
                  <c:v>-0.75000000000000033</c:v>
                </c:pt>
                <c:pt idx="7">
                  <c:v>-0.73000000000000032</c:v>
                </c:pt>
                <c:pt idx="8">
                  <c:v>-0.77000000000000035</c:v>
                </c:pt>
                <c:pt idx="9">
                  <c:v>-0.79</c:v>
                </c:pt>
                <c:pt idx="10">
                  <c:v>-0.78</c:v>
                </c:pt>
                <c:pt idx="11">
                  <c:v>-0.7100000000000003</c:v>
                </c:pt>
                <c:pt idx="12">
                  <c:v>-0.81</c:v>
                </c:pt>
                <c:pt idx="13">
                  <c:v>-0.95000000000000029</c:v>
                </c:pt>
                <c:pt idx="14">
                  <c:v>-0.78</c:v>
                </c:pt>
                <c:pt idx="15">
                  <c:v>-0.80999999999999994</c:v>
                </c:pt>
                <c:pt idx="16">
                  <c:v>-0.67000000000000026</c:v>
                </c:pt>
                <c:pt idx="17">
                  <c:v>-0.5</c:v>
                </c:pt>
                <c:pt idx="18">
                  <c:v>-0.37000000000000016</c:v>
                </c:pt>
              </c:numCache>
            </c:numRef>
          </c:val>
          <c:extLst xmlns:c16r2="http://schemas.microsoft.com/office/drawing/2015/06/chart">
            <c:ext xmlns:c16="http://schemas.microsoft.com/office/drawing/2014/chart" uri="{C3380CC4-5D6E-409C-BE32-E72D297353CC}">
              <c16:uniqueId val="{00000009-54DA-477A-BB5A-B4C1F6DE60D0}"/>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layout>
                <c:manualLayout>
                  <c:x val="-2.3038548752834471E-2"/>
                  <c:y val="5.1682194385278954E-3"/>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4DA-477A-BB5A-B4C1F6DE60D0}"/>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-0.56999999999999995</c:v>
                </c:pt>
                <c:pt idx="1">
                  <c:v>-0.70000000000000029</c:v>
                </c:pt>
                <c:pt idx="2">
                  <c:v>-0.72000000000000031</c:v>
                </c:pt>
                <c:pt idx="3">
                  <c:v>-0.62000000000000033</c:v>
                </c:pt>
                <c:pt idx="4">
                  <c:v>-0.63000000000000034</c:v>
                </c:pt>
                <c:pt idx="5">
                  <c:v>-0.79</c:v>
                </c:pt>
                <c:pt idx="6">
                  <c:v>-0.76000000000000034</c:v>
                </c:pt>
                <c:pt idx="7">
                  <c:v>-0.72000000000000031</c:v>
                </c:pt>
                <c:pt idx="8">
                  <c:v>-0.68</c:v>
                </c:pt>
                <c:pt idx="9">
                  <c:v>-0.75000000000000033</c:v>
                </c:pt>
                <c:pt idx="10">
                  <c:v>-0.75000000000000033</c:v>
                </c:pt>
                <c:pt idx="11">
                  <c:v>-0.69000000000000028</c:v>
                </c:pt>
                <c:pt idx="12">
                  <c:v>-0.82000000000000028</c:v>
                </c:pt>
                <c:pt idx="13">
                  <c:v>-0.93</c:v>
                </c:pt>
                <c:pt idx="14">
                  <c:v>-0.79</c:v>
                </c:pt>
                <c:pt idx="15">
                  <c:v>-0.83000000000000029</c:v>
                </c:pt>
                <c:pt idx="16">
                  <c:v>-0.64000000000000046</c:v>
                </c:pt>
                <c:pt idx="17">
                  <c:v>-0.58000000000000007</c:v>
                </c:pt>
                <c:pt idx="18">
                  <c:v>-0.41000000000000014</c:v>
                </c:pt>
              </c:numCache>
            </c:numRef>
          </c:val>
          <c:extLst xmlns:c16r2="http://schemas.microsoft.com/office/drawing/2015/06/chart">
            <c:ext xmlns:c16="http://schemas.microsoft.com/office/drawing/2014/chart" uri="{C3380CC4-5D6E-409C-BE32-E72D297353CC}">
              <c16:uniqueId val="{0000000C-54DA-477A-BB5A-B4C1F6DE60D0}"/>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layout>
                <c:manualLayout>
                  <c:x val="0"/>
                  <c:y val="2.3256987473375807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4DA-477A-BB5A-B4C1F6DE60D0}"/>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-0.65000000000000036</c:v>
                </c:pt>
                <c:pt idx="1">
                  <c:v>-0.64000000000000035</c:v>
                </c:pt>
                <c:pt idx="2">
                  <c:v>-0.75000000000000033</c:v>
                </c:pt>
                <c:pt idx="3">
                  <c:v>-0.66000000000000036</c:v>
                </c:pt>
                <c:pt idx="4">
                  <c:v>-0.7100000000000003</c:v>
                </c:pt>
                <c:pt idx="5">
                  <c:v>-0.77000000000000035</c:v>
                </c:pt>
                <c:pt idx="6">
                  <c:v>-0.68</c:v>
                </c:pt>
                <c:pt idx="7">
                  <c:v>-0.66000000000000036</c:v>
                </c:pt>
                <c:pt idx="8">
                  <c:v>-0.81</c:v>
                </c:pt>
                <c:pt idx="9">
                  <c:v>-0.68</c:v>
                </c:pt>
                <c:pt idx="10">
                  <c:v>-0.75000000000000033</c:v>
                </c:pt>
                <c:pt idx="11">
                  <c:v>-0.56999999999999995</c:v>
                </c:pt>
                <c:pt idx="12">
                  <c:v>-0.82000000000000028</c:v>
                </c:pt>
                <c:pt idx="13">
                  <c:v>-0.93</c:v>
                </c:pt>
                <c:pt idx="14">
                  <c:v>-0.88</c:v>
                </c:pt>
                <c:pt idx="15">
                  <c:v>-0.86000000000000021</c:v>
                </c:pt>
                <c:pt idx="16">
                  <c:v>-0.61000000000000043</c:v>
                </c:pt>
                <c:pt idx="17">
                  <c:v>-0.77000000000000035</c:v>
                </c:pt>
                <c:pt idx="18">
                  <c:v>-0.46</c:v>
                </c:pt>
              </c:numCache>
            </c:numRef>
          </c:val>
          <c:extLst xmlns:c16r2="http://schemas.microsoft.com/office/drawing/2015/06/chart">
            <c:ext xmlns:c16="http://schemas.microsoft.com/office/drawing/2014/chart" uri="{C3380CC4-5D6E-409C-BE32-E72D297353CC}">
              <c16:uniqueId val="{0000000F-54DA-477A-BB5A-B4C1F6DE60D0}"/>
            </c:ext>
          </c:extLst>
        </c:ser>
        <c:dLbls>
          <c:showVal val="1"/>
        </c:dLbls>
        <c:marker val="1"/>
        <c:axId val="144212352"/>
        <c:axId val="144213888"/>
      </c:lineChart>
      <c:catAx>
        <c:axId val="144212352"/>
        <c:scaling>
          <c:orientation val="minMax"/>
        </c:scaling>
        <c:axPos val="b"/>
        <c:numFmt formatCode="General" sourceLinked="1"/>
        <c:tickLblPos val="nextTo"/>
        <c:spPr>
          <a:ln>
            <a:solidFill>
              <a:schemeClr val="accent4"/>
            </a:solidFill>
          </a:ln>
        </c:spPr>
        <c:txPr>
          <a:bodyPr rot="-600000" vert="horz"/>
          <a:lstStyle/>
          <a:p>
            <a:pPr>
              <a:defRPr sz="500"/>
            </a:pPr>
            <a:endParaRPr lang="en-US"/>
          </a:p>
        </c:txPr>
        <c:crossAx val="144213888"/>
        <c:crosses val="autoZero"/>
        <c:auto val="1"/>
        <c:lblAlgn val="ctr"/>
        <c:lblOffset val="100"/>
        <c:tickLblSkip val="1"/>
        <c:tickMarkSkip val="1"/>
      </c:catAx>
      <c:valAx>
        <c:axId val="144213888"/>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421235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2789217521527543E-2"/>
          <c:y val="5.922589491616978E-2"/>
          <c:w val="0.93669421049063051"/>
          <c:h val="0.89726445473999128"/>
        </c:manualLayout>
      </c:layout>
      <c:lineChart>
        <c:grouping val="standard"/>
        <c:ser>
          <c:idx val="4"/>
          <c:order val="0"/>
          <c:tx>
            <c:strRef>
              <c:f>Sheet1!$A$6</c:f>
              <c:strCache>
                <c:ptCount val="1"/>
                <c:pt idx="0">
                  <c:v>Δείκτης 1.3</c:v>
                </c:pt>
              </c:strCache>
            </c:strRef>
          </c:tx>
          <c:spPr>
            <a:ln w="25399">
              <a:solidFill>
                <a:srgbClr val="0000FF"/>
              </a:solidFill>
              <a:prstDash val="solid"/>
            </a:ln>
          </c:spPr>
          <c:marker>
            <c:symbol val="star"/>
            <c:size val="4"/>
            <c:spPr>
              <a:noFill/>
              <a:ln>
                <a:solidFill>
                  <a:srgbClr val="0000FF"/>
                </a:solidFill>
                <a:prstDash val="solid"/>
              </a:ln>
            </c:spPr>
          </c:marker>
          <c:dLbls>
            <c:spPr>
              <a:noFill/>
              <a:ln w="25399">
                <a:noFill/>
              </a:ln>
            </c:spPr>
            <c:dLblPos val="t"/>
            <c:showVal val="1"/>
            <c:extLst xmlns:c16r2="http://schemas.microsoft.com/office/drawing/2015/06/chart">
              <c:ext xmlns:c15="http://schemas.microsoft.com/office/drawing/2012/chart" uri="{CE6537A1-D6FC-4f65-9D91-7224C49458BB}">
                <c15:showLeaderLines val="0"/>
              </c:ext>
            </c:extLst>
          </c:dLbls>
          <c:cat>
            <c:strRef>
              <c:f>(Sheet1!$B$1:$AC$1,Sheet1!$AD$1,Sheet1!$AE$1,Sheet1!$AF$1,Sheet1!$AG$1)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 2012</c:v>
                </c:pt>
                <c:pt idx="11">
                  <c:v>IAN-ΑΠΡ 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(Sheet1!$B$6:$AC$6,Sheet1!$AD$6,Sheet1!$AE$6,Sheet1!$AF$6,Sheet1!$AG$6)</c:f>
              <c:numCache>
                <c:formatCode>0%</c:formatCode>
                <c:ptCount val="19"/>
                <c:pt idx="0">
                  <c:v>-0.32000000000000017</c:v>
                </c:pt>
                <c:pt idx="1">
                  <c:v>-0.23</c:v>
                </c:pt>
                <c:pt idx="2">
                  <c:v>-0.17</c:v>
                </c:pt>
                <c:pt idx="3">
                  <c:v>-0.34</c:v>
                </c:pt>
                <c:pt idx="4">
                  <c:v>-0.29000000000000015</c:v>
                </c:pt>
                <c:pt idx="5">
                  <c:v>-0.38000000000000017</c:v>
                </c:pt>
                <c:pt idx="6">
                  <c:v>-0.4</c:v>
                </c:pt>
                <c:pt idx="7">
                  <c:v>-0.44</c:v>
                </c:pt>
                <c:pt idx="8">
                  <c:v>-0.33000000000000024</c:v>
                </c:pt>
                <c:pt idx="9">
                  <c:v>-0.52</c:v>
                </c:pt>
                <c:pt idx="10">
                  <c:v>-0.37000000000000016</c:v>
                </c:pt>
                <c:pt idx="11">
                  <c:v>-0.47000000000000008</c:v>
                </c:pt>
                <c:pt idx="12">
                  <c:v>-0.42000000000000015</c:v>
                </c:pt>
                <c:pt idx="13">
                  <c:v>-0.31000000000000016</c:v>
                </c:pt>
                <c:pt idx="14">
                  <c:v>-0.17</c:v>
                </c:pt>
                <c:pt idx="15">
                  <c:v>-7.0000000000000021E-2</c:v>
                </c:pt>
                <c:pt idx="16">
                  <c:v>3.0000000000000002E-2</c:v>
                </c:pt>
                <c:pt idx="17">
                  <c:v>3.0000000000000002E-2</c:v>
                </c:pt>
                <c:pt idx="18">
                  <c:v>0.12000000000000002</c:v>
                </c:pt>
              </c:numCache>
            </c:numRef>
          </c:val>
          <c:extLst xmlns:c16r2="http://schemas.microsoft.com/office/drawing/2015/06/chart">
            <c:ext xmlns:c16="http://schemas.microsoft.com/office/drawing/2014/chart" uri="{C3380CC4-5D6E-409C-BE32-E72D297353CC}">
              <c16:uniqueId val="{00000000-B580-49C9-BE28-EDBEB2FF3543}"/>
            </c:ext>
          </c:extLst>
        </c:ser>
        <c:dLbls>
          <c:showVal val="1"/>
        </c:dLbls>
        <c:marker val="1"/>
        <c:axId val="83435904"/>
        <c:axId val="83438208"/>
      </c:lineChart>
      <c:catAx>
        <c:axId val="83435904"/>
        <c:scaling>
          <c:orientation val="minMax"/>
        </c:scaling>
        <c:axPos val="b"/>
        <c:numFmt formatCode="General" sourceLinked="1"/>
        <c:tickLblPos val="nextTo"/>
        <c:spPr>
          <a:ln w="12700">
            <a:solidFill>
              <a:srgbClr val="000080"/>
            </a:solidFill>
            <a:prstDash val="solid"/>
          </a:ln>
        </c:spPr>
        <c:txPr>
          <a:bodyPr rot="-1200000" vert="horz"/>
          <a:lstStyle/>
          <a:p>
            <a:pPr>
              <a:defRPr sz="500"/>
            </a:pPr>
            <a:endParaRPr lang="en-US"/>
          </a:p>
        </c:txPr>
        <c:crossAx val="83438208"/>
        <c:crosses val="autoZero"/>
        <c:auto val="1"/>
        <c:lblAlgn val="ctr"/>
        <c:lblOffset val="100"/>
        <c:tickLblSkip val="1"/>
        <c:tickMarkSkip val="1"/>
      </c:catAx>
      <c:valAx>
        <c:axId val="83438208"/>
        <c:scaling>
          <c:orientation val="minMax"/>
          <c:min val="-1"/>
        </c:scaling>
        <c:axPos val="l"/>
        <c:numFmt formatCode="0%" sourceLinked="0"/>
        <c:tickLblPos val="nextTo"/>
        <c:spPr>
          <a:ln w="12700">
            <a:solidFill>
              <a:srgbClr val="000080"/>
            </a:solidFill>
            <a:prstDash val="solid"/>
          </a:ln>
        </c:spPr>
        <c:txPr>
          <a:bodyPr rot="0" vert="horz"/>
          <a:lstStyle/>
          <a:p>
            <a:pPr>
              <a:defRPr/>
            </a:pPr>
            <a:endParaRPr lang="en-US"/>
          </a:p>
        </c:txPr>
        <c:crossAx val="83435904"/>
        <c:crosses val="autoZero"/>
        <c:crossBetween val="between"/>
      </c:valAx>
      <c:spPr>
        <a:noFill/>
        <a:ln w="25399">
          <a:noFill/>
        </a:ln>
      </c:spPr>
    </c:plotArea>
    <c:legend>
      <c:legendPos val="t"/>
      <c:layout>
        <c:manualLayout>
          <c:xMode val="edge"/>
          <c:yMode val="edge"/>
          <c:x val="0.10101010101010102"/>
          <c:y val="0"/>
          <c:w val="0.77665544332211833"/>
          <c:h val="5.9288537549407133E-2"/>
        </c:manualLayout>
      </c:layout>
      <c:spPr>
        <a:noFill/>
        <a:ln w="25399">
          <a:noFill/>
        </a:ln>
      </c:sp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900" b="1" i="0" u="none" strike="noStrike" baseline="0">
          <a:solidFill>
            <a:srgbClr val="000000"/>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3984343020183201E-2"/>
          <c:y val="6.5835305138271918E-2"/>
          <c:w val="0.87699790996560001"/>
          <c:h val="0.88941806476519958"/>
        </c:manualLayout>
      </c:layout>
      <c:lineChart>
        <c:grouping val="standard"/>
        <c:ser>
          <c:idx val="2"/>
          <c:order val="0"/>
          <c:tx>
            <c:strRef>
              <c:f>Sheet1!$A$2</c:f>
              <c:strCache>
                <c:ptCount val="1"/>
                <c:pt idx="0">
                  <c:v>Δείκτης Αριθμού Εργαζομένων Επιχείρησης (ΔΟΣ)</c:v>
                </c:pt>
              </c:strCache>
            </c:strRef>
          </c:tx>
          <c:spPr>
            <a:ln w="12411">
              <a:solidFill>
                <a:srgbClr val="000000"/>
              </a:solidFill>
              <a:prstDash val="solid"/>
            </a:ln>
          </c:spPr>
          <c:marker>
            <c:symbol val="square"/>
            <c:size val="6"/>
            <c:spPr>
              <a:noFill/>
              <a:ln w="9308">
                <a:noFill/>
              </a:ln>
            </c:spPr>
          </c:marker>
          <c:dLbls>
            <c:delete val="1"/>
          </c:dLbls>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Sheet1!$B$2:$DM$2</c:f>
              <c:numCache>
                <c:formatCode>0.0%</c:formatCode>
                <c:ptCount val="116"/>
                <c:pt idx="0">
                  <c:v>0.13270000000000001</c:v>
                </c:pt>
                <c:pt idx="1">
                  <c:v>8.1600000000000006E-2</c:v>
                </c:pt>
                <c:pt idx="2">
                  <c:v>7.0699999999999999E-2</c:v>
                </c:pt>
                <c:pt idx="3">
                  <c:v>7.22E-2</c:v>
                </c:pt>
                <c:pt idx="4">
                  <c:v>6.1199999999999997E-2</c:v>
                </c:pt>
                <c:pt idx="5">
                  <c:v>5.16E-2</c:v>
                </c:pt>
                <c:pt idx="6">
                  <c:v>-0.15150000000000008</c:v>
                </c:pt>
                <c:pt idx="7">
                  <c:v>-0.27</c:v>
                </c:pt>
                <c:pt idx="8">
                  <c:v>-0.31310000000000021</c:v>
                </c:pt>
                <c:pt idx="9">
                  <c:v>-0.39180000000000026</c:v>
                </c:pt>
                <c:pt idx="10">
                  <c:v>-0.43000000000000016</c:v>
                </c:pt>
                <c:pt idx="11">
                  <c:v>-0.34340000000000015</c:v>
                </c:pt>
                <c:pt idx="12">
                  <c:v>-0.21000000000000008</c:v>
                </c:pt>
                <c:pt idx="13">
                  <c:v>-0.24490000000000009</c:v>
                </c:pt>
                <c:pt idx="14">
                  <c:v>-0.21650000000000008</c:v>
                </c:pt>
                <c:pt idx="15">
                  <c:v>-0.2626</c:v>
                </c:pt>
                <c:pt idx="16">
                  <c:v>-0.2525</c:v>
                </c:pt>
                <c:pt idx="17">
                  <c:v>-0.28570000000000001</c:v>
                </c:pt>
                <c:pt idx="18">
                  <c:v>-0.23960000000000001</c:v>
                </c:pt>
                <c:pt idx="19">
                  <c:v>-0.21400000000000008</c:v>
                </c:pt>
                <c:pt idx="20">
                  <c:v>-0.21650000000000008</c:v>
                </c:pt>
                <c:pt idx="21">
                  <c:v>-0.21200000000000008</c:v>
                </c:pt>
                <c:pt idx="22">
                  <c:v>-0.19600000000000001</c:v>
                </c:pt>
                <c:pt idx="23">
                  <c:v>-0.22450000000000001</c:v>
                </c:pt>
                <c:pt idx="24">
                  <c:v>-0.26800000000000002</c:v>
                </c:pt>
                <c:pt idx="25">
                  <c:v>-0.21430000000000007</c:v>
                </c:pt>
                <c:pt idx="26">
                  <c:v>-0.19389999999999999</c:v>
                </c:pt>
                <c:pt idx="27">
                  <c:v>-0.13270000000000001</c:v>
                </c:pt>
                <c:pt idx="28">
                  <c:v>-0.222</c:v>
                </c:pt>
                <c:pt idx="29">
                  <c:v>-0.24700000000000008</c:v>
                </c:pt>
                <c:pt idx="30">
                  <c:v>-0.17200000000000001</c:v>
                </c:pt>
                <c:pt idx="31">
                  <c:v>-0.17</c:v>
                </c:pt>
                <c:pt idx="32">
                  <c:v>-0.30000000000000016</c:v>
                </c:pt>
                <c:pt idx="33">
                  <c:v>-8.0000000000000043E-2</c:v>
                </c:pt>
                <c:pt idx="34">
                  <c:v>-0.2</c:v>
                </c:pt>
                <c:pt idx="35">
                  <c:v>-0.19</c:v>
                </c:pt>
                <c:pt idx="36">
                  <c:v>-0.19</c:v>
                </c:pt>
                <c:pt idx="37">
                  <c:v>-0.27</c:v>
                </c:pt>
                <c:pt idx="38">
                  <c:v>-0.26</c:v>
                </c:pt>
                <c:pt idx="39">
                  <c:v>-0.29000000000000015</c:v>
                </c:pt>
                <c:pt idx="40">
                  <c:v>-0.24000000000000007</c:v>
                </c:pt>
                <c:pt idx="41">
                  <c:v>-0.33000000000000024</c:v>
                </c:pt>
                <c:pt idx="42">
                  <c:v>-0.24000000000000007</c:v>
                </c:pt>
                <c:pt idx="43">
                  <c:v>-0.30000000000000016</c:v>
                </c:pt>
                <c:pt idx="44">
                  <c:v>-0.36760000000000015</c:v>
                </c:pt>
                <c:pt idx="45">
                  <c:v>-0.44330000000000008</c:v>
                </c:pt>
                <c:pt idx="46">
                  <c:v>-0.36300000000000021</c:v>
                </c:pt>
                <c:pt idx="47">
                  <c:v>-0.35310000000000002</c:v>
                </c:pt>
                <c:pt idx="48">
                  <c:v>-0.29610000000000014</c:v>
                </c:pt>
                <c:pt idx="49">
                  <c:v>-0.34390000000000015</c:v>
                </c:pt>
                <c:pt idx="50">
                  <c:v>-0.35760000000000008</c:v>
                </c:pt>
                <c:pt idx="51">
                  <c:v>-0.33370000000000016</c:v>
                </c:pt>
                <c:pt idx="52">
                  <c:v>-0.45</c:v>
                </c:pt>
                <c:pt idx="53">
                  <c:v>-0.38000000000000017</c:v>
                </c:pt>
                <c:pt idx="54">
                  <c:v>-0.30000000000000016</c:v>
                </c:pt>
                <c:pt idx="55">
                  <c:v>-0.30000000000000016</c:v>
                </c:pt>
                <c:pt idx="56">
                  <c:v>-0.39000000000000018</c:v>
                </c:pt>
                <c:pt idx="57">
                  <c:v>-0.36850000000000022</c:v>
                </c:pt>
                <c:pt idx="58">
                  <c:v>-0.33000000000000024</c:v>
                </c:pt>
                <c:pt idx="59">
                  <c:v>-0.58589999999999998</c:v>
                </c:pt>
                <c:pt idx="60">
                  <c:v>-0.36000000000000015</c:v>
                </c:pt>
                <c:pt idx="61">
                  <c:v>-0.37000000000000016</c:v>
                </c:pt>
                <c:pt idx="62">
                  <c:v>-0.35000000000000014</c:v>
                </c:pt>
                <c:pt idx="63">
                  <c:v>-0.37000000000000016</c:v>
                </c:pt>
                <c:pt idx="64">
                  <c:v>-0.25</c:v>
                </c:pt>
                <c:pt idx="65">
                  <c:v>-0.10600000000000002</c:v>
                </c:pt>
                <c:pt idx="66">
                  <c:v>-0.27100000000000002</c:v>
                </c:pt>
                <c:pt idx="67">
                  <c:v>-0.18200000000000008</c:v>
                </c:pt>
                <c:pt idx="68">
                  <c:v>-0.27560000000000001</c:v>
                </c:pt>
                <c:pt idx="69">
                  <c:v>-0.17890000000000009</c:v>
                </c:pt>
                <c:pt idx="70">
                  <c:v>-0.1643</c:v>
                </c:pt>
                <c:pt idx="71">
                  <c:v>-0.18770000000000009</c:v>
                </c:pt>
                <c:pt idx="72">
                  <c:v>-7.920000000000002E-2</c:v>
                </c:pt>
                <c:pt idx="73">
                  <c:v>-0.12310000000000004</c:v>
                </c:pt>
                <c:pt idx="74">
                  <c:v>-0.16739999999999999</c:v>
                </c:pt>
                <c:pt idx="75">
                  <c:v>-5.7000000000000023E-2</c:v>
                </c:pt>
                <c:pt idx="76">
                  <c:v>-0.1019</c:v>
                </c:pt>
                <c:pt idx="77">
                  <c:v>-0.1678</c:v>
                </c:pt>
                <c:pt idx="78">
                  <c:v>-6.6799999999999998E-2</c:v>
                </c:pt>
                <c:pt idx="79">
                  <c:v>-8.1700000000000023E-2</c:v>
                </c:pt>
                <c:pt idx="80">
                  <c:v>-7.4800000000000033E-2</c:v>
                </c:pt>
                <c:pt idx="81">
                  <c:v>-0.15880000000000008</c:v>
                </c:pt>
                <c:pt idx="82">
                  <c:v>-8.2400000000000015E-2</c:v>
                </c:pt>
                <c:pt idx="83">
                  <c:v>-6.0400000000000023E-2</c:v>
                </c:pt>
                <c:pt idx="84">
                  <c:v>-9.7500000000000045E-2</c:v>
                </c:pt>
                <c:pt idx="85">
                  <c:v>-1.7899999999999999E-2</c:v>
                </c:pt>
                <c:pt idx="86">
                  <c:v>-0.15990000000000007</c:v>
                </c:pt>
                <c:pt idx="87">
                  <c:v>-4.3900000000000002E-2</c:v>
                </c:pt>
                <c:pt idx="88">
                  <c:v>-1.3700000000000009E-2</c:v>
                </c:pt>
                <c:pt idx="89">
                  <c:v>-5.780000000000003E-3</c:v>
                </c:pt>
                <c:pt idx="90">
                  <c:v>0.10390000000000002</c:v>
                </c:pt>
                <c:pt idx="91">
                  <c:v>7.8600000000000003E-2</c:v>
                </c:pt>
                <c:pt idx="92">
                  <c:v>-3.61E-2</c:v>
                </c:pt>
                <c:pt idx="93">
                  <c:v>-7.640000000000001E-2</c:v>
                </c:pt>
                <c:pt idx="94">
                  <c:v>4.6000000000000025E-3</c:v>
                </c:pt>
                <c:pt idx="95">
                  <c:v>-2.3999999999999998E-3</c:v>
                </c:pt>
                <c:pt idx="96">
                  <c:v>-5.3000000000000012E-2</c:v>
                </c:pt>
                <c:pt idx="97">
                  <c:v>1.43E-2</c:v>
                </c:pt>
                <c:pt idx="98">
                  <c:v>-1.8499999999999999E-2</c:v>
                </c:pt>
                <c:pt idx="99">
                  <c:v>-1.5100000000000006E-2</c:v>
                </c:pt>
                <c:pt idx="100">
                  <c:v>3.8600000000000002E-2</c:v>
                </c:pt>
                <c:pt idx="101">
                  <c:v>8.5400000000000004E-2</c:v>
                </c:pt>
                <c:pt idx="102">
                  <c:v>5.7800000000000025E-2</c:v>
                </c:pt>
                <c:pt idx="103">
                  <c:v>3.9100000000000003E-2</c:v>
                </c:pt>
                <c:pt idx="104">
                  <c:v>1.2E-2</c:v>
                </c:pt>
                <c:pt idx="105">
                  <c:v>3.2900000000000006E-2</c:v>
                </c:pt>
                <c:pt idx="106">
                  <c:v>1.2200000000000001E-2</c:v>
                </c:pt>
                <c:pt idx="107">
                  <c:v>7.8600000000000003E-2</c:v>
                </c:pt>
                <c:pt idx="108">
                  <c:v>1.0000000000000007E-3</c:v>
                </c:pt>
                <c:pt idx="109">
                  <c:v>3.1100000000000006E-2</c:v>
                </c:pt>
                <c:pt idx="110">
                  <c:v>-1.0900000000000003E-2</c:v>
                </c:pt>
                <c:pt idx="111">
                  <c:v>7.0000000000000027E-3</c:v>
                </c:pt>
                <c:pt idx="112">
                  <c:v>4.7699999999999992E-2</c:v>
                </c:pt>
                <c:pt idx="113">
                  <c:v>3.6799999999999999E-2</c:v>
                </c:pt>
                <c:pt idx="114">
                  <c:v>5.9600000000000014E-2</c:v>
                </c:pt>
                <c:pt idx="115">
                  <c:v>1.5900000000000001E-2</c:v>
                </c:pt>
              </c:numCache>
            </c:numRef>
          </c:val>
          <c:extLst xmlns:c16r2="http://schemas.microsoft.com/office/drawing/2015/06/chart">
            <c:ext xmlns:c16="http://schemas.microsoft.com/office/drawing/2014/chart" uri="{C3380CC4-5D6E-409C-BE32-E72D297353CC}">
              <c16:uniqueId val="{00000000-78B8-459D-8FE7-28E0988D9607}"/>
            </c:ext>
          </c:extLst>
        </c:ser>
        <c:dLbls>
          <c:showVal val="1"/>
        </c:dLbls>
        <c:marker val="1"/>
        <c:axId val="144225792"/>
        <c:axId val="144227328"/>
      </c:lineChart>
      <c:lineChart>
        <c:grouping val="standard"/>
        <c:ser>
          <c:idx val="3"/>
          <c:order val="1"/>
          <c:tx>
            <c:strRef>
              <c:f>Sheet1!$A$3</c:f>
              <c:strCache>
                <c:ptCount val="1"/>
                <c:pt idx="0">
                  <c:v>Δείκτης 1.3</c:v>
                </c:pt>
              </c:strCache>
            </c:strRef>
          </c:tx>
          <c:spPr>
            <a:ln w="24821">
              <a:solidFill>
                <a:srgbClr val="FF0000"/>
              </a:solidFill>
              <a:prstDash val="lgDash"/>
            </a:ln>
          </c:spPr>
          <c:marker>
            <c:symbol val="x"/>
            <c:size val="3"/>
            <c:spPr>
              <a:solidFill>
                <a:srgbClr val="FF0000"/>
              </a:solidFill>
              <a:ln>
                <a:solidFill>
                  <a:srgbClr val="FF0000"/>
                </a:solidFill>
                <a:prstDash val="solid"/>
              </a:ln>
            </c:spPr>
          </c:marker>
          <c:dLbls>
            <c:delete val="1"/>
          </c:dLbls>
          <c:trendline>
            <c:spPr>
              <a:ln w="24821">
                <a:solidFill>
                  <a:srgbClr val="FF0000"/>
                </a:solidFill>
                <a:prstDash val="solid"/>
              </a:ln>
            </c:spPr>
            <c:trendlineType val="movingAvg"/>
            <c:period val="2"/>
          </c:trendline>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Sheet1!$B$3:$DM$3</c:f>
              <c:numCache>
                <c:formatCode>General</c:formatCode>
                <c:ptCount val="116"/>
                <c:pt idx="22" formatCode="0.0%">
                  <c:v>-0.32000000000000017</c:v>
                </c:pt>
                <c:pt idx="25" formatCode="0.0%">
                  <c:v>-0.23</c:v>
                </c:pt>
                <c:pt idx="28" formatCode="0.0%">
                  <c:v>-0.17</c:v>
                </c:pt>
                <c:pt idx="31" formatCode="0.0%">
                  <c:v>-0.34</c:v>
                </c:pt>
                <c:pt idx="34" formatCode="0.0%">
                  <c:v>-0.29000000000000015</c:v>
                </c:pt>
                <c:pt idx="37" formatCode="0.0%">
                  <c:v>-0.38000000000000017</c:v>
                </c:pt>
                <c:pt idx="40" formatCode="0.0%">
                  <c:v>-0.4</c:v>
                </c:pt>
                <c:pt idx="43" formatCode="0.0%">
                  <c:v>-0.44</c:v>
                </c:pt>
                <c:pt idx="46" formatCode="0.0%">
                  <c:v>-0.33000000000000024</c:v>
                </c:pt>
                <c:pt idx="51" formatCode="0.0%">
                  <c:v>-0.52</c:v>
                </c:pt>
                <c:pt idx="55" formatCode="0.0%">
                  <c:v>-0.37000000000000016</c:v>
                </c:pt>
                <c:pt idx="59" formatCode="0.0%">
                  <c:v>-0.47000000000000008</c:v>
                </c:pt>
                <c:pt idx="63" formatCode="0.0%">
                  <c:v>-0.42000000000000015</c:v>
                </c:pt>
                <c:pt idx="67" formatCode="0.0%">
                  <c:v>-0.31000000000000016</c:v>
                </c:pt>
                <c:pt idx="79" formatCode="0.0%">
                  <c:v>-0.17</c:v>
                </c:pt>
                <c:pt idx="85" formatCode="0.0%">
                  <c:v>-7.0000000000000021E-2</c:v>
                </c:pt>
                <c:pt idx="97" formatCode="0.0%">
                  <c:v>3.0000000000000002E-2</c:v>
                </c:pt>
                <c:pt idx="103" formatCode="0.0%">
                  <c:v>3.0000000000000002E-2</c:v>
                </c:pt>
                <c:pt idx="115" formatCode="0.0%">
                  <c:v>0.12000000000000002</c:v>
                </c:pt>
              </c:numCache>
            </c:numRef>
          </c:val>
          <c:extLst xmlns:c16r2="http://schemas.microsoft.com/office/drawing/2015/06/chart">
            <c:ext xmlns:c16="http://schemas.microsoft.com/office/drawing/2014/chart" uri="{C3380CC4-5D6E-409C-BE32-E72D297353CC}">
              <c16:uniqueId val="{00000002-78B8-459D-8FE7-28E0988D9607}"/>
            </c:ext>
          </c:extLst>
        </c:ser>
        <c:dLbls>
          <c:showVal val="1"/>
        </c:dLbls>
        <c:marker val="1"/>
        <c:axId val="144360576"/>
        <c:axId val="144362112"/>
      </c:lineChart>
      <c:dateAx>
        <c:axId val="144225792"/>
        <c:scaling>
          <c:orientation val="minMax"/>
        </c:scaling>
        <c:axPos val="b"/>
        <c:numFmt formatCode="mmm\-yy" sourceLinked="0"/>
        <c:tickLblPos val="nextTo"/>
        <c:spPr>
          <a:ln w="12411">
            <a:solidFill>
              <a:srgbClr val="000080"/>
            </a:solidFill>
            <a:prstDash val="solid"/>
          </a:ln>
        </c:spPr>
        <c:txPr>
          <a:bodyPr rot="-1800000" vert="horz"/>
          <a:lstStyle/>
          <a:p>
            <a:pPr>
              <a:defRPr sz="391" b="1" i="0" u="none" strike="noStrike" baseline="0">
                <a:solidFill>
                  <a:srgbClr val="000000"/>
                </a:solidFill>
                <a:latin typeface="Arial"/>
                <a:ea typeface="Arial"/>
                <a:cs typeface="Arial"/>
              </a:defRPr>
            </a:pPr>
            <a:endParaRPr lang="en-US"/>
          </a:p>
        </c:txPr>
        <c:crossAx val="144227328"/>
        <c:crosses val="autoZero"/>
        <c:auto val="1"/>
        <c:lblOffset val="80"/>
        <c:baseTimeUnit val="months"/>
        <c:majorUnit val="2"/>
        <c:majorTimeUnit val="months"/>
        <c:minorUnit val="1"/>
        <c:minorTimeUnit val="months"/>
      </c:dateAx>
      <c:valAx>
        <c:axId val="144227328"/>
        <c:scaling>
          <c:orientation val="minMax"/>
          <c:min val="-1"/>
        </c:scaling>
        <c:axPos val="l"/>
        <c:numFmt formatCode="0.0%" sourceLinked="1"/>
        <c:tickLblPos val="nextTo"/>
        <c:spPr>
          <a:ln w="12411">
            <a:solidFill>
              <a:srgbClr val="000080"/>
            </a:solidFill>
            <a:prstDash val="solid"/>
          </a:ln>
        </c:spPr>
        <c:txPr>
          <a:bodyPr rot="0" vert="horz"/>
          <a:lstStyle/>
          <a:p>
            <a:pPr>
              <a:defRPr sz="708" b="1" i="0" u="none" strike="noStrike" baseline="0">
                <a:solidFill>
                  <a:srgbClr val="000000"/>
                </a:solidFill>
                <a:latin typeface="Arial"/>
                <a:ea typeface="Arial"/>
                <a:cs typeface="Arial"/>
              </a:defRPr>
            </a:pPr>
            <a:endParaRPr lang="en-US"/>
          </a:p>
        </c:txPr>
        <c:crossAx val="144225792"/>
        <c:crosses val="autoZero"/>
        <c:crossBetween val="between"/>
      </c:valAx>
      <c:dateAx>
        <c:axId val="144360576"/>
        <c:scaling>
          <c:orientation val="minMax"/>
        </c:scaling>
        <c:delete val="1"/>
        <c:axPos val="b"/>
        <c:numFmt formatCode="mmm\-yy" sourceLinked="1"/>
        <c:tickLblPos val="none"/>
        <c:crossAx val="144362112"/>
        <c:crosses val="autoZero"/>
        <c:auto val="1"/>
        <c:lblOffset val="100"/>
        <c:baseTimeUnit val="months"/>
      </c:dateAx>
      <c:valAx>
        <c:axId val="144362112"/>
        <c:scaling>
          <c:orientation val="minMax"/>
          <c:max val="0.2"/>
          <c:min val="-1"/>
        </c:scaling>
        <c:axPos val="r"/>
        <c:numFmt formatCode="0.0%" sourceLinked="0"/>
        <c:tickLblPos val="nextTo"/>
        <c:spPr>
          <a:ln w="12411">
            <a:solidFill>
              <a:srgbClr val="000000"/>
            </a:solidFill>
            <a:prstDash val="solid"/>
          </a:ln>
        </c:spPr>
        <c:txPr>
          <a:bodyPr rot="0" vert="horz"/>
          <a:lstStyle/>
          <a:p>
            <a:pPr>
              <a:defRPr sz="708" b="1" i="0" u="none" strike="noStrike" baseline="0">
                <a:solidFill>
                  <a:srgbClr val="000000"/>
                </a:solidFill>
                <a:latin typeface="Arial"/>
                <a:ea typeface="Arial"/>
                <a:cs typeface="Arial"/>
              </a:defRPr>
            </a:pPr>
            <a:endParaRPr lang="en-US"/>
          </a:p>
        </c:txPr>
        <c:crossAx val="144360576"/>
        <c:crosses val="max"/>
        <c:crossBetween val="between"/>
      </c:valAx>
      <c:spPr>
        <a:noFill/>
        <a:ln w="24821">
          <a:noFill/>
        </a:ln>
      </c:spPr>
    </c:plotArea>
    <c:legend>
      <c:legendPos val="t"/>
      <c:legendEntry>
        <c:idx val="2"/>
        <c:delete val="1"/>
      </c:legendEntry>
      <c:spPr>
        <a:noFill/>
        <a:ln w="24821">
          <a:noFill/>
        </a:ln>
      </c:spPr>
      <c:txPr>
        <a:bodyPr/>
        <a:lstStyle/>
        <a:p>
          <a:pPr>
            <a:defRPr sz="650"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708" b="1" i="0" u="none" strike="noStrike" baseline="0">
          <a:solidFill>
            <a:srgbClr val="000000"/>
          </a:solidFill>
          <a:latin typeface="Arial"/>
          <a:ea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2177-437B-8FB5-27B16E029B38}"/>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-0.34</c:v>
                </c:pt>
                <c:pt idx="1">
                  <c:v>-0.18000000000000008</c:v>
                </c:pt>
                <c:pt idx="2">
                  <c:v>-0.14000000000000001</c:v>
                </c:pt>
                <c:pt idx="3">
                  <c:v>-0.27</c:v>
                </c:pt>
                <c:pt idx="4">
                  <c:v>-0.18000000000000008</c:v>
                </c:pt>
                <c:pt idx="5">
                  <c:v>-0.35000000000000014</c:v>
                </c:pt>
                <c:pt idx="6">
                  <c:v>-0.34</c:v>
                </c:pt>
                <c:pt idx="7">
                  <c:v>-0.39000000000000018</c:v>
                </c:pt>
                <c:pt idx="8">
                  <c:v>-0.26</c:v>
                </c:pt>
                <c:pt idx="9">
                  <c:v>-0.43000000000000016</c:v>
                </c:pt>
                <c:pt idx="10">
                  <c:v>-0.30000000000000016</c:v>
                </c:pt>
                <c:pt idx="11">
                  <c:v>-0.4</c:v>
                </c:pt>
                <c:pt idx="12">
                  <c:v>-0.37000000000000016</c:v>
                </c:pt>
                <c:pt idx="13">
                  <c:v>-0.26</c:v>
                </c:pt>
                <c:pt idx="14">
                  <c:v>-0.13</c:v>
                </c:pt>
                <c:pt idx="15">
                  <c:v>-7.0000000000000021E-2</c:v>
                </c:pt>
                <c:pt idx="16">
                  <c:v>-1.0000000000000004E-2</c:v>
                </c:pt>
                <c:pt idx="17">
                  <c:v>3.0000000000000002E-2</c:v>
                </c:pt>
                <c:pt idx="18">
                  <c:v>0.1</c:v>
                </c:pt>
              </c:numCache>
            </c:numRef>
          </c:val>
          <c:extLst xmlns:c16r2="http://schemas.microsoft.com/office/drawing/2015/06/chart">
            <c:ext xmlns:c16="http://schemas.microsoft.com/office/drawing/2014/chart" uri="{C3380CC4-5D6E-409C-BE32-E72D297353CC}">
              <c16:uniqueId val="{00000003-2177-437B-8FB5-27B16E029B38}"/>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-0.38000000000000017</c:v>
                </c:pt>
                <c:pt idx="1">
                  <c:v>-0.24000000000000007</c:v>
                </c:pt>
                <c:pt idx="2">
                  <c:v>-0.19</c:v>
                </c:pt>
                <c:pt idx="3">
                  <c:v>-0.43000000000000016</c:v>
                </c:pt>
                <c:pt idx="4">
                  <c:v>-0.43000000000000016</c:v>
                </c:pt>
                <c:pt idx="5">
                  <c:v>-0.42000000000000015</c:v>
                </c:pt>
                <c:pt idx="6">
                  <c:v>-0.56999999999999995</c:v>
                </c:pt>
                <c:pt idx="7">
                  <c:v>-0.51</c:v>
                </c:pt>
                <c:pt idx="8">
                  <c:v>-0.55000000000000004</c:v>
                </c:pt>
                <c:pt idx="9">
                  <c:v>-0.77000000000000035</c:v>
                </c:pt>
                <c:pt idx="10">
                  <c:v>-0.62000000000000033</c:v>
                </c:pt>
                <c:pt idx="11">
                  <c:v>-0.89</c:v>
                </c:pt>
                <c:pt idx="12">
                  <c:v>-0.61000000000000032</c:v>
                </c:pt>
                <c:pt idx="13">
                  <c:v>-0.52</c:v>
                </c:pt>
                <c:pt idx="14">
                  <c:v>-0.36000000000000015</c:v>
                </c:pt>
                <c:pt idx="15">
                  <c:v>-0.13</c:v>
                </c:pt>
                <c:pt idx="16">
                  <c:v>0.19</c:v>
                </c:pt>
                <c:pt idx="17">
                  <c:v>6.0000000000000026E-2</c:v>
                </c:pt>
                <c:pt idx="18">
                  <c:v>0.13</c:v>
                </c:pt>
              </c:numCache>
            </c:numRef>
          </c:val>
          <c:extLst xmlns:c16r2="http://schemas.microsoft.com/office/drawing/2015/06/chart">
            <c:ext xmlns:c16="http://schemas.microsoft.com/office/drawing/2014/chart" uri="{C3380CC4-5D6E-409C-BE32-E72D297353CC}">
              <c16:uniqueId val="{00000006-2177-437B-8FB5-27B16E029B38}"/>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1">
                  <c:v>-0.38000000000000017</c:v>
                </c:pt>
                <c:pt idx="2">
                  <c:v>-0.2</c:v>
                </c:pt>
                <c:pt idx="3">
                  <c:v>-0.42000000000000015</c:v>
                </c:pt>
                <c:pt idx="4">
                  <c:v>-0.42000000000000015</c:v>
                </c:pt>
                <c:pt idx="5">
                  <c:v>-0.65000000000000036</c:v>
                </c:pt>
                <c:pt idx="6">
                  <c:v>-0.37000000000000016</c:v>
                </c:pt>
                <c:pt idx="7">
                  <c:v>-0.67000000000000048</c:v>
                </c:pt>
                <c:pt idx="8">
                  <c:v>-0.67000000000000048</c:v>
                </c:pt>
                <c:pt idx="9">
                  <c:v>-0.42000000000000015</c:v>
                </c:pt>
                <c:pt idx="10">
                  <c:v>-0.60000000000000031</c:v>
                </c:pt>
                <c:pt idx="11">
                  <c:v>-0.75000000000000033</c:v>
                </c:pt>
                <c:pt idx="12">
                  <c:v>-0.56000000000000005</c:v>
                </c:pt>
                <c:pt idx="13">
                  <c:v>-0.78</c:v>
                </c:pt>
                <c:pt idx="14">
                  <c:v>-0.5</c:v>
                </c:pt>
                <c:pt idx="15">
                  <c:v>0</c:v>
                </c:pt>
                <c:pt idx="16">
                  <c:v>1</c:v>
                </c:pt>
                <c:pt idx="17">
                  <c:v>0.33000000000000024</c:v>
                </c:pt>
                <c:pt idx="18">
                  <c:v>0.75000000000000033</c:v>
                </c:pt>
              </c:numCache>
            </c:numRef>
          </c:val>
          <c:extLst xmlns:c16r2="http://schemas.microsoft.com/office/drawing/2015/06/chart">
            <c:ext xmlns:c16="http://schemas.microsoft.com/office/drawing/2014/chart" uri="{C3380CC4-5D6E-409C-BE32-E72D297353CC}">
              <c16:uniqueId val="{00000009-2177-437B-8FB5-27B16E029B38}"/>
            </c:ext>
          </c:extLst>
        </c:ser>
        <c:dLbls>
          <c:showVal val="1"/>
        </c:dLbls>
        <c:marker val="1"/>
        <c:axId val="144478592"/>
        <c:axId val="144480128"/>
      </c:lineChart>
      <c:catAx>
        <c:axId val="144478592"/>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44480128"/>
        <c:crosses val="autoZero"/>
        <c:auto val="1"/>
        <c:lblAlgn val="ctr"/>
        <c:lblOffset val="100"/>
        <c:tickLblSkip val="1"/>
        <c:tickMarkSkip val="1"/>
      </c:catAx>
      <c:valAx>
        <c:axId val="144480128"/>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447859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1D98-465F-A82A-74E540E686CF}"/>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-0.14000000000000001</c:v>
                </c:pt>
                <c:pt idx="1">
                  <c:v>-0.25</c:v>
                </c:pt>
                <c:pt idx="2">
                  <c:v>-0.11</c:v>
                </c:pt>
                <c:pt idx="3">
                  <c:v>-0.39000000000000007</c:v>
                </c:pt>
                <c:pt idx="4">
                  <c:v>-0.41000000000000003</c:v>
                </c:pt>
                <c:pt idx="5">
                  <c:v>-0.5</c:v>
                </c:pt>
                <c:pt idx="6">
                  <c:v>-0.37000000000000005</c:v>
                </c:pt>
                <c:pt idx="7">
                  <c:v>-0.55000000000000004</c:v>
                </c:pt>
                <c:pt idx="8">
                  <c:v>-0.7400000000000001</c:v>
                </c:pt>
                <c:pt idx="9">
                  <c:v>-0.70000000000000007</c:v>
                </c:pt>
                <c:pt idx="10">
                  <c:v>-0.56000000000000005</c:v>
                </c:pt>
                <c:pt idx="11">
                  <c:v>-0.67000000000000015</c:v>
                </c:pt>
                <c:pt idx="12">
                  <c:v>-0.65000000000000013</c:v>
                </c:pt>
                <c:pt idx="13">
                  <c:v>-0.56000000000000005</c:v>
                </c:pt>
                <c:pt idx="14">
                  <c:v>-0.5</c:v>
                </c:pt>
                <c:pt idx="15">
                  <c:v>-0.30000000000000004</c:v>
                </c:pt>
                <c:pt idx="16">
                  <c:v>0.19000000000000003</c:v>
                </c:pt>
                <c:pt idx="17">
                  <c:v>0.21000000000000002</c:v>
                </c:pt>
                <c:pt idx="18">
                  <c:v>0.22</c:v>
                </c:pt>
              </c:numCache>
            </c:numRef>
          </c:val>
          <c:extLst xmlns:c16r2="http://schemas.microsoft.com/office/drawing/2015/06/chart">
            <c:ext xmlns:c16="http://schemas.microsoft.com/office/drawing/2014/chart" uri="{C3380CC4-5D6E-409C-BE32-E72D297353CC}">
              <c16:uniqueId val="{00000003-1D98-465F-A82A-74E540E686CF}"/>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spPr>
                <a:solidFill>
                  <a:srgbClr val="FFFFFF">
                    <a:lumMod val="95000"/>
                  </a:srgbClr>
                </a:solidFill>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-0.4</c:v>
                </c:pt>
                <c:pt idx="1">
                  <c:v>-0.38000000000000006</c:v>
                </c:pt>
                <c:pt idx="2">
                  <c:v>-0.16</c:v>
                </c:pt>
                <c:pt idx="3">
                  <c:v>-0.28000000000000008</c:v>
                </c:pt>
                <c:pt idx="4">
                  <c:v>-0.33000000000000007</c:v>
                </c:pt>
                <c:pt idx="5">
                  <c:v>-0.49000000000000005</c:v>
                </c:pt>
                <c:pt idx="6">
                  <c:v>-0.55000000000000004</c:v>
                </c:pt>
                <c:pt idx="7">
                  <c:v>-0.52</c:v>
                </c:pt>
                <c:pt idx="8">
                  <c:v>-0.44</c:v>
                </c:pt>
                <c:pt idx="9">
                  <c:v>-0.66000000000000014</c:v>
                </c:pt>
                <c:pt idx="10">
                  <c:v>-0.52</c:v>
                </c:pt>
                <c:pt idx="11">
                  <c:v>-0.65000000000000013</c:v>
                </c:pt>
                <c:pt idx="12">
                  <c:v>-0.58000000000000007</c:v>
                </c:pt>
                <c:pt idx="13">
                  <c:v>-0.32000000000000006</c:v>
                </c:pt>
                <c:pt idx="14">
                  <c:v>-0.24000000000000002</c:v>
                </c:pt>
                <c:pt idx="15">
                  <c:v>4.0000000000000015E-2</c:v>
                </c:pt>
                <c:pt idx="16">
                  <c:v>0.11</c:v>
                </c:pt>
                <c:pt idx="17">
                  <c:v>0.05</c:v>
                </c:pt>
                <c:pt idx="18">
                  <c:v>-2.0000000000000004E-2</c:v>
                </c:pt>
              </c:numCache>
            </c:numRef>
          </c:val>
          <c:extLst xmlns:c16r2="http://schemas.microsoft.com/office/drawing/2015/06/chart">
            <c:ext xmlns:c16="http://schemas.microsoft.com/office/drawing/2014/chart" uri="{C3380CC4-5D6E-409C-BE32-E72D297353CC}">
              <c16:uniqueId val="{00000006-1D98-465F-A82A-74E540E686CF}"/>
            </c:ext>
          </c:extLst>
        </c:ser>
        <c:ser>
          <c:idx val="3"/>
          <c:order val="3"/>
          <c:tx>
            <c:strRef>
              <c:f>Sheet1!$E$1</c:f>
              <c:strCache>
                <c:ptCount val="1"/>
                <c:pt idx="0">
                  <c:v>Δ-Ε</c:v>
                </c:pt>
              </c:strCache>
            </c:strRef>
          </c:tx>
          <c:spPr>
            <a:ln w="19050">
              <a:solidFill>
                <a:srgbClr val="7030A0"/>
              </a:solidFill>
            </a:ln>
          </c:spPr>
          <c:marker>
            <c:symbol val="none"/>
          </c:marker>
          <c:dLbls>
            <c:dLbl>
              <c:idx val="14"/>
              <c:spPr>
                <a:noFill/>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-0.34</c:v>
                </c:pt>
                <c:pt idx="1">
                  <c:v>-0.16</c:v>
                </c:pt>
                <c:pt idx="2">
                  <c:v>-0.19</c:v>
                </c:pt>
                <c:pt idx="3">
                  <c:v>-0.34</c:v>
                </c:pt>
                <c:pt idx="4">
                  <c:v>-0.23</c:v>
                </c:pt>
                <c:pt idx="5">
                  <c:v>-0.34</c:v>
                </c:pt>
                <c:pt idx="6">
                  <c:v>-0.37000000000000005</c:v>
                </c:pt>
                <c:pt idx="7">
                  <c:v>-0.39000000000000007</c:v>
                </c:pt>
                <c:pt idx="8">
                  <c:v>-0.23</c:v>
                </c:pt>
                <c:pt idx="9">
                  <c:v>-0.41000000000000003</c:v>
                </c:pt>
                <c:pt idx="10">
                  <c:v>-0.30000000000000004</c:v>
                </c:pt>
                <c:pt idx="11">
                  <c:v>-0.39000000000000007</c:v>
                </c:pt>
                <c:pt idx="12">
                  <c:v>-0.32000000000000006</c:v>
                </c:pt>
                <c:pt idx="13">
                  <c:v>-0.26</c:v>
                </c:pt>
                <c:pt idx="14">
                  <c:v>-9.0000000000000011E-2</c:v>
                </c:pt>
                <c:pt idx="15">
                  <c:v>-8.0000000000000029E-2</c:v>
                </c:pt>
                <c:pt idx="16">
                  <c:v>-0.01</c:v>
                </c:pt>
                <c:pt idx="17">
                  <c:v>7.0000000000000021E-2</c:v>
                </c:pt>
                <c:pt idx="18">
                  <c:v>0.15000000000000002</c:v>
                </c:pt>
              </c:numCache>
            </c:numRef>
          </c:val>
          <c:extLst xmlns:c16r2="http://schemas.microsoft.com/office/drawing/2015/06/chart">
            <c:ext xmlns:c16="http://schemas.microsoft.com/office/drawing/2014/chart" uri="{C3380CC4-5D6E-409C-BE32-E72D297353CC}">
              <c16:uniqueId val="{00000009-1D98-465F-A82A-74E540E686CF}"/>
            </c:ext>
          </c:extLst>
        </c:ser>
        <c:dLbls>
          <c:showVal val="1"/>
        </c:dLbls>
        <c:marker val="1"/>
        <c:axId val="146133760"/>
        <c:axId val="146135296"/>
      </c:lineChart>
      <c:catAx>
        <c:axId val="146133760"/>
        <c:scaling>
          <c:orientation val="minMax"/>
        </c:scaling>
        <c:axPos val="b"/>
        <c:numFmt formatCode="General" sourceLinked="1"/>
        <c:tickLblPos val="nextTo"/>
        <c:spPr>
          <a:ln>
            <a:solidFill>
              <a:schemeClr val="accent4"/>
            </a:solidFill>
          </a:ln>
        </c:spPr>
        <c:txPr>
          <a:bodyPr rot="0" vert="horz"/>
          <a:lstStyle/>
          <a:p>
            <a:pPr>
              <a:defRPr sz="500"/>
            </a:pPr>
            <a:endParaRPr lang="en-US"/>
          </a:p>
        </c:txPr>
        <c:crossAx val="146135296"/>
        <c:crosses val="autoZero"/>
        <c:auto val="1"/>
        <c:lblAlgn val="ctr"/>
        <c:lblOffset val="100"/>
        <c:tickLblSkip val="1"/>
        <c:tickMarkSkip val="1"/>
      </c:catAx>
      <c:valAx>
        <c:axId val="146135296"/>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613376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0129024943310924E-2"/>
          <c:y val="8.7227539203182644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2258-4F03-AC91-26D884280D64}"/>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-0.22</c:v>
                </c:pt>
                <c:pt idx="1">
                  <c:v>-0.18000000000000008</c:v>
                </c:pt>
                <c:pt idx="2">
                  <c:v>-0.14000000000000001</c:v>
                </c:pt>
                <c:pt idx="3">
                  <c:v>-0.38000000000000017</c:v>
                </c:pt>
                <c:pt idx="4">
                  <c:v>-0.32000000000000017</c:v>
                </c:pt>
                <c:pt idx="5">
                  <c:v>-0.47000000000000008</c:v>
                </c:pt>
                <c:pt idx="6">
                  <c:v>-0.45</c:v>
                </c:pt>
                <c:pt idx="7">
                  <c:v>-0.45</c:v>
                </c:pt>
                <c:pt idx="8">
                  <c:v>-0.4</c:v>
                </c:pt>
                <c:pt idx="9">
                  <c:v>-0.65000000000000036</c:v>
                </c:pt>
                <c:pt idx="10">
                  <c:v>-0.53</c:v>
                </c:pt>
                <c:pt idx="11">
                  <c:v>-0.56000000000000005</c:v>
                </c:pt>
                <c:pt idx="12">
                  <c:v>-0.53</c:v>
                </c:pt>
                <c:pt idx="13">
                  <c:v>-0.33000000000000024</c:v>
                </c:pt>
                <c:pt idx="14">
                  <c:v>-0.25</c:v>
                </c:pt>
                <c:pt idx="15">
                  <c:v>-0.14000000000000001</c:v>
                </c:pt>
                <c:pt idx="16">
                  <c:v>-7.0000000000000021E-2</c:v>
                </c:pt>
                <c:pt idx="17">
                  <c:v>4.0000000000000022E-2</c:v>
                </c:pt>
                <c:pt idx="18">
                  <c:v>9.0000000000000024E-2</c:v>
                </c:pt>
              </c:numCache>
            </c:numRef>
          </c:val>
          <c:extLst xmlns:c16r2="http://schemas.microsoft.com/office/drawing/2015/06/chart">
            <c:ext xmlns:c16="http://schemas.microsoft.com/office/drawing/2014/chart" uri="{C3380CC4-5D6E-409C-BE32-E72D297353CC}">
              <c16:uniqueId val="{00000003-2258-4F03-AC91-26D884280D64}"/>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-0.19</c:v>
                </c:pt>
                <c:pt idx="1">
                  <c:v>-0.16</c:v>
                </c:pt>
                <c:pt idx="2">
                  <c:v>-0.12000000000000002</c:v>
                </c:pt>
                <c:pt idx="3">
                  <c:v>-0.27</c:v>
                </c:pt>
                <c:pt idx="4">
                  <c:v>-0.13</c:v>
                </c:pt>
                <c:pt idx="5">
                  <c:v>-0.26</c:v>
                </c:pt>
                <c:pt idx="6">
                  <c:v>-0.29000000000000015</c:v>
                </c:pt>
                <c:pt idx="7">
                  <c:v>-0.39000000000000018</c:v>
                </c:pt>
                <c:pt idx="8">
                  <c:v>-0.22</c:v>
                </c:pt>
                <c:pt idx="9">
                  <c:v>-0.44</c:v>
                </c:pt>
                <c:pt idx="10">
                  <c:v>-0.30000000000000016</c:v>
                </c:pt>
                <c:pt idx="11">
                  <c:v>-0.45</c:v>
                </c:pt>
                <c:pt idx="12">
                  <c:v>-0.4</c:v>
                </c:pt>
                <c:pt idx="13">
                  <c:v>-0.30000000000000016</c:v>
                </c:pt>
                <c:pt idx="14">
                  <c:v>-0.1</c:v>
                </c:pt>
                <c:pt idx="15">
                  <c:v>-1.0000000000000014E-2</c:v>
                </c:pt>
                <c:pt idx="16">
                  <c:v>0.2100000000000001</c:v>
                </c:pt>
                <c:pt idx="17">
                  <c:v>8.0000000000000029E-2</c:v>
                </c:pt>
                <c:pt idx="18">
                  <c:v>0.10999999999999999</c:v>
                </c:pt>
              </c:numCache>
            </c:numRef>
          </c:val>
          <c:extLst xmlns:c16r2="http://schemas.microsoft.com/office/drawing/2015/06/chart">
            <c:ext xmlns:c16="http://schemas.microsoft.com/office/drawing/2014/chart" uri="{C3380CC4-5D6E-409C-BE32-E72D297353CC}">
              <c16:uniqueId val="{00000005-2258-4F03-AC91-26D884280D64}"/>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-0.22</c:v>
                </c:pt>
                <c:pt idx="1">
                  <c:v>-0.26</c:v>
                </c:pt>
                <c:pt idx="2">
                  <c:v>-0.24000000000000007</c:v>
                </c:pt>
                <c:pt idx="3">
                  <c:v>-0.34</c:v>
                </c:pt>
                <c:pt idx="4">
                  <c:v>-0.35000000000000014</c:v>
                </c:pt>
                <c:pt idx="5">
                  <c:v>-0.42000000000000015</c:v>
                </c:pt>
                <c:pt idx="6">
                  <c:v>-0.48000000000000015</c:v>
                </c:pt>
                <c:pt idx="7">
                  <c:v>-0.55000000000000004</c:v>
                </c:pt>
                <c:pt idx="8">
                  <c:v>-0.31000000000000016</c:v>
                </c:pt>
                <c:pt idx="9">
                  <c:v>-0.34</c:v>
                </c:pt>
                <c:pt idx="10">
                  <c:v>-0.25</c:v>
                </c:pt>
                <c:pt idx="11">
                  <c:v>-0.34</c:v>
                </c:pt>
                <c:pt idx="12">
                  <c:v>-0.33000000000000024</c:v>
                </c:pt>
                <c:pt idx="13">
                  <c:v>-0.24000000000000007</c:v>
                </c:pt>
                <c:pt idx="14">
                  <c:v>-6.9999999999999993E-2</c:v>
                </c:pt>
                <c:pt idx="15">
                  <c:v>-3.0000000000000002E-2</c:v>
                </c:pt>
                <c:pt idx="16">
                  <c:v>-4.0000000000000022E-2</c:v>
                </c:pt>
                <c:pt idx="17">
                  <c:v>6.0000000000000026E-2</c:v>
                </c:pt>
                <c:pt idx="18">
                  <c:v>0.10000000000000003</c:v>
                </c:pt>
              </c:numCache>
            </c:numRef>
          </c:val>
          <c:extLst xmlns:c16r2="http://schemas.microsoft.com/office/drawing/2015/06/chart">
            <c:ext xmlns:c16="http://schemas.microsoft.com/office/drawing/2014/chart" uri="{C3380CC4-5D6E-409C-BE32-E72D297353CC}">
              <c16:uniqueId val="{00000008-2258-4F03-AC91-26D884280D64}"/>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-0.45</c:v>
                </c:pt>
                <c:pt idx="1">
                  <c:v>-0.25</c:v>
                </c:pt>
                <c:pt idx="2">
                  <c:v>-0.14000000000000001</c:v>
                </c:pt>
                <c:pt idx="3">
                  <c:v>-0.35000000000000014</c:v>
                </c:pt>
                <c:pt idx="4">
                  <c:v>-0.27</c:v>
                </c:pt>
                <c:pt idx="5">
                  <c:v>-0.38000000000000017</c:v>
                </c:pt>
                <c:pt idx="6">
                  <c:v>-0.37000000000000016</c:v>
                </c:pt>
                <c:pt idx="7">
                  <c:v>-0.22</c:v>
                </c:pt>
                <c:pt idx="8">
                  <c:v>-0.38000000000000017</c:v>
                </c:pt>
                <c:pt idx="9">
                  <c:v>-0.42000000000000015</c:v>
                </c:pt>
                <c:pt idx="10">
                  <c:v>-0.4</c:v>
                </c:pt>
                <c:pt idx="11">
                  <c:v>-0.44</c:v>
                </c:pt>
                <c:pt idx="12">
                  <c:v>-0.28000000000000008</c:v>
                </c:pt>
                <c:pt idx="13">
                  <c:v>-0.27</c:v>
                </c:pt>
                <c:pt idx="14">
                  <c:v>-0.18000000000000008</c:v>
                </c:pt>
                <c:pt idx="15">
                  <c:v>-9.0000000000000024E-2</c:v>
                </c:pt>
                <c:pt idx="16">
                  <c:v>-1.999999999999999E-2</c:v>
                </c:pt>
                <c:pt idx="17">
                  <c:v>-3.0000000000000002E-2</c:v>
                </c:pt>
                <c:pt idx="18">
                  <c:v>0.18000000000000008</c:v>
                </c:pt>
              </c:numCache>
            </c:numRef>
          </c:val>
          <c:extLst xmlns:c16r2="http://schemas.microsoft.com/office/drawing/2015/06/chart">
            <c:ext xmlns:c16="http://schemas.microsoft.com/office/drawing/2014/chart" uri="{C3380CC4-5D6E-409C-BE32-E72D297353CC}">
              <c16:uniqueId val="{0000000B-2258-4F03-AC91-26D884280D64}"/>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-0.81</c:v>
                </c:pt>
                <c:pt idx="1">
                  <c:v>-0.53</c:v>
                </c:pt>
                <c:pt idx="2">
                  <c:v>-0.33000000000000024</c:v>
                </c:pt>
                <c:pt idx="3">
                  <c:v>-0.43000000000000016</c:v>
                </c:pt>
                <c:pt idx="4">
                  <c:v>-0.5</c:v>
                </c:pt>
                <c:pt idx="5">
                  <c:v>-0.44</c:v>
                </c:pt>
                <c:pt idx="6">
                  <c:v>-0.46</c:v>
                </c:pt>
                <c:pt idx="7">
                  <c:v>-0.64000000000000035</c:v>
                </c:pt>
                <c:pt idx="8">
                  <c:v>-0.44</c:v>
                </c:pt>
                <c:pt idx="9">
                  <c:v>-0.63000000000000034</c:v>
                </c:pt>
                <c:pt idx="10">
                  <c:v>-0.34</c:v>
                </c:pt>
                <c:pt idx="11">
                  <c:v>-0.5</c:v>
                </c:pt>
                <c:pt idx="12">
                  <c:v>-0.33000000000000024</c:v>
                </c:pt>
                <c:pt idx="13">
                  <c:v>-0.41000000000000014</c:v>
                </c:pt>
                <c:pt idx="14">
                  <c:v>-0.28000000000000008</c:v>
                </c:pt>
                <c:pt idx="15">
                  <c:v>-0.12000000000000002</c:v>
                </c:pt>
                <c:pt idx="16">
                  <c:v>0.14000000000000001</c:v>
                </c:pt>
                <c:pt idx="17">
                  <c:v>-0.15000000000000008</c:v>
                </c:pt>
                <c:pt idx="18">
                  <c:v>0.16</c:v>
                </c:pt>
              </c:numCache>
            </c:numRef>
          </c:val>
          <c:extLst xmlns:c16r2="http://schemas.microsoft.com/office/drawing/2015/06/chart">
            <c:ext xmlns:c16="http://schemas.microsoft.com/office/drawing/2014/chart" uri="{C3380CC4-5D6E-409C-BE32-E72D297353CC}">
              <c16:uniqueId val="{0000000E-2258-4F03-AC91-26D884280D64}"/>
            </c:ext>
          </c:extLst>
        </c:ser>
        <c:dLbls>
          <c:showVal val="1"/>
        </c:dLbls>
        <c:marker val="1"/>
        <c:axId val="146174720"/>
        <c:axId val="146176640"/>
      </c:lineChart>
      <c:catAx>
        <c:axId val="146174720"/>
        <c:scaling>
          <c:orientation val="minMax"/>
        </c:scaling>
        <c:axPos val="b"/>
        <c:numFmt formatCode="General" sourceLinked="1"/>
        <c:tickLblPos val="nextTo"/>
        <c:spPr>
          <a:ln>
            <a:solidFill>
              <a:schemeClr val="accent4"/>
            </a:solidFill>
          </a:ln>
        </c:spPr>
        <c:txPr>
          <a:bodyPr rot="0" vert="horz"/>
          <a:lstStyle/>
          <a:p>
            <a:pPr>
              <a:defRPr sz="500"/>
            </a:pPr>
            <a:endParaRPr lang="en-US"/>
          </a:p>
        </c:txPr>
        <c:crossAx val="146176640"/>
        <c:crosses val="autoZero"/>
        <c:auto val="1"/>
        <c:lblAlgn val="ctr"/>
        <c:lblOffset val="100"/>
        <c:tickLblSkip val="1"/>
        <c:tickMarkSkip val="1"/>
      </c:catAx>
      <c:valAx>
        <c:axId val="146176640"/>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617472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0FE5-4DE7-9B8B-B81DAADB3B03}"/>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-0.27</c:v>
                </c:pt>
                <c:pt idx="1">
                  <c:v>-0.19</c:v>
                </c:pt>
                <c:pt idx="2">
                  <c:v>-0.14000000000000001</c:v>
                </c:pt>
                <c:pt idx="3">
                  <c:v>-0.37000000000000016</c:v>
                </c:pt>
                <c:pt idx="4">
                  <c:v>-0.33000000000000024</c:v>
                </c:pt>
                <c:pt idx="5">
                  <c:v>-0.44</c:v>
                </c:pt>
                <c:pt idx="6">
                  <c:v>-0.46</c:v>
                </c:pt>
                <c:pt idx="7">
                  <c:v>-0.44</c:v>
                </c:pt>
                <c:pt idx="8">
                  <c:v>-0.41000000000000014</c:v>
                </c:pt>
                <c:pt idx="9">
                  <c:v>-0.64000000000000035</c:v>
                </c:pt>
                <c:pt idx="10">
                  <c:v>-0.5</c:v>
                </c:pt>
                <c:pt idx="11">
                  <c:v>-0.53</c:v>
                </c:pt>
                <c:pt idx="12">
                  <c:v>-0.44</c:v>
                </c:pt>
                <c:pt idx="13">
                  <c:v>-0.33000000000000024</c:v>
                </c:pt>
                <c:pt idx="14">
                  <c:v>-0.2400000000000001</c:v>
                </c:pt>
                <c:pt idx="15">
                  <c:v>-9.0000000000000024E-2</c:v>
                </c:pt>
                <c:pt idx="16">
                  <c:v>-6.0000000000000026E-2</c:v>
                </c:pt>
                <c:pt idx="17">
                  <c:v>1.999999999999999E-2</c:v>
                </c:pt>
                <c:pt idx="18">
                  <c:v>0.12000000000000002</c:v>
                </c:pt>
              </c:numCache>
            </c:numRef>
          </c:val>
          <c:extLst xmlns:c16r2="http://schemas.microsoft.com/office/drawing/2015/06/chart">
            <c:ext xmlns:c16="http://schemas.microsoft.com/office/drawing/2014/chart" uri="{C3380CC4-5D6E-409C-BE32-E72D297353CC}">
              <c16:uniqueId val="{00000003-0FE5-4DE7-9B8B-B81DAADB3B03}"/>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-0.15000000000000008</c:v>
                </c:pt>
                <c:pt idx="1">
                  <c:v>-0.15000000000000008</c:v>
                </c:pt>
                <c:pt idx="2">
                  <c:v>-0.19</c:v>
                </c:pt>
                <c:pt idx="3">
                  <c:v>-0.28000000000000008</c:v>
                </c:pt>
                <c:pt idx="4">
                  <c:v>-0.2</c:v>
                </c:pt>
                <c:pt idx="5">
                  <c:v>-0.33000000000000024</c:v>
                </c:pt>
                <c:pt idx="6">
                  <c:v>-0.38000000000000017</c:v>
                </c:pt>
                <c:pt idx="7">
                  <c:v>-0.46</c:v>
                </c:pt>
                <c:pt idx="8">
                  <c:v>-0.33000000000000024</c:v>
                </c:pt>
                <c:pt idx="9">
                  <c:v>-0.48000000000000015</c:v>
                </c:pt>
                <c:pt idx="10">
                  <c:v>-0.37000000000000016</c:v>
                </c:pt>
                <c:pt idx="11">
                  <c:v>-0.46</c:v>
                </c:pt>
                <c:pt idx="12">
                  <c:v>-0.41000000000000014</c:v>
                </c:pt>
                <c:pt idx="13">
                  <c:v>-0.34</c:v>
                </c:pt>
                <c:pt idx="14">
                  <c:v>-0.16</c:v>
                </c:pt>
                <c:pt idx="15">
                  <c:v>-2.0000000000000011E-2</c:v>
                </c:pt>
                <c:pt idx="16">
                  <c:v>0.16</c:v>
                </c:pt>
                <c:pt idx="17">
                  <c:v>7.0000000000000021E-2</c:v>
                </c:pt>
                <c:pt idx="18">
                  <c:v>0.10000000000000003</c:v>
                </c:pt>
              </c:numCache>
            </c:numRef>
          </c:val>
          <c:extLst xmlns:c16r2="http://schemas.microsoft.com/office/drawing/2015/06/chart">
            <c:ext xmlns:c16="http://schemas.microsoft.com/office/drawing/2014/chart" uri="{C3380CC4-5D6E-409C-BE32-E72D297353CC}">
              <c16:uniqueId val="{00000006-0FE5-4DE7-9B8B-B81DAADB3B03}"/>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noFill/>
                <a:ln w="19050">
                  <a:noFill/>
                </a:ln>
              </c:spPr>
              <c:txPr>
                <a:bodyPr/>
                <a:lstStyle/>
                <a:p>
                  <a:pPr>
                    <a:defRPr/>
                  </a:pPr>
                  <a:endParaRPr lang="en-US"/>
                </a:p>
              </c:txPr>
            </c:dLbl>
            <c:dLbl>
              <c:idx val="15"/>
              <c:layout>
                <c:manualLayout>
                  <c:x val="8.6394557823129253E-3"/>
                  <c:y val="-2.5841097192639613E-2"/>
                </c:manualLayout>
              </c:layout>
              <c:spPr>
                <a:noFill/>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FE5-4DE7-9B8B-B81DAADB3B03}"/>
                </c:ext>
              </c:extLst>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-0.14000000000000001</c:v>
                </c:pt>
                <c:pt idx="1">
                  <c:v>-0.2</c:v>
                </c:pt>
                <c:pt idx="2">
                  <c:v>-0.21000000000000008</c:v>
                </c:pt>
                <c:pt idx="3">
                  <c:v>-0.34</c:v>
                </c:pt>
                <c:pt idx="4">
                  <c:v>-0.24000000000000007</c:v>
                </c:pt>
                <c:pt idx="5">
                  <c:v>-0.42000000000000015</c:v>
                </c:pt>
                <c:pt idx="6">
                  <c:v>-0.42000000000000015</c:v>
                </c:pt>
                <c:pt idx="7">
                  <c:v>-0.43000000000000016</c:v>
                </c:pt>
                <c:pt idx="8">
                  <c:v>-0.37000000000000016</c:v>
                </c:pt>
                <c:pt idx="9">
                  <c:v>-0.43000000000000016</c:v>
                </c:pt>
                <c:pt idx="10">
                  <c:v>-0.36000000000000015</c:v>
                </c:pt>
                <c:pt idx="11">
                  <c:v>-0.44</c:v>
                </c:pt>
                <c:pt idx="12">
                  <c:v>-0.39000000000000018</c:v>
                </c:pt>
                <c:pt idx="13">
                  <c:v>-0.32000000000000017</c:v>
                </c:pt>
                <c:pt idx="14">
                  <c:v>-0.12000000000000002</c:v>
                </c:pt>
                <c:pt idx="15">
                  <c:v>-0.1</c:v>
                </c:pt>
                <c:pt idx="16">
                  <c:v>-2.0000000000000011E-2</c:v>
                </c:pt>
                <c:pt idx="17">
                  <c:v>5.0000000000000024E-2</c:v>
                </c:pt>
                <c:pt idx="18">
                  <c:v>9.0000000000000024E-2</c:v>
                </c:pt>
              </c:numCache>
            </c:numRef>
          </c:val>
          <c:extLst xmlns:c16r2="http://schemas.microsoft.com/office/drawing/2015/06/chart">
            <c:ext xmlns:c16="http://schemas.microsoft.com/office/drawing/2014/chart" uri="{C3380CC4-5D6E-409C-BE32-E72D297353CC}">
              <c16:uniqueId val="{00000009-0FE5-4DE7-9B8B-B81DAADB3B03}"/>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layout>
                <c:manualLayout>
                  <c:x val="3.1678004535147498E-2"/>
                  <c:y val="3.6177536069695281E-2"/>
                </c:manualLayout>
              </c:layout>
              <c:spPr>
                <a:ln w="19050">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FE5-4DE7-9B8B-B81DAADB3B03}"/>
                </c:ext>
              </c:extLst>
            </c:dLbl>
            <c:dLbl>
              <c:idx val="15"/>
              <c:layout>
                <c:manualLayout>
                  <c:x val="-7.1995464852608188E-3"/>
                  <c:y val="2.8425206911903412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FE5-4DE7-9B8B-B81DAADB3B03}"/>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-0.29000000000000015</c:v>
                </c:pt>
                <c:pt idx="1">
                  <c:v>-4.0000000000000022E-2</c:v>
                </c:pt>
                <c:pt idx="2">
                  <c:v>-0.31000000000000016</c:v>
                </c:pt>
                <c:pt idx="3">
                  <c:v>-0.35000000000000014</c:v>
                </c:pt>
                <c:pt idx="4">
                  <c:v>-0.33000000000000024</c:v>
                </c:pt>
                <c:pt idx="5">
                  <c:v>-0.41000000000000014</c:v>
                </c:pt>
                <c:pt idx="6">
                  <c:v>-0.47000000000000008</c:v>
                </c:pt>
                <c:pt idx="7">
                  <c:v>-0.36000000000000015</c:v>
                </c:pt>
                <c:pt idx="8">
                  <c:v>-0.53</c:v>
                </c:pt>
                <c:pt idx="9">
                  <c:v>-0.5</c:v>
                </c:pt>
                <c:pt idx="10">
                  <c:v>-0.34</c:v>
                </c:pt>
                <c:pt idx="11">
                  <c:v>-0.45</c:v>
                </c:pt>
                <c:pt idx="12">
                  <c:v>-0.35000000000000014</c:v>
                </c:pt>
                <c:pt idx="13">
                  <c:v>-0.30000000000000016</c:v>
                </c:pt>
                <c:pt idx="14">
                  <c:v>-0.16</c:v>
                </c:pt>
                <c:pt idx="15">
                  <c:v>-0.12000000000000002</c:v>
                </c:pt>
                <c:pt idx="16">
                  <c:v>8.0000000000000043E-2</c:v>
                </c:pt>
                <c:pt idx="17">
                  <c:v>3.0000000000000002E-2</c:v>
                </c:pt>
                <c:pt idx="18">
                  <c:v>0.19</c:v>
                </c:pt>
              </c:numCache>
            </c:numRef>
          </c:val>
          <c:extLst xmlns:c16r2="http://schemas.microsoft.com/office/drawing/2015/06/chart">
            <c:ext xmlns:c16="http://schemas.microsoft.com/office/drawing/2014/chart" uri="{C3380CC4-5D6E-409C-BE32-E72D297353CC}">
              <c16:uniqueId val="{0000000C-0FE5-4DE7-9B8B-B81DAADB3B03}"/>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layout>
                <c:manualLayout>
                  <c:x val="-2.3038548752834471E-2"/>
                  <c:y val="0"/>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FE5-4DE7-9B8B-B81DAADB3B03}"/>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-0.54</c:v>
                </c:pt>
                <c:pt idx="1">
                  <c:v>-0.4</c:v>
                </c:pt>
                <c:pt idx="2">
                  <c:v>-0.25</c:v>
                </c:pt>
                <c:pt idx="3">
                  <c:v>-0.38000000000000017</c:v>
                </c:pt>
                <c:pt idx="4">
                  <c:v>-0.46</c:v>
                </c:pt>
                <c:pt idx="5">
                  <c:v>-0.46</c:v>
                </c:pt>
                <c:pt idx="6">
                  <c:v>-0.42000000000000015</c:v>
                </c:pt>
                <c:pt idx="7">
                  <c:v>-0.43000000000000016</c:v>
                </c:pt>
                <c:pt idx="8">
                  <c:v>-0.41000000000000014</c:v>
                </c:pt>
                <c:pt idx="9">
                  <c:v>-0.52</c:v>
                </c:pt>
                <c:pt idx="10">
                  <c:v>-0.4</c:v>
                </c:pt>
                <c:pt idx="11">
                  <c:v>-0.43000000000000016</c:v>
                </c:pt>
                <c:pt idx="12">
                  <c:v>-0.38000000000000017</c:v>
                </c:pt>
                <c:pt idx="13">
                  <c:v>-0.4</c:v>
                </c:pt>
                <c:pt idx="14">
                  <c:v>-0.25</c:v>
                </c:pt>
                <c:pt idx="15">
                  <c:v>-9.0000000000000024E-2</c:v>
                </c:pt>
                <c:pt idx="16">
                  <c:v>9.0000000000000024E-2</c:v>
                </c:pt>
                <c:pt idx="17">
                  <c:v>-3.9999999999999994E-2</c:v>
                </c:pt>
                <c:pt idx="18">
                  <c:v>0.15000000000000008</c:v>
                </c:pt>
              </c:numCache>
            </c:numRef>
          </c:val>
          <c:extLst xmlns:c16r2="http://schemas.microsoft.com/office/drawing/2015/06/chart">
            <c:ext xmlns:c16="http://schemas.microsoft.com/office/drawing/2014/chart" uri="{C3380CC4-5D6E-409C-BE32-E72D297353CC}">
              <c16:uniqueId val="{0000000F-0FE5-4DE7-9B8B-B81DAADB3B03}"/>
            </c:ext>
          </c:extLst>
        </c:ser>
        <c:dLbls>
          <c:showVal val="1"/>
        </c:dLbls>
        <c:marker val="1"/>
        <c:axId val="145820672"/>
        <c:axId val="146187008"/>
      </c:lineChart>
      <c:catAx>
        <c:axId val="145820672"/>
        <c:scaling>
          <c:orientation val="minMax"/>
        </c:scaling>
        <c:axPos val="b"/>
        <c:numFmt formatCode="General" sourceLinked="1"/>
        <c:tickLblPos val="nextTo"/>
        <c:spPr>
          <a:ln>
            <a:solidFill>
              <a:schemeClr val="accent4"/>
            </a:solidFill>
          </a:ln>
        </c:spPr>
        <c:txPr>
          <a:bodyPr rot="0" vert="horz"/>
          <a:lstStyle/>
          <a:p>
            <a:pPr>
              <a:defRPr sz="500"/>
            </a:pPr>
            <a:endParaRPr lang="en-US"/>
          </a:p>
        </c:txPr>
        <c:crossAx val="146187008"/>
        <c:crosses val="autoZero"/>
        <c:auto val="1"/>
        <c:lblAlgn val="ctr"/>
        <c:lblOffset val="100"/>
        <c:tickLblSkip val="1"/>
        <c:tickMarkSkip val="1"/>
      </c:catAx>
      <c:valAx>
        <c:axId val="146187008"/>
        <c:scaling>
          <c:orientation val="minMax"/>
        </c:scaling>
        <c:axPos val="l"/>
        <c:numFmt formatCode="0%" sourceLinked="1"/>
        <c:tickLblPos val="nextTo"/>
        <c:spPr>
          <a:ln>
            <a:solidFill>
              <a:srgbClr val="DADADA"/>
            </a:solidFill>
          </a:ln>
        </c:spPr>
        <c:txPr>
          <a:bodyPr rot="0" vert="horz"/>
          <a:lstStyle/>
          <a:p>
            <a:pPr>
              <a:defRPr/>
            </a:pPr>
            <a:endParaRPr lang="en-US"/>
          </a:p>
        </c:txPr>
        <c:crossAx val="14582067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9911384158223724E-2"/>
          <c:y val="5.922589491616978E-2"/>
          <c:w val="0.91872341303649696"/>
          <c:h val="0.89726445473999128"/>
        </c:manualLayout>
      </c:layout>
      <c:lineChart>
        <c:grouping val="standard"/>
        <c:ser>
          <c:idx val="4"/>
          <c:order val="0"/>
          <c:tx>
            <c:strRef>
              <c:f>Sheet1!$A$6</c:f>
              <c:strCache>
                <c:ptCount val="1"/>
                <c:pt idx="0">
                  <c:v>Δείκτης 1.4</c:v>
                </c:pt>
              </c:strCache>
            </c:strRef>
          </c:tx>
          <c:spPr>
            <a:ln w="25399">
              <a:solidFill>
                <a:srgbClr val="0000FF"/>
              </a:solidFill>
              <a:prstDash val="solid"/>
            </a:ln>
          </c:spPr>
          <c:marker>
            <c:symbol val="star"/>
            <c:size val="4"/>
            <c:spPr>
              <a:noFill/>
              <a:ln>
                <a:solidFill>
                  <a:srgbClr val="0000FF"/>
                </a:solidFill>
                <a:prstDash val="solid"/>
              </a:ln>
            </c:spPr>
          </c:marker>
          <c:dLbls>
            <c:spPr>
              <a:noFill/>
              <a:ln w="25399">
                <a:noFill/>
              </a:ln>
            </c:spPr>
            <c:txPr>
              <a:bodyPr/>
              <a:lstStyle/>
              <a:p>
                <a:pPr>
                  <a:defRPr sz="1000" b="1" i="0" u="none" strike="noStrike" baseline="0">
                    <a:solidFill>
                      <a:srgbClr val="000000"/>
                    </a:solidFill>
                    <a:latin typeface="Arial"/>
                    <a:ea typeface="Arial"/>
                    <a:cs typeface="Arial"/>
                  </a:defRPr>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(Sheet1!$B$1:$AC$1,Sheet1!$AD$1,Sheet1!$AE$1,Sheet1!$AF$1,Sheet1!$AG$1)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 2012</c:v>
                </c:pt>
                <c:pt idx="11">
                  <c:v>IAN-ΑΠΡ 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(Sheet1!$B$6:$AC$6,Sheet1!$AD$6,Sheet1!$AE$6,Sheet1!$AF$6,Sheet1!$AG$6)</c:f>
              <c:numCache>
                <c:formatCode>0%</c:formatCode>
                <c:ptCount val="19"/>
                <c:pt idx="0">
                  <c:v>-0.36000000000000015</c:v>
                </c:pt>
                <c:pt idx="1">
                  <c:v>-0.37000000000000016</c:v>
                </c:pt>
                <c:pt idx="2">
                  <c:v>-0.33000000000000024</c:v>
                </c:pt>
                <c:pt idx="3">
                  <c:v>-0.44</c:v>
                </c:pt>
                <c:pt idx="4">
                  <c:v>-0.35000000000000014</c:v>
                </c:pt>
                <c:pt idx="5">
                  <c:v>-0.41000000000000014</c:v>
                </c:pt>
                <c:pt idx="6">
                  <c:v>-0.49000000000000016</c:v>
                </c:pt>
                <c:pt idx="7">
                  <c:v>-0.5</c:v>
                </c:pt>
                <c:pt idx="8">
                  <c:v>-0.41000000000000014</c:v>
                </c:pt>
                <c:pt idx="9">
                  <c:v>-0.44</c:v>
                </c:pt>
                <c:pt idx="10">
                  <c:v>-0.55000000000000004</c:v>
                </c:pt>
                <c:pt idx="11">
                  <c:v>-0.65000000000000036</c:v>
                </c:pt>
                <c:pt idx="12">
                  <c:v>-0.52</c:v>
                </c:pt>
                <c:pt idx="13">
                  <c:v>-0.48000000000000015</c:v>
                </c:pt>
                <c:pt idx="14">
                  <c:v>-0.32000000000000017</c:v>
                </c:pt>
                <c:pt idx="15">
                  <c:v>-0.27</c:v>
                </c:pt>
                <c:pt idx="16">
                  <c:v>-7.0000000000000021E-2</c:v>
                </c:pt>
                <c:pt idx="17">
                  <c:v>0</c:v>
                </c:pt>
                <c:pt idx="18">
                  <c:v>0.22</c:v>
                </c:pt>
              </c:numCache>
            </c:numRef>
          </c:val>
          <c:extLst xmlns:c16r2="http://schemas.microsoft.com/office/drawing/2015/06/chart">
            <c:ext xmlns:c16="http://schemas.microsoft.com/office/drawing/2014/chart" uri="{C3380CC4-5D6E-409C-BE32-E72D297353CC}">
              <c16:uniqueId val="{00000000-CE8E-4CB2-BEE8-B33F594802FA}"/>
            </c:ext>
          </c:extLst>
        </c:ser>
        <c:dLbls>
          <c:showVal val="1"/>
        </c:dLbls>
        <c:marker val="1"/>
        <c:axId val="144644736"/>
        <c:axId val="144671104"/>
      </c:lineChart>
      <c:catAx>
        <c:axId val="144644736"/>
        <c:scaling>
          <c:orientation val="minMax"/>
        </c:scaling>
        <c:axPos val="b"/>
        <c:numFmt formatCode="General" sourceLinked="1"/>
        <c:tickLblPos val="nextTo"/>
        <c:spPr>
          <a:ln w="12700">
            <a:solidFill>
              <a:srgbClr val="000080"/>
            </a:solidFill>
            <a:prstDash val="solid"/>
          </a:ln>
        </c:spPr>
        <c:txPr>
          <a:bodyPr rot="0" vert="horz"/>
          <a:lstStyle/>
          <a:p>
            <a:pPr>
              <a:defRPr sz="500" b="1" i="0" u="none" strike="noStrike" baseline="0">
                <a:solidFill>
                  <a:srgbClr val="000000"/>
                </a:solidFill>
                <a:latin typeface="Arial"/>
                <a:ea typeface="Arial"/>
                <a:cs typeface="Arial"/>
              </a:defRPr>
            </a:pPr>
            <a:endParaRPr lang="en-US"/>
          </a:p>
        </c:txPr>
        <c:crossAx val="144671104"/>
        <c:crosses val="autoZero"/>
        <c:auto val="1"/>
        <c:lblAlgn val="ctr"/>
        <c:lblOffset val="100"/>
        <c:tickLblSkip val="1"/>
        <c:tickMarkSkip val="1"/>
      </c:catAx>
      <c:valAx>
        <c:axId val="144671104"/>
        <c:scaling>
          <c:orientation val="minMax"/>
          <c:min val="-1"/>
        </c:scaling>
        <c:axPos val="l"/>
        <c:numFmt formatCode="0%" sourceLinked="0"/>
        <c:tickLblPos val="nextTo"/>
        <c:spPr>
          <a:ln w="12700">
            <a:solidFill>
              <a:srgbClr val="00008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144644736"/>
        <c:crosses val="autoZero"/>
        <c:crossBetween val="between"/>
      </c:valAx>
      <c:spPr>
        <a:noFill/>
        <a:ln w="25399">
          <a:noFill/>
        </a:ln>
      </c:spPr>
    </c:plotArea>
    <c:legend>
      <c:legendPos val="t"/>
      <c:spPr>
        <a:noFill/>
        <a:ln w="25399">
          <a:noFill/>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3705692803437684E-2"/>
          <c:y val="1.7928286852589639E-2"/>
          <c:w val="0.89868093314983544"/>
          <c:h val="0.88974767144784361"/>
        </c:manualLayout>
      </c:layout>
      <c:lineChart>
        <c:grouping val="standard"/>
        <c:ser>
          <c:idx val="2"/>
          <c:order val="0"/>
          <c:tx>
            <c:strRef>
              <c:f>Sheet1!$A$2</c:f>
              <c:strCache>
                <c:ptCount val="1"/>
                <c:pt idx="0">
                  <c:v>Δείκτης Δραστηριότητας Επιχείρησης [ΔΟΣ]</c:v>
                </c:pt>
              </c:strCache>
            </c:strRef>
          </c:tx>
          <c:spPr>
            <a:ln w="12704">
              <a:solidFill>
                <a:srgbClr val="000000"/>
              </a:solidFill>
              <a:prstDash val="solid"/>
            </a:ln>
          </c:spPr>
          <c:marker>
            <c:symbol val="square"/>
            <c:size val="7"/>
            <c:spPr>
              <a:noFill/>
              <a:ln w="9528">
                <a:noFill/>
              </a:ln>
            </c:spPr>
          </c:marker>
          <c:dLbls>
            <c:delete val="1"/>
          </c:dLbls>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Sheet1!$B$2:$DM$2</c:f>
              <c:numCache>
                <c:formatCode>0.0%</c:formatCode>
                <c:ptCount val="116"/>
                <c:pt idx="0">
                  <c:v>2.0000000000000011E-2</c:v>
                </c:pt>
                <c:pt idx="1">
                  <c:v>-6.1000000000000013E-2</c:v>
                </c:pt>
                <c:pt idx="2">
                  <c:v>-6.1000000000000013E-2</c:v>
                </c:pt>
                <c:pt idx="3">
                  <c:v>0</c:v>
                </c:pt>
                <c:pt idx="4">
                  <c:v>-0.11</c:v>
                </c:pt>
                <c:pt idx="5">
                  <c:v>-9.0000000000000024E-2</c:v>
                </c:pt>
                <c:pt idx="6">
                  <c:v>-0.28000000000000008</c:v>
                </c:pt>
                <c:pt idx="7">
                  <c:v>-0.34</c:v>
                </c:pt>
                <c:pt idx="8">
                  <c:v>-0.42000000000000015</c:v>
                </c:pt>
                <c:pt idx="9">
                  <c:v>-0.51</c:v>
                </c:pt>
                <c:pt idx="10">
                  <c:v>-0.59</c:v>
                </c:pt>
                <c:pt idx="11">
                  <c:v>-0.46</c:v>
                </c:pt>
                <c:pt idx="12">
                  <c:v>-0.44</c:v>
                </c:pt>
                <c:pt idx="13">
                  <c:v>-0.43000000000000016</c:v>
                </c:pt>
                <c:pt idx="14">
                  <c:v>-0.39000000000000018</c:v>
                </c:pt>
                <c:pt idx="15">
                  <c:v>-0.41000000000000014</c:v>
                </c:pt>
                <c:pt idx="16">
                  <c:v>-0.43000000000000016</c:v>
                </c:pt>
                <c:pt idx="17">
                  <c:v>-0.52500000000000002</c:v>
                </c:pt>
                <c:pt idx="18">
                  <c:v>-0.55000000000000004</c:v>
                </c:pt>
                <c:pt idx="19">
                  <c:v>-0.38000000000000017</c:v>
                </c:pt>
                <c:pt idx="20">
                  <c:v>-0.55000000000000004</c:v>
                </c:pt>
                <c:pt idx="21">
                  <c:v>-0.48000000000000015</c:v>
                </c:pt>
                <c:pt idx="22">
                  <c:v>-0.40400000000000008</c:v>
                </c:pt>
                <c:pt idx="23">
                  <c:v>-0.43400000000000016</c:v>
                </c:pt>
                <c:pt idx="24">
                  <c:v>-0.4</c:v>
                </c:pt>
                <c:pt idx="25">
                  <c:v>-0.34300000000000008</c:v>
                </c:pt>
                <c:pt idx="26">
                  <c:v>-0.35600000000000015</c:v>
                </c:pt>
                <c:pt idx="27">
                  <c:v>-0.33000000000000024</c:v>
                </c:pt>
                <c:pt idx="28">
                  <c:v>-0.37000000000000016</c:v>
                </c:pt>
                <c:pt idx="29">
                  <c:v>-0.46</c:v>
                </c:pt>
                <c:pt idx="30">
                  <c:v>-0.44</c:v>
                </c:pt>
                <c:pt idx="31">
                  <c:v>-0.41000000000000014</c:v>
                </c:pt>
                <c:pt idx="32">
                  <c:v>-0.44</c:v>
                </c:pt>
                <c:pt idx="33">
                  <c:v>-0.38000000000000017</c:v>
                </c:pt>
                <c:pt idx="34">
                  <c:v>-0.46</c:v>
                </c:pt>
                <c:pt idx="35">
                  <c:v>-0.45</c:v>
                </c:pt>
                <c:pt idx="36">
                  <c:v>-0.34</c:v>
                </c:pt>
                <c:pt idx="37">
                  <c:v>-0.46</c:v>
                </c:pt>
                <c:pt idx="38">
                  <c:v>-0.49000000000000016</c:v>
                </c:pt>
                <c:pt idx="39">
                  <c:v>-0.47000000000000008</c:v>
                </c:pt>
                <c:pt idx="40">
                  <c:v>-0.4</c:v>
                </c:pt>
                <c:pt idx="41">
                  <c:v>-0.46</c:v>
                </c:pt>
                <c:pt idx="42">
                  <c:v>-0.37000000000000016</c:v>
                </c:pt>
                <c:pt idx="43">
                  <c:v>-0.58000000000000007</c:v>
                </c:pt>
                <c:pt idx="44">
                  <c:v>-0.46</c:v>
                </c:pt>
                <c:pt idx="45">
                  <c:v>-0.59</c:v>
                </c:pt>
                <c:pt idx="46">
                  <c:v>-0.62000000000000033</c:v>
                </c:pt>
                <c:pt idx="47">
                  <c:v>-0.55989999999999995</c:v>
                </c:pt>
                <c:pt idx="48">
                  <c:v>-0.51459999999999961</c:v>
                </c:pt>
                <c:pt idx="49">
                  <c:v>-0.51359999999999961</c:v>
                </c:pt>
                <c:pt idx="50">
                  <c:v>-0.50629999999999997</c:v>
                </c:pt>
                <c:pt idx="51">
                  <c:v>-0.49930000000000024</c:v>
                </c:pt>
                <c:pt idx="52">
                  <c:v>-0.56000000000000005</c:v>
                </c:pt>
                <c:pt idx="53">
                  <c:v>-0.59</c:v>
                </c:pt>
                <c:pt idx="54">
                  <c:v>-0.58199999999999996</c:v>
                </c:pt>
                <c:pt idx="55">
                  <c:v>-0.58129999999999971</c:v>
                </c:pt>
                <c:pt idx="56">
                  <c:v>-0.65890000000000049</c:v>
                </c:pt>
                <c:pt idx="57">
                  <c:v>-0.69259999999999999</c:v>
                </c:pt>
                <c:pt idx="58">
                  <c:v>-0.55130000000000001</c:v>
                </c:pt>
                <c:pt idx="59">
                  <c:v>-0.81499999999999995</c:v>
                </c:pt>
                <c:pt idx="60">
                  <c:v>-0.74000000000000032</c:v>
                </c:pt>
                <c:pt idx="61">
                  <c:v>-0.72000000000000031</c:v>
                </c:pt>
                <c:pt idx="62">
                  <c:v>-0.66000000000000036</c:v>
                </c:pt>
                <c:pt idx="63">
                  <c:v>-0.65000000000000036</c:v>
                </c:pt>
                <c:pt idx="64">
                  <c:v>-0.60830000013148033</c:v>
                </c:pt>
                <c:pt idx="65">
                  <c:v>-0.44550000000000001</c:v>
                </c:pt>
                <c:pt idx="66">
                  <c:v>-0.6246000000000006</c:v>
                </c:pt>
                <c:pt idx="67">
                  <c:v>-0.59089999999999998</c:v>
                </c:pt>
                <c:pt idx="68">
                  <c:v>-0.6999000000000003</c:v>
                </c:pt>
                <c:pt idx="69">
                  <c:v>-0.66340000000000032</c:v>
                </c:pt>
                <c:pt idx="70">
                  <c:v>-0.53439999999999999</c:v>
                </c:pt>
                <c:pt idx="71">
                  <c:v>-0.44410000000000005</c:v>
                </c:pt>
                <c:pt idx="72">
                  <c:v>-0.52649999999999997</c:v>
                </c:pt>
                <c:pt idx="73">
                  <c:v>-0.39340000000000036</c:v>
                </c:pt>
                <c:pt idx="74">
                  <c:v>-0.30270000000000002</c:v>
                </c:pt>
                <c:pt idx="75">
                  <c:v>-0.46800000000000008</c:v>
                </c:pt>
                <c:pt idx="76">
                  <c:v>-0.40770000000000001</c:v>
                </c:pt>
                <c:pt idx="77">
                  <c:v>-0.42730000000000018</c:v>
                </c:pt>
                <c:pt idx="78">
                  <c:v>-0.39630000000000032</c:v>
                </c:pt>
                <c:pt idx="79">
                  <c:v>-0.31740000000000024</c:v>
                </c:pt>
                <c:pt idx="80">
                  <c:v>-0.30010000000000014</c:v>
                </c:pt>
                <c:pt idx="81">
                  <c:v>-0.32470000000000021</c:v>
                </c:pt>
                <c:pt idx="82">
                  <c:v>-0.30580000000000024</c:v>
                </c:pt>
                <c:pt idx="83">
                  <c:v>-0.28290000000000015</c:v>
                </c:pt>
                <c:pt idx="84">
                  <c:v>-0.35210000000000002</c:v>
                </c:pt>
                <c:pt idx="85">
                  <c:v>-0.18000000000000008</c:v>
                </c:pt>
                <c:pt idx="86">
                  <c:v>-0.21800000000000008</c:v>
                </c:pt>
                <c:pt idx="87">
                  <c:v>-0.34470000000000001</c:v>
                </c:pt>
                <c:pt idx="88">
                  <c:v>-0.28540000000000021</c:v>
                </c:pt>
                <c:pt idx="89">
                  <c:v>5.11E-2</c:v>
                </c:pt>
                <c:pt idx="90">
                  <c:v>-6.0100000000000021E-2</c:v>
                </c:pt>
                <c:pt idx="91">
                  <c:v>6.1400000000000003E-2</c:v>
                </c:pt>
                <c:pt idx="92">
                  <c:v>-0.17700000000000007</c:v>
                </c:pt>
                <c:pt idx="93">
                  <c:v>-3.8800000000000001E-2</c:v>
                </c:pt>
                <c:pt idx="94">
                  <c:v>9.6500000000000044E-2</c:v>
                </c:pt>
                <c:pt idx="95">
                  <c:v>-2.6800000000000015E-2</c:v>
                </c:pt>
                <c:pt idx="96">
                  <c:v>-6.4000000000000043E-2</c:v>
                </c:pt>
                <c:pt idx="97">
                  <c:v>8.6500000000000007E-2</c:v>
                </c:pt>
                <c:pt idx="98">
                  <c:v>4.2500000000000003E-2</c:v>
                </c:pt>
                <c:pt idx="99">
                  <c:v>-3.8100000000000002E-2</c:v>
                </c:pt>
                <c:pt idx="100">
                  <c:v>0.10160000000000002</c:v>
                </c:pt>
                <c:pt idx="101">
                  <c:v>-2.3E-2</c:v>
                </c:pt>
                <c:pt idx="102">
                  <c:v>0.13100000000000001</c:v>
                </c:pt>
                <c:pt idx="103">
                  <c:v>9.2300000000000021E-2</c:v>
                </c:pt>
                <c:pt idx="104">
                  <c:v>2.9399999999999999E-2</c:v>
                </c:pt>
                <c:pt idx="105">
                  <c:v>-4.2200000000000001E-2</c:v>
                </c:pt>
                <c:pt idx="106">
                  <c:v>-2.7600000000000013E-2</c:v>
                </c:pt>
                <c:pt idx="107">
                  <c:v>1.6600000000000011E-2</c:v>
                </c:pt>
                <c:pt idx="108">
                  <c:v>5.3000000000000012E-2</c:v>
                </c:pt>
                <c:pt idx="109">
                  <c:v>0.10700000000000004</c:v>
                </c:pt>
                <c:pt idx="110">
                  <c:v>2.4399999999999998E-2</c:v>
                </c:pt>
                <c:pt idx="111">
                  <c:v>3.6200000000000024E-2</c:v>
                </c:pt>
                <c:pt idx="112">
                  <c:v>5.8299999999999998E-2</c:v>
                </c:pt>
                <c:pt idx="113">
                  <c:v>5.4000000000000029E-3</c:v>
                </c:pt>
                <c:pt idx="114">
                  <c:v>0.11560000000000002</c:v>
                </c:pt>
                <c:pt idx="115">
                  <c:v>0.10400000000000002</c:v>
                </c:pt>
              </c:numCache>
            </c:numRef>
          </c:val>
          <c:extLst xmlns:c16r2="http://schemas.microsoft.com/office/drawing/2015/06/chart">
            <c:ext xmlns:c16="http://schemas.microsoft.com/office/drawing/2014/chart" uri="{C3380CC4-5D6E-409C-BE32-E72D297353CC}">
              <c16:uniqueId val="{00000000-2DEF-477F-BD1C-5AC85844346C}"/>
            </c:ext>
          </c:extLst>
        </c:ser>
        <c:dLbls>
          <c:showVal val="1"/>
        </c:dLbls>
        <c:marker val="1"/>
        <c:axId val="126312832"/>
        <c:axId val="126314368"/>
      </c:lineChart>
      <c:lineChart>
        <c:grouping val="standard"/>
        <c:ser>
          <c:idx val="3"/>
          <c:order val="1"/>
          <c:tx>
            <c:strRef>
              <c:f>Sheet1!$A$3</c:f>
              <c:strCache>
                <c:ptCount val="1"/>
                <c:pt idx="0">
                  <c:v>Δείκτης 1.1</c:v>
                </c:pt>
              </c:strCache>
            </c:strRef>
          </c:tx>
          <c:spPr>
            <a:ln w="19050">
              <a:solidFill>
                <a:srgbClr val="FF0000"/>
              </a:solidFill>
              <a:prstDash val="solid"/>
            </a:ln>
          </c:spPr>
          <c:marker>
            <c:symbol val="square"/>
            <c:size val="4"/>
            <c:spPr>
              <a:solidFill>
                <a:srgbClr val="FF0000"/>
              </a:solidFill>
              <a:ln>
                <a:solidFill>
                  <a:srgbClr val="FF0000"/>
                </a:solidFill>
                <a:prstDash val="solid"/>
              </a:ln>
            </c:spPr>
          </c:marker>
          <c:dLbls>
            <c:delete val="1"/>
          </c:dLbls>
          <c:trendline>
            <c:spPr>
              <a:ln w="19050">
                <a:solidFill>
                  <a:srgbClr val="FF0000"/>
                </a:solidFill>
                <a:prstDash val="solid"/>
              </a:ln>
            </c:spPr>
            <c:trendlineType val="movingAvg"/>
            <c:period val="2"/>
          </c:trendline>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Sheet1!$B$3:$DM$3</c:f>
              <c:numCache>
                <c:formatCode>General</c:formatCode>
                <c:ptCount val="116"/>
                <c:pt idx="20" formatCode="0.0%">
                  <c:v>-0.48000000000000015</c:v>
                </c:pt>
                <c:pt idx="23" formatCode="0.0%">
                  <c:v>-0.33000000000000024</c:v>
                </c:pt>
                <c:pt idx="26" formatCode="0.0%">
                  <c:v>-0.39000000000000018</c:v>
                </c:pt>
                <c:pt idx="29" formatCode="0.0%">
                  <c:v>-0.52</c:v>
                </c:pt>
                <c:pt idx="32" formatCode="0.0%">
                  <c:v>-0.49000000000000016</c:v>
                </c:pt>
                <c:pt idx="37" formatCode="0.0%">
                  <c:v>-0.58000000000000007</c:v>
                </c:pt>
                <c:pt idx="40" formatCode="0.0%">
                  <c:v>-0.58000000000000007</c:v>
                </c:pt>
                <c:pt idx="43" formatCode="0.0%">
                  <c:v>-0.65000000000000036</c:v>
                </c:pt>
                <c:pt idx="46" formatCode="0.0%">
                  <c:v>-0.60000000000000031</c:v>
                </c:pt>
                <c:pt idx="51" formatCode="0.0%">
                  <c:v>-0.56000000000000005</c:v>
                </c:pt>
                <c:pt idx="55" formatCode="0.0%">
                  <c:v>-0.61000000000000032</c:v>
                </c:pt>
                <c:pt idx="59" formatCode="0.0%">
                  <c:v>-0.60000000000000031</c:v>
                </c:pt>
                <c:pt idx="63" formatCode="0.0%">
                  <c:v>-0.68</c:v>
                </c:pt>
                <c:pt idx="67" formatCode="0.0%">
                  <c:v>-0.74000000000000032</c:v>
                </c:pt>
                <c:pt idx="79" formatCode="0.0%">
                  <c:v>-0.66000000000000036</c:v>
                </c:pt>
                <c:pt idx="85" formatCode="0.0%">
                  <c:v>-0.43000000000000016</c:v>
                </c:pt>
                <c:pt idx="97" formatCode="0.0%">
                  <c:v>-0.28000000000000008</c:v>
                </c:pt>
                <c:pt idx="103" formatCode="0.0%">
                  <c:v>0</c:v>
                </c:pt>
                <c:pt idx="115" formatCode="0.0%">
                  <c:v>0.12000000000000002</c:v>
                </c:pt>
              </c:numCache>
            </c:numRef>
          </c:val>
          <c:extLst xmlns:c16r2="http://schemas.microsoft.com/office/drawing/2015/06/chart">
            <c:ext xmlns:c16="http://schemas.microsoft.com/office/drawing/2014/chart" uri="{C3380CC4-5D6E-409C-BE32-E72D297353CC}">
              <c16:uniqueId val="{00000002-2DEF-477F-BD1C-5AC85844346C}"/>
            </c:ext>
          </c:extLst>
        </c:ser>
        <c:dLbls>
          <c:showVal val="1"/>
        </c:dLbls>
        <c:marker val="1"/>
        <c:axId val="126315904"/>
        <c:axId val="126338176"/>
      </c:lineChart>
      <c:dateAx>
        <c:axId val="126312832"/>
        <c:scaling>
          <c:orientation val="minMax"/>
        </c:scaling>
        <c:axPos val="b"/>
        <c:numFmt formatCode="mmm\-yy" sourceLinked="0"/>
        <c:tickLblPos val="nextTo"/>
        <c:spPr>
          <a:ln w="12704">
            <a:solidFill>
              <a:srgbClr val="000080"/>
            </a:solidFill>
            <a:prstDash val="solid"/>
          </a:ln>
        </c:spPr>
        <c:txPr>
          <a:bodyPr rot="-1800000" vert="horz"/>
          <a:lstStyle/>
          <a:p>
            <a:pPr>
              <a:defRPr sz="300" b="1" i="0" u="none" strike="noStrike" baseline="0">
                <a:solidFill>
                  <a:srgbClr val="000000"/>
                </a:solidFill>
                <a:latin typeface="Arial"/>
                <a:ea typeface="Arial"/>
                <a:cs typeface="Arial"/>
              </a:defRPr>
            </a:pPr>
            <a:endParaRPr lang="en-US"/>
          </a:p>
        </c:txPr>
        <c:crossAx val="126314368"/>
        <c:crosses val="autoZero"/>
        <c:auto val="1"/>
        <c:lblOffset val="80"/>
        <c:baseTimeUnit val="months"/>
        <c:majorUnit val="3"/>
        <c:majorTimeUnit val="months"/>
        <c:minorUnit val="1"/>
        <c:minorTimeUnit val="months"/>
      </c:dateAx>
      <c:valAx>
        <c:axId val="126314368"/>
        <c:scaling>
          <c:orientation val="minMax"/>
          <c:min val="-1"/>
        </c:scaling>
        <c:axPos val="l"/>
        <c:numFmt formatCode="0.0%" sourceLinked="1"/>
        <c:tickLblPos val="nextTo"/>
        <c:spPr>
          <a:ln w="12704">
            <a:solidFill>
              <a:srgbClr val="000080"/>
            </a:solidFill>
            <a:prstDash val="solid"/>
          </a:ln>
        </c:spPr>
        <c:txPr>
          <a:bodyPr rot="0" vert="horz"/>
          <a:lstStyle/>
          <a:p>
            <a:pPr>
              <a:defRPr sz="650" b="1" i="0" u="none" strike="noStrike" baseline="0">
                <a:solidFill>
                  <a:srgbClr val="000000"/>
                </a:solidFill>
                <a:latin typeface="Arial"/>
                <a:ea typeface="Arial"/>
                <a:cs typeface="Arial"/>
              </a:defRPr>
            </a:pPr>
            <a:endParaRPr lang="en-US"/>
          </a:p>
        </c:txPr>
        <c:crossAx val="126312832"/>
        <c:crosses val="autoZero"/>
        <c:crossBetween val="between"/>
      </c:valAx>
      <c:dateAx>
        <c:axId val="126315904"/>
        <c:scaling>
          <c:orientation val="minMax"/>
        </c:scaling>
        <c:delete val="1"/>
        <c:axPos val="b"/>
        <c:numFmt formatCode="mmm\-yy" sourceLinked="1"/>
        <c:tickLblPos val="none"/>
        <c:crossAx val="126338176"/>
        <c:crosses val="autoZero"/>
        <c:auto val="1"/>
        <c:lblOffset val="100"/>
        <c:baseTimeUnit val="months"/>
      </c:dateAx>
      <c:valAx>
        <c:axId val="126338176"/>
        <c:scaling>
          <c:orientation val="minMax"/>
          <c:min val="-1"/>
        </c:scaling>
        <c:axPos val="r"/>
        <c:numFmt formatCode="General" sourceLinked="1"/>
        <c:tickLblPos val="nextTo"/>
        <c:spPr>
          <a:ln w="12704">
            <a:solidFill>
              <a:srgbClr val="000000"/>
            </a:solidFill>
            <a:prstDash val="solid"/>
          </a:ln>
        </c:spPr>
        <c:txPr>
          <a:bodyPr rot="0" vert="horz"/>
          <a:lstStyle/>
          <a:p>
            <a:pPr>
              <a:defRPr sz="650" b="1" i="0" u="none" strike="noStrike" baseline="0">
                <a:solidFill>
                  <a:srgbClr val="000000"/>
                </a:solidFill>
                <a:latin typeface="Arial"/>
                <a:ea typeface="Arial"/>
                <a:cs typeface="Arial"/>
              </a:defRPr>
            </a:pPr>
            <a:endParaRPr lang="en-US"/>
          </a:p>
        </c:txPr>
        <c:crossAx val="126315904"/>
        <c:crosses val="max"/>
        <c:crossBetween val="between"/>
      </c:valAx>
      <c:spPr>
        <a:noFill/>
        <a:ln w="25408">
          <a:noFill/>
        </a:ln>
      </c:spPr>
    </c:plotArea>
    <c:legend>
      <c:legendPos val="r"/>
      <c:legendEntry>
        <c:idx val="2"/>
        <c:delete val="1"/>
      </c:legendEntry>
      <c:layout>
        <c:manualLayout>
          <c:xMode val="edge"/>
          <c:yMode val="edge"/>
          <c:x val="0.14500537056928148"/>
          <c:y val="9.9601593625498266E-3"/>
          <c:w val="0.59828141783028999"/>
          <c:h val="3.9840637450199501E-2"/>
        </c:manualLayout>
      </c:layout>
      <c:spPr>
        <a:noFill/>
        <a:ln w="25408">
          <a:noFill/>
        </a:ln>
      </c:spPr>
      <c:txPr>
        <a:bodyPr/>
        <a:lstStyle/>
        <a:p>
          <a:pPr>
            <a:defRPr sz="620"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675" b="1" i="0" u="none" strike="noStrike" baseline="0">
          <a:solidFill>
            <a:srgbClr val="000000"/>
          </a:solidFill>
          <a:latin typeface="Arial"/>
          <a:ea typeface="Arial"/>
          <a:cs typeface="Arial"/>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2288076490438694E-2"/>
          <c:y val="4.7792780655270276E-2"/>
          <c:w val="0.88256670416197436"/>
          <c:h val="0.90574054669021964"/>
        </c:manualLayout>
      </c:layout>
      <c:lineChart>
        <c:grouping val="standard"/>
        <c:ser>
          <c:idx val="2"/>
          <c:order val="0"/>
          <c:tx>
            <c:strRef>
              <c:f>Sheet1!$A$2</c:f>
              <c:strCache>
                <c:ptCount val="1"/>
                <c:pt idx="0">
                  <c:v>Δείκτης Τιμών Πώλησης [ΔΟΣ]</c:v>
                </c:pt>
              </c:strCache>
            </c:strRef>
          </c:tx>
          <c:spPr>
            <a:ln w="25400">
              <a:solidFill>
                <a:srgbClr val="000000"/>
              </a:solidFill>
              <a:prstDash val="solid"/>
            </a:ln>
          </c:spPr>
          <c:marker>
            <c:symbol val="square"/>
            <c:size val="6"/>
            <c:spPr>
              <a:noFill/>
              <a:ln w="9525">
                <a:noFill/>
              </a:ln>
            </c:spPr>
          </c:marker>
          <c:dLbls>
            <c:delete val="1"/>
          </c:dLbls>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Sheet1!$B$2:$DM$2</c:f>
              <c:numCache>
                <c:formatCode>0.0%</c:formatCode>
                <c:ptCount val="116"/>
                <c:pt idx="0">
                  <c:v>0.27080000000000015</c:v>
                </c:pt>
                <c:pt idx="1">
                  <c:v>0.221</c:v>
                </c:pt>
                <c:pt idx="2">
                  <c:v>0.2727</c:v>
                </c:pt>
                <c:pt idx="3">
                  <c:v>0.15390000000000009</c:v>
                </c:pt>
                <c:pt idx="4">
                  <c:v>3.1900000000000005E-2</c:v>
                </c:pt>
                <c:pt idx="5">
                  <c:v>-8.5100000000000023E-2</c:v>
                </c:pt>
                <c:pt idx="6">
                  <c:v>-0.17519999999999999</c:v>
                </c:pt>
                <c:pt idx="7">
                  <c:v>-0.26529999999999998</c:v>
                </c:pt>
                <c:pt idx="8">
                  <c:v>-0.22969999999999999</c:v>
                </c:pt>
                <c:pt idx="9">
                  <c:v>-0.39360000000000017</c:v>
                </c:pt>
                <c:pt idx="10">
                  <c:v>-0.33690000000000031</c:v>
                </c:pt>
                <c:pt idx="11">
                  <c:v>-0.34740000000000021</c:v>
                </c:pt>
                <c:pt idx="12">
                  <c:v>-0.21510000000000001</c:v>
                </c:pt>
                <c:pt idx="13">
                  <c:v>-0.30520000000000008</c:v>
                </c:pt>
                <c:pt idx="14">
                  <c:v>-0.36170000000000002</c:v>
                </c:pt>
                <c:pt idx="15">
                  <c:v>-0.34380000000000016</c:v>
                </c:pt>
                <c:pt idx="16">
                  <c:v>-0.41050000000000014</c:v>
                </c:pt>
                <c:pt idx="17">
                  <c:v>-0.37630000000000025</c:v>
                </c:pt>
                <c:pt idx="18">
                  <c:v>-0.32220000000000021</c:v>
                </c:pt>
                <c:pt idx="19">
                  <c:v>-0.23920000000000008</c:v>
                </c:pt>
                <c:pt idx="20">
                  <c:v>-0.32980000000000026</c:v>
                </c:pt>
                <c:pt idx="21">
                  <c:v>-0.2747</c:v>
                </c:pt>
                <c:pt idx="22">
                  <c:v>-0.32600000000000018</c:v>
                </c:pt>
                <c:pt idx="23">
                  <c:v>-0.29700000000000021</c:v>
                </c:pt>
                <c:pt idx="24">
                  <c:v>-0.19789999999999999</c:v>
                </c:pt>
                <c:pt idx="25">
                  <c:v>-0.29470000000000002</c:v>
                </c:pt>
                <c:pt idx="26">
                  <c:v>-0.30530000000000024</c:v>
                </c:pt>
                <c:pt idx="27">
                  <c:v>-0.1978</c:v>
                </c:pt>
                <c:pt idx="28">
                  <c:v>-0.23300000000000001</c:v>
                </c:pt>
                <c:pt idx="29">
                  <c:v>-0.32200000000000017</c:v>
                </c:pt>
                <c:pt idx="30">
                  <c:v>-0.25600000000000001</c:v>
                </c:pt>
                <c:pt idx="31">
                  <c:v>-0.33000000000000024</c:v>
                </c:pt>
                <c:pt idx="32">
                  <c:v>-0.4</c:v>
                </c:pt>
                <c:pt idx="33">
                  <c:v>-0.22</c:v>
                </c:pt>
                <c:pt idx="34">
                  <c:v>-0.14000000000000001</c:v>
                </c:pt>
                <c:pt idx="35">
                  <c:v>-0.24000000000000007</c:v>
                </c:pt>
                <c:pt idx="36">
                  <c:v>-0.31000000000000016</c:v>
                </c:pt>
                <c:pt idx="37">
                  <c:v>-0.24000000000000007</c:v>
                </c:pt>
                <c:pt idx="38">
                  <c:v>-0.39000000000000018</c:v>
                </c:pt>
                <c:pt idx="39">
                  <c:v>-0.42000000000000015</c:v>
                </c:pt>
                <c:pt idx="40">
                  <c:v>-0.27</c:v>
                </c:pt>
                <c:pt idx="41">
                  <c:v>-0.32000000000000017</c:v>
                </c:pt>
                <c:pt idx="42">
                  <c:v>-0.39000000000000018</c:v>
                </c:pt>
                <c:pt idx="43">
                  <c:v>-0.33000000000000024</c:v>
                </c:pt>
                <c:pt idx="44">
                  <c:v>-0.36550000000000021</c:v>
                </c:pt>
                <c:pt idx="45">
                  <c:v>-0.45240000000000002</c:v>
                </c:pt>
                <c:pt idx="46">
                  <c:v>-0.38570000000000021</c:v>
                </c:pt>
                <c:pt idx="47">
                  <c:v>-0.35840000000000016</c:v>
                </c:pt>
                <c:pt idx="48">
                  <c:v>-0.29050000000000015</c:v>
                </c:pt>
                <c:pt idx="49">
                  <c:v>-0.31720000000000015</c:v>
                </c:pt>
                <c:pt idx="50">
                  <c:v>-0.34320000000000001</c:v>
                </c:pt>
                <c:pt idx="51">
                  <c:v>-0.34870000000000001</c:v>
                </c:pt>
                <c:pt idx="52">
                  <c:v>-0.38000000000000017</c:v>
                </c:pt>
                <c:pt idx="53">
                  <c:v>-0.38000000000000017</c:v>
                </c:pt>
                <c:pt idx="54">
                  <c:v>-0.48000000000000015</c:v>
                </c:pt>
                <c:pt idx="55">
                  <c:v>-0.43000000000000016</c:v>
                </c:pt>
                <c:pt idx="56">
                  <c:v>-0.35900000000000021</c:v>
                </c:pt>
                <c:pt idx="57">
                  <c:v>-0.43750000000000017</c:v>
                </c:pt>
                <c:pt idx="58">
                  <c:v>-0.28490000000000021</c:v>
                </c:pt>
                <c:pt idx="59">
                  <c:v>-0.64250000000000029</c:v>
                </c:pt>
                <c:pt idx="60">
                  <c:v>-0.58000000000000007</c:v>
                </c:pt>
                <c:pt idx="61">
                  <c:v>-0.45</c:v>
                </c:pt>
                <c:pt idx="62">
                  <c:v>-0.42000000000000015</c:v>
                </c:pt>
                <c:pt idx="63">
                  <c:v>-0.34</c:v>
                </c:pt>
                <c:pt idx="64">
                  <c:v>-0.37000000000000016</c:v>
                </c:pt>
                <c:pt idx="65">
                  <c:v>-0.30700000000000016</c:v>
                </c:pt>
                <c:pt idx="66">
                  <c:v>-0.41600000000000015</c:v>
                </c:pt>
                <c:pt idx="67">
                  <c:v>-0.37300000000000016</c:v>
                </c:pt>
                <c:pt idx="68">
                  <c:v>-0.39850000000000024</c:v>
                </c:pt>
                <c:pt idx="69">
                  <c:v>-0.33370000000000016</c:v>
                </c:pt>
                <c:pt idx="70">
                  <c:v>-0.39690000000000031</c:v>
                </c:pt>
                <c:pt idx="71">
                  <c:v>-0.28750000000000014</c:v>
                </c:pt>
                <c:pt idx="72">
                  <c:v>-0.32140000000000024</c:v>
                </c:pt>
                <c:pt idx="73">
                  <c:v>-0.20690000000000008</c:v>
                </c:pt>
                <c:pt idx="74">
                  <c:v>-0.13769999999999999</c:v>
                </c:pt>
                <c:pt idx="75">
                  <c:v>-0.24720000000000009</c:v>
                </c:pt>
                <c:pt idx="76">
                  <c:v>-0.22520000000000001</c:v>
                </c:pt>
                <c:pt idx="77">
                  <c:v>-0.24650000000000008</c:v>
                </c:pt>
                <c:pt idx="78">
                  <c:v>-0.19470000000000001</c:v>
                </c:pt>
                <c:pt idx="79">
                  <c:v>-0.13719999999999999</c:v>
                </c:pt>
                <c:pt idx="80">
                  <c:v>-0.12000000000000002</c:v>
                </c:pt>
                <c:pt idx="81">
                  <c:v>-0.17920000000000008</c:v>
                </c:pt>
                <c:pt idx="82">
                  <c:v>-0.29220000000000002</c:v>
                </c:pt>
                <c:pt idx="83">
                  <c:v>-0.20669999999999999</c:v>
                </c:pt>
                <c:pt idx="84">
                  <c:v>-0.29600000000000021</c:v>
                </c:pt>
                <c:pt idx="85" formatCode="0%">
                  <c:v>-0.17</c:v>
                </c:pt>
                <c:pt idx="86">
                  <c:v>-0.31900000000000017</c:v>
                </c:pt>
                <c:pt idx="87">
                  <c:v>-0.27340000000000014</c:v>
                </c:pt>
                <c:pt idx="88">
                  <c:v>-0.32540000000000024</c:v>
                </c:pt>
                <c:pt idx="89">
                  <c:v>-0.15440000000000009</c:v>
                </c:pt>
                <c:pt idx="90">
                  <c:v>-0.17380000000000001</c:v>
                </c:pt>
                <c:pt idx="91">
                  <c:v>-4.6599999999999996E-2</c:v>
                </c:pt>
                <c:pt idx="92">
                  <c:v>5.3699999999999998E-2</c:v>
                </c:pt>
                <c:pt idx="93">
                  <c:v>-0.17150000000000001</c:v>
                </c:pt>
                <c:pt idx="94">
                  <c:v>-6.9900000000000004E-2</c:v>
                </c:pt>
                <c:pt idx="95">
                  <c:v>-7.3899999999999993E-2</c:v>
                </c:pt>
                <c:pt idx="96">
                  <c:v>-6.7800000000000013E-2</c:v>
                </c:pt>
                <c:pt idx="97">
                  <c:v>-7.8800000000000023E-2</c:v>
                </c:pt>
                <c:pt idx="98">
                  <c:v>-4.6199999999999998E-2</c:v>
                </c:pt>
                <c:pt idx="99">
                  <c:v>3.9000000000000016E-3</c:v>
                </c:pt>
                <c:pt idx="100">
                  <c:v>-2.07E-2</c:v>
                </c:pt>
                <c:pt idx="101">
                  <c:v>-1.72E-2</c:v>
                </c:pt>
                <c:pt idx="102">
                  <c:v>5.1000000000000004E-3</c:v>
                </c:pt>
                <c:pt idx="103">
                  <c:v>1.4900000000000005E-2</c:v>
                </c:pt>
                <c:pt idx="104">
                  <c:v>3.3700000000000001E-2</c:v>
                </c:pt>
                <c:pt idx="105">
                  <c:v>1.3599999999999998E-2</c:v>
                </c:pt>
                <c:pt idx="106">
                  <c:v>2.6400000000000014E-2</c:v>
                </c:pt>
                <c:pt idx="107">
                  <c:v>5.3000000000000026E-3</c:v>
                </c:pt>
                <c:pt idx="108">
                  <c:v>-2.6500000000000006E-2</c:v>
                </c:pt>
                <c:pt idx="109">
                  <c:v>7.5900000000000009E-2</c:v>
                </c:pt>
                <c:pt idx="110">
                  <c:v>4.8000000000000001E-2</c:v>
                </c:pt>
                <c:pt idx="111">
                  <c:v>2.5999999999999999E-2</c:v>
                </c:pt>
                <c:pt idx="112">
                  <c:v>6.5299999999999997E-2</c:v>
                </c:pt>
                <c:pt idx="113">
                  <c:v>9.2800000000000021E-2</c:v>
                </c:pt>
                <c:pt idx="114">
                  <c:v>0.14960000000000001</c:v>
                </c:pt>
                <c:pt idx="115">
                  <c:v>2.4299999999999999E-2</c:v>
                </c:pt>
              </c:numCache>
            </c:numRef>
          </c:val>
          <c:extLst xmlns:c16r2="http://schemas.microsoft.com/office/drawing/2015/06/chart">
            <c:ext xmlns:c16="http://schemas.microsoft.com/office/drawing/2014/chart" uri="{C3380CC4-5D6E-409C-BE32-E72D297353CC}">
              <c16:uniqueId val="{00000000-465D-48EE-BBEF-9A29E4494EDF}"/>
            </c:ext>
          </c:extLst>
        </c:ser>
        <c:dLbls>
          <c:showVal val="1"/>
        </c:dLbls>
        <c:marker val="1"/>
        <c:axId val="146561664"/>
        <c:axId val="146571648"/>
      </c:lineChart>
      <c:lineChart>
        <c:grouping val="standard"/>
        <c:ser>
          <c:idx val="3"/>
          <c:order val="1"/>
          <c:tx>
            <c:strRef>
              <c:f>Sheet1!$A$3</c:f>
              <c:strCache>
                <c:ptCount val="1"/>
                <c:pt idx="0">
                  <c:v>Δείκτης 1.4</c:v>
                </c:pt>
              </c:strCache>
            </c:strRef>
          </c:tx>
          <c:spPr>
            <a:ln w="25400">
              <a:solidFill>
                <a:srgbClr val="FF0000"/>
              </a:solidFill>
              <a:prstDash val="lgDash"/>
            </a:ln>
          </c:spPr>
          <c:marker>
            <c:symbol val="x"/>
            <c:size val="3"/>
            <c:spPr>
              <a:solidFill>
                <a:srgbClr val="FF0000"/>
              </a:solidFill>
              <a:ln>
                <a:solidFill>
                  <a:srgbClr val="FF0000"/>
                </a:solidFill>
                <a:prstDash val="solid"/>
              </a:ln>
            </c:spPr>
          </c:marker>
          <c:dLbls>
            <c:delete val="1"/>
          </c:dLbls>
          <c:trendline>
            <c:spPr>
              <a:ln w="25400">
                <a:solidFill>
                  <a:srgbClr val="FF0000"/>
                </a:solidFill>
                <a:prstDash val="solid"/>
              </a:ln>
            </c:spPr>
            <c:trendlineType val="movingAvg"/>
            <c:period val="2"/>
          </c:trendline>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Sheet1!$B$3:$DM$3</c:f>
              <c:numCache>
                <c:formatCode>General</c:formatCode>
                <c:ptCount val="116"/>
                <c:pt idx="22" formatCode="0.0%">
                  <c:v>-0.36000000000000015</c:v>
                </c:pt>
                <c:pt idx="25" formatCode="0.0%">
                  <c:v>-0.37000000000000016</c:v>
                </c:pt>
                <c:pt idx="28" formatCode="0.0%">
                  <c:v>-0.33000000000000024</c:v>
                </c:pt>
                <c:pt idx="31" formatCode="0.0%">
                  <c:v>-0.44</c:v>
                </c:pt>
                <c:pt idx="34" formatCode="0.0%">
                  <c:v>-0.35000000000000014</c:v>
                </c:pt>
                <c:pt idx="37" formatCode="0.0%">
                  <c:v>-0.41000000000000014</c:v>
                </c:pt>
                <c:pt idx="40" formatCode="0.0%">
                  <c:v>-0.49000000000000016</c:v>
                </c:pt>
                <c:pt idx="43" formatCode="0.0%">
                  <c:v>-0.5</c:v>
                </c:pt>
                <c:pt idx="46" formatCode="0.0%">
                  <c:v>-0.41000000000000014</c:v>
                </c:pt>
                <c:pt idx="51" formatCode="0.0%">
                  <c:v>-0.44</c:v>
                </c:pt>
                <c:pt idx="55" formatCode="0.0%">
                  <c:v>-0.55000000000000004</c:v>
                </c:pt>
                <c:pt idx="59" formatCode="0.0%">
                  <c:v>-0.65000000000000036</c:v>
                </c:pt>
                <c:pt idx="63" formatCode="0.0%">
                  <c:v>-0.52</c:v>
                </c:pt>
                <c:pt idx="67" formatCode="0.0%">
                  <c:v>-0.48000000000000015</c:v>
                </c:pt>
                <c:pt idx="79" formatCode="0.0%">
                  <c:v>-0.32000000000000017</c:v>
                </c:pt>
                <c:pt idx="85" formatCode="0%">
                  <c:v>-0.27</c:v>
                </c:pt>
                <c:pt idx="97" formatCode="0%">
                  <c:v>-7.0000000000000021E-2</c:v>
                </c:pt>
                <c:pt idx="103" formatCode="0.0%">
                  <c:v>0</c:v>
                </c:pt>
                <c:pt idx="115" formatCode="0.0%">
                  <c:v>0.22</c:v>
                </c:pt>
              </c:numCache>
            </c:numRef>
          </c:val>
          <c:extLst xmlns:c16r2="http://schemas.microsoft.com/office/drawing/2015/06/chart">
            <c:ext xmlns:c16="http://schemas.microsoft.com/office/drawing/2014/chart" uri="{C3380CC4-5D6E-409C-BE32-E72D297353CC}">
              <c16:uniqueId val="{00000002-465D-48EE-BBEF-9A29E4494EDF}"/>
            </c:ext>
          </c:extLst>
        </c:ser>
        <c:dLbls>
          <c:showVal val="1"/>
        </c:dLbls>
        <c:marker val="1"/>
        <c:axId val="146573184"/>
        <c:axId val="146574720"/>
      </c:lineChart>
      <c:dateAx>
        <c:axId val="146561664"/>
        <c:scaling>
          <c:orientation val="minMax"/>
        </c:scaling>
        <c:axPos val="b"/>
        <c:numFmt formatCode="mmm\-yy" sourceLinked="0"/>
        <c:tickLblPos val="nextTo"/>
        <c:spPr>
          <a:ln w="12700">
            <a:solidFill>
              <a:srgbClr val="000080"/>
            </a:solidFill>
            <a:prstDash val="solid"/>
          </a:ln>
        </c:spPr>
        <c:txPr>
          <a:bodyPr rot="-1800000" vert="horz"/>
          <a:lstStyle/>
          <a:p>
            <a:pPr>
              <a:defRPr sz="600" b="1" i="0" u="none" strike="noStrike" baseline="0">
                <a:solidFill>
                  <a:srgbClr val="000000"/>
                </a:solidFill>
                <a:latin typeface="Arial"/>
                <a:ea typeface="Arial"/>
                <a:cs typeface="Arial"/>
              </a:defRPr>
            </a:pPr>
            <a:endParaRPr lang="en-US"/>
          </a:p>
        </c:txPr>
        <c:crossAx val="146571648"/>
        <c:crosses val="autoZero"/>
        <c:auto val="1"/>
        <c:lblOffset val="80"/>
        <c:baseTimeUnit val="months"/>
        <c:majorUnit val="3"/>
        <c:majorTimeUnit val="months"/>
        <c:minorUnit val="1"/>
        <c:minorTimeUnit val="months"/>
      </c:dateAx>
      <c:valAx>
        <c:axId val="146571648"/>
        <c:scaling>
          <c:orientation val="minMax"/>
          <c:min val="-1"/>
        </c:scaling>
        <c:axPos val="l"/>
        <c:numFmt formatCode="0.0%" sourceLinked="1"/>
        <c:tickLblPos val="nextTo"/>
        <c:spPr>
          <a:ln w="12700">
            <a:solidFill>
              <a:srgbClr val="000080"/>
            </a:solidFill>
            <a:prstDash val="solid"/>
          </a:ln>
        </c:spPr>
        <c:txPr>
          <a:bodyPr rot="0" vert="horz"/>
          <a:lstStyle/>
          <a:p>
            <a:pPr>
              <a:defRPr sz="700" b="1" i="0" u="none" strike="noStrike" baseline="0">
                <a:solidFill>
                  <a:srgbClr val="000000"/>
                </a:solidFill>
                <a:latin typeface="Arial"/>
                <a:ea typeface="Arial"/>
                <a:cs typeface="Arial"/>
              </a:defRPr>
            </a:pPr>
            <a:endParaRPr lang="en-US"/>
          </a:p>
        </c:txPr>
        <c:crossAx val="146561664"/>
        <c:crosses val="autoZero"/>
        <c:crossBetween val="between"/>
      </c:valAx>
      <c:dateAx>
        <c:axId val="146573184"/>
        <c:scaling>
          <c:orientation val="minMax"/>
        </c:scaling>
        <c:delete val="1"/>
        <c:axPos val="b"/>
        <c:numFmt formatCode="mmm\-yy" sourceLinked="1"/>
        <c:tickLblPos val="none"/>
        <c:crossAx val="146574720"/>
        <c:crosses val="autoZero"/>
        <c:auto val="1"/>
        <c:lblOffset val="100"/>
        <c:baseTimeUnit val="months"/>
      </c:dateAx>
      <c:valAx>
        <c:axId val="146574720"/>
        <c:scaling>
          <c:orientation val="minMax"/>
          <c:max val="0.4"/>
          <c:min val="-1"/>
        </c:scaling>
        <c:axPos val="r"/>
        <c:numFmt formatCode="0.0%" sourceLinked="0"/>
        <c:tickLblPos val="nextTo"/>
        <c:spPr>
          <a:ln w="12700">
            <a:solidFill>
              <a:srgbClr val="000000"/>
            </a:solidFill>
            <a:prstDash val="solid"/>
          </a:ln>
        </c:spPr>
        <c:txPr>
          <a:bodyPr rot="0" vert="horz"/>
          <a:lstStyle/>
          <a:p>
            <a:pPr>
              <a:defRPr sz="700" b="1" i="0" u="none" strike="noStrike" baseline="0">
                <a:solidFill>
                  <a:srgbClr val="000000"/>
                </a:solidFill>
                <a:latin typeface="Arial"/>
                <a:ea typeface="Arial"/>
                <a:cs typeface="Arial"/>
              </a:defRPr>
            </a:pPr>
            <a:endParaRPr lang="en-US"/>
          </a:p>
        </c:txPr>
        <c:crossAx val="146573184"/>
        <c:crosses val="max"/>
        <c:crossBetween val="between"/>
      </c:valAx>
      <c:spPr>
        <a:noFill/>
        <a:ln w="25400">
          <a:noFill/>
        </a:ln>
      </c:spPr>
    </c:plotArea>
    <c:legend>
      <c:legendPos val="t"/>
      <c:legendEntry>
        <c:idx val="2"/>
        <c:delete val="1"/>
      </c:legendEntry>
      <c:spPr>
        <a:noFill/>
        <a:ln w="25400">
          <a:noFill/>
        </a:ln>
      </c:spPr>
      <c:txPr>
        <a:bodyPr/>
        <a:lstStyle/>
        <a:p>
          <a:pPr>
            <a:defRPr sz="640"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700" b="1" i="0" u="none" strike="noStrike" baseline="0">
          <a:solidFill>
            <a:srgbClr val="000000"/>
          </a:solidFill>
          <a:latin typeface="Arial"/>
          <a:ea typeface="Arial"/>
          <a:cs typeface="Arial"/>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F6DE-4B1C-B237-826864BC2005}"/>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-0.38000000000000017</c:v>
                </c:pt>
                <c:pt idx="1">
                  <c:v>-0.38000000000000017</c:v>
                </c:pt>
                <c:pt idx="2">
                  <c:v>-0.32000000000000017</c:v>
                </c:pt>
                <c:pt idx="3">
                  <c:v>-0.47000000000000008</c:v>
                </c:pt>
                <c:pt idx="4">
                  <c:v>-0.27</c:v>
                </c:pt>
                <c:pt idx="5">
                  <c:v>-0.36000000000000015</c:v>
                </c:pt>
                <c:pt idx="6">
                  <c:v>-0.48000000000000015</c:v>
                </c:pt>
                <c:pt idx="7">
                  <c:v>-0.45</c:v>
                </c:pt>
                <c:pt idx="8">
                  <c:v>-0.46</c:v>
                </c:pt>
                <c:pt idx="9">
                  <c:v>-0.47000000000000008</c:v>
                </c:pt>
                <c:pt idx="10">
                  <c:v>-0.56000000000000005</c:v>
                </c:pt>
                <c:pt idx="11">
                  <c:v>-0.68</c:v>
                </c:pt>
                <c:pt idx="12">
                  <c:v>-0.56000000000000005</c:v>
                </c:pt>
                <c:pt idx="13">
                  <c:v>-0.52</c:v>
                </c:pt>
                <c:pt idx="14">
                  <c:v>-0.33000000000000024</c:v>
                </c:pt>
                <c:pt idx="15">
                  <c:v>-0.31000000000000016</c:v>
                </c:pt>
                <c:pt idx="16">
                  <c:v>-0.12000000000000002</c:v>
                </c:pt>
                <c:pt idx="17">
                  <c:v>-1.999999999999999E-2</c:v>
                </c:pt>
                <c:pt idx="18">
                  <c:v>0.2100000000000001</c:v>
                </c:pt>
              </c:numCache>
            </c:numRef>
          </c:val>
          <c:extLst xmlns:c16r2="http://schemas.microsoft.com/office/drawing/2015/06/chart">
            <c:ext xmlns:c16="http://schemas.microsoft.com/office/drawing/2014/chart" uri="{C3380CC4-5D6E-409C-BE32-E72D297353CC}">
              <c16:uniqueId val="{00000003-F6DE-4B1C-B237-826864BC2005}"/>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-0.34</c:v>
                </c:pt>
                <c:pt idx="1">
                  <c:v>-0.4</c:v>
                </c:pt>
                <c:pt idx="2">
                  <c:v>-0.32000000000000017</c:v>
                </c:pt>
                <c:pt idx="3">
                  <c:v>-0.39000000000000018</c:v>
                </c:pt>
                <c:pt idx="4">
                  <c:v>-0.49000000000000016</c:v>
                </c:pt>
                <c:pt idx="5">
                  <c:v>-0.46</c:v>
                </c:pt>
                <c:pt idx="6">
                  <c:v>-0.48000000000000015</c:v>
                </c:pt>
                <c:pt idx="7">
                  <c:v>-0.56999999999999995</c:v>
                </c:pt>
                <c:pt idx="8">
                  <c:v>-0.29000000000000015</c:v>
                </c:pt>
                <c:pt idx="9">
                  <c:v>-0.38000000000000017</c:v>
                </c:pt>
                <c:pt idx="10">
                  <c:v>-0.5</c:v>
                </c:pt>
                <c:pt idx="11">
                  <c:v>-0.53</c:v>
                </c:pt>
                <c:pt idx="12">
                  <c:v>-0.31000000000000016</c:v>
                </c:pt>
                <c:pt idx="13">
                  <c:v>-0.28000000000000008</c:v>
                </c:pt>
                <c:pt idx="14">
                  <c:v>-0.19</c:v>
                </c:pt>
                <c:pt idx="15">
                  <c:v>-4.0000000000000022E-2</c:v>
                </c:pt>
                <c:pt idx="16">
                  <c:v>0.10999999999999999</c:v>
                </c:pt>
                <c:pt idx="17">
                  <c:v>6.0000000000000026E-2</c:v>
                </c:pt>
                <c:pt idx="18">
                  <c:v>0.2900000000000002</c:v>
                </c:pt>
              </c:numCache>
            </c:numRef>
          </c:val>
          <c:extLst xmlns:c16r2="http://schemas.microsoft.com/office/drawing/2015/06/chart">
            <c:ext xmlns:c16="http://schemas.microsoft.com/office/drawing/2014/chart" uri="{C3380CC4-5D6E-409C-BE32-E72D297353CC}">
              <c16:uniqueId val="{00000006-F6DE-4B1C-B237-826864BC2005}"/>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solidFill>
                  <a:srgbClr val="FFFFFF">
                    <a:lumMod val="95000"/>
                  </a:srgbClr>
                </a:solidFill>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-0.42000000000000015</c:v>
                </c:pt>
                <c:pt idx="1">
                  <c:v>-0.28000000000000008</c:v>
                </c:pt>
                <c:pt idx="2">
                  <c:v>-0.4</c:v>
                </c:pt>
                <c:pt idx="3">
                  <c:v>-0.53</c:v>
                </c:pt>
                <c:pt idx="4">
                  <c:v>-0.42000000000000015</c:v>
                </c:pt>
                <c:pt idx="5">
                  <c:v>-0.59</c:v>
                </c:pt>
                <c:pt idx="6">
                  <c:v>-0.64000000000000035</c:v>
                </c:pt>
                <c:pt idx="7">
                  <c:v>-0.75000000000000033</c:v>
                </c:pt>
                <c:pt idx="8">
                  <c:v>-0.67000000000000048</c:v>
                </c:pt>
                <c:pt idx="9">
                  <c:v>-0.42000000000000015</c:v>
                </c:pt>
                <c:pt idx="10">
                  <c:v>-0.53</c:v>
                </c:pt>
                <c:pt idx="11">
                  <c:v>-0.5</c:v>
                </c:pt>
                <c:pt idx="12">
                  <c:v>-0.44</c:v>
                </c:pt>
                <c:pt idx="13">
                  <c:v>-0.56000000000000005</c:v>
                </c:pt>
                <c:pt idx="14">
                  <c:v>0</c:v>
                </c:pt>
                <c:pt idx="15">
                  <c:v>0.25</c:v>
                </c:pt>
                <c:pt idx="16">
                  <c:v>0.75000000000000033</c:v>
                </c:pt>
                <c:pt idx="17">
                  <c:v>0.33000000000000024</c:v>
                </c:pt>
                <c:pt idx="18">
                  <c:v>0.25</c:v>
                </c:pt>
              </c:numCache>
            </c:numRef>
          </c:val>
          <c:extLst xmlns:c16r2="http://schemas.microsoft.com/office/drawing/2015/06/chart">
            <c:ext xmlns:c16="http://schemas.microsoft.com/office/drawing/2014/chart" uri="{C3380CC4-5D6E-409C-BE32-E72D297353CC}">
              <c16:uniqueId val="{00000009-F6DE-4B1C-B237-826864BC2005}"/>
            </c:ext>
          </c:extLst>
        </c:ser>
        <c:dLbls>
          <c:showVal val="1"/>
        </c:dLbls>
        <c:marker val="1"/>
        <c:axId val="148238336"/>
        <c:axId val="148239872"/>
      </c:lineChart>
      <c:catAx>
        <c:axId val="148238336"/>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48239872"/>
        <c:crosses val="autoZero"/>
        <c:auto val="1"/>
        <c:lblAlgn val="ctr"/>
        <c:lblOffset val="100"/>
        <c:tickLblSkip val="1"/>
        <c:tickMarkSkip val="1"/>
      </c:catAx>
      <c:valAx>
        <c:axId val="148239872"/>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8238336"/>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71428571534E-2"/>
          <c:y val="7.172288088759898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7321-43D4-BCFD-1DFD7718E814}"/>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-0.33000000000000024</c:v>
                </c:pt>
                <c:pt idx="1">
                  <c:v>-0.39000000000000018</c:v>
                </c:pt>
                <c:pt idx="2">
                  <c:v>-0.38000000000000017</c:v>
                </c:pt>
                <c:pt idx="3">
                  <c:v>-0.41000000000000014</c:v>
                </c:pt>
                <c:pt idx="4">
                  <c:v>-0.35000000000000014</c:v>
                </c:pt>
                <c:pt idx="5">
                  <c:v>-0.56000000000000005</c:v>
                </c:pt>
                <c:pt idx="6">
                  <c:v>-0.48000000000000015</c:v>
                </c:pt>
                <c:pt idx="7">
                  <c:v>-0.52</c:v>
                </c:pt>
                <c:pt idx="8">
                  <c:v>-0.54</c:v>
                </c:pt>
                <c:pt idx="9">
                  <c:v>-0.39000000000000018</c:v>
                </c:pt>
                <c:pt idx="10">
                  <c:v>-0.54</c:v>
                </c:pt>
                <c:pt idx="11">
                  <c:v>-0.4</c:v>
                </c:pt>
                <c:pt idx="12">
                  <c:v>-0.53</c:v>
                </c:pt>
                <c:pt idx="13">
                  <c:v>-0.34</c:v>
                </c:pt>
                <c:pt idx="14">
                  <c:v>-0.34</c:v>
                </c:pt>
                <c:pt idx="15">
                  <c:v>-0.22</c:v>
                </c:pt>
                <c:pt idx="16">
                  <c:v>4.0000000000000022E-2</c:v>
                </c:pt>
                <c:pt idx="17">
                  <c:v>0</c:v>
                </c:pt>
                <c:pt idx="18">
                  <c:v>0.28000000000000008</c:v>
                </c:pt>
              </c:numCache>
            </c:numRef>
          </c:val>
          <c:extLst xmlns:c16r2="http://schemas.microsoft.com/office/drawing/2015/06/chart">
            <c:ext xmlns:c16="http://schemas.microsoft.com/office/drawing/2014/chart" uri="{C3380CC4-5D6E-409C-BE32-E72D297353CC}">
              <c16:uniqueId val="{00000003-7321-43D4-BCFD-1DFD7718E814}"/>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-0.34</c:v>
                </c:pt>
                <c:pt idx="1">
                  <c:v>-0.28000000000000008</c:v>
                </c:pt>
                <c:pt idx="2">
                  <c:v>-0.27</c:v>
                </c:pt>
                <c:pt idx="3">
                  <c:v>-0.34</c:v>
                </c:pt>
                <c:pt idx="4">
                  <c:v>-7.0000000000000021E-2</c:v>
                </c:pt>
                <c:pt idx="5">
                  <c:v>-0.27</c:v>
                </c:pt>
                <c:pt idx="6">
                  <c:v>-0.42000000000000015</c:v>
                </c:pt>
                <c:pt idx="7">
                  <c:v>-0.30000000000000016</c:v>
                </c:pt>
                <c:pt idx="8">
                  <c:v>-0.27</c:v>
                </c:pt>
                <c:pt idx="9">
                  <c:v>-0.37000000000000016</c:v>
                </c:pt>
                <c:pt idx="10">
                  <c:v>-0.55000000000000004</c:v>
                </c:pt>
                <c:pt idx="11">
                  <c:v>-0.63000000000000034</c:v>
                </c:pt>
                <c:pt idx="12">
                  <c:v>-0.30000000000000016</c:v>
                </c:pt>
                <c:pt idx="13">
                  <c:v>-0.45</c:v>
                </c:pt>
                <c:pt idx="14">
                  <c:v>-0.19</c:v>
                </c:pt>
                <c:pt idx="15">
                  <c:v>-6.0000000000000026E-2</c:v>
                </c:pt>
                <c:pt idx="16">
                  <c:v>2.0000000000000011E-2</c:v>
                </c:pt>
                <c:pt idx="17">
                  <c:v>0.14000000000000001</c:v>
                </c:pt>
                <c:pt idx="18">
                  <c:v>9.0000000000000024E-2</c:v>
                </c:pt>
              </c:numCache>
            </c:numRef>
          </c:val>
          <c:extLst xmlns:c16r2="http://schemas.microsoft.com/office/drawing/2015/06/chart">
            <c:ext xmlns:c16="http://schemas.microsoft.com/office/drawing/2014/chart" uri="{C3380CC4-5D6E-409C-BE32-E72D297353CC}">
              <c16:uniqueId val="{00000006-7321-43D4-BCFD-1DFD7718E814}"/>
            </c:ext>
          </c:extLst>
        </c:ser>
        <c:ser>
          <c:idx val="3"/>
          <c:order val="3"/>
          <c:tx>
            <c:strRef>
              <c:f>Sheet1!$E$1</c:f>
              <c:strCache>
                <c:ptCount val="1"/>
                <c:pt idx="0">
                  <c:v>Δ-Ε</c:v>
                </c:pt>
              </c:strCache>
            </c:strRef>
          </c:tx>
          <c:spPr>
            <a:ln w="19050">
              <a:solidFill>
                <a:srgbClr val="7030A0"/>
              </a:solidFill>
            </a:ln>
          </c:spPr>
          <c:marker>
            <c:symbol val="none"/>
          </c:marker>
          <c:dLbls>
            <c:dLbl>
              <c:idx val="14"/>
              <c:layout>
                <c:manualLayout>
                  <c:x val="1.055921286412118E-16"/>
                  <c:y val="1.0336438877055791E-2"/>
                </c:manualLayout>
              </c:layout>
              <c:spPr>
                <a:ln w="19050">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321-43D4-BCFD-1DFD7718E814}"/>
                </c:ext>
              </c:extLst>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-0.39000000000000018</c:v>
                </c:pt>
                <c:pt idx="1">
                  <c:v>-0.4</c:v>
                </c:pt>
                <c:pt idx="2">
                  <c:v>-0.33000000000000024</c:v>
                </c:pt>
                <c:pt idx="3">
                  <c:v>-0.49000000000000016</c:v>
                </c:pt>
                <c:pt idx="4">
                  <c:v>-0.43000000000000016</c:v>
                </c:pt>
                <c:pt idx="5">
                  <c:v>-0.4</c:v>
                </c:pt>
                <c:pt idx="6">
                  <c:v>-0.51</c:v>
                </c:pt>
                <c:pt idx="7">
                  <c:v>-0.56999999999999995</c:v>
                </c:pt>
                <c:pt idx="8">
                  <c:v>-0.43000000000000016</c:v>
                </c:pt>
                <c:pt idx="9">
                  <c:v>-0.48000000000000015</c:v>
                </c:pt>
                <c:pt idx="10">
                  <c:v>-0.55000000000000004</c:v>
                </c:pt>
                <c:pt idx="11">
                  <c:v>-0.70000000000000029</c:v>
                </c:pt>
                <c:pt idx="12">
                  <c:v>-0.58000000000000007</c:v>
                </c:pt>
                <c:pt idx="13">
                  <c:v>-0.52</c:v>
                </c:pt>
                <c:pt idx="14">
                  <c:v>-0.35000000000000014</c:v>
                </c:pt>
                <c:pt idx="15">
                  <c:v>-0.34000000000000008</c:v>
                </c:pt>
                <c:pt idx="16">
                  <c:v>-0.12000000000000002</c:v>
                </c:pt>
                <c:pt idx="17">
                  <c:v>-3.0000000000000002E-2</c:v>
                </c:pt>
                <c:pt idx="18">
                  <c:v>0.26</c:v>
                </c:pt>
              </c:numCache>
            </c:numRef>
          </c:val>
          <c:extLst xmlns:c16r2="http://schemas.microsoft.com/office/drawing/2015/06/chart">
            <c:ext xmlns:c16="http://schemas.microsoft.com/office/drawing/2014/chart" uri="{C3380CC4-5D6E-409C-BE32-E72D297353CC}">
              <c16:uniqueId val="{00000009-7321-43D4-BCFD-1DFD7718E814}"/>
            </c:ext>
          </c:extLst>
        </c:ser>
        <c:dLbls>
          <c:showVal val="1"/>
        </c:dLbls>
        <c:marker val="1"/>
        <c:axId val="150465920"/>
        <c:axId val="148268160"/>
      </c:lineChart>
      <c:catAx>
        <c:axId val="150465920"/>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48268160"/>
        <c:crosses val="autoZero"/>
        <c:auto val="1"/>
        <c:lblAlgn val="ctr"/>
        <c:lblOffset val="100"/>
        <c:tickLblSkip val="1"/>
        <c:tickMarkSkip val="1"/>
      </c:catAx>
      <c:valAx>
        <c:axId val="148268160"/>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5046592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4293-48BD-AC19-4B8127199889}"/>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-0.31000000000000016</c:v>
                </c:pt>
                <c:pt idx="1">
                  <c:v>-0.24000000000000007</c:v>
                </c:pt>
                <c:pt idx="2">
                  <c:v>-0.26</c:v>
                </c:pt>
                <c:pt idx="3">
                  <c:v>-0.39000000000000018</c:v>
                </c:pt>
                <c:pt idx="4">
                  <c:v>-0.36000000000000015</c:v>
                </c:pt>
                <c:pt idx="5">
                  <c:v>-0.4</c:v>
                </c:pt>
                <c:pt idx="6">
                  <c:v>-0.64000000000000035</c:v>
                </c:pt>
                <c:pt idx="7">
                  <c:v>-0.49000000000000016</c:v>
                </c:pt>
                <c:pt idx="8">
                  <c:v>-0.5</c:v>
                </c:pt>
                <c:pt idx="9">
                  <c:v>-0.53</c:v>
                </c:pt>
                <c:pt idx="10">
                  <c:v>-0.60000000000000031</c:v>
                </c:pt>
                <c:pt idx="11">
                  <c:v>-0.66000000000000036</c:v>
                </c:pt>
                <c:pt idx="12">
                  <c:v>-0.51</c:v>
                </c:pt>
                <c:pt idx="13">
                  <c:v>-0.49000000000000016</c:v>
                </c:pt>
                <c:pt idx="14">
                  <c:v>-0.36000000000000015</c:v>
                </c:pt>
                <c:pt idx="15">
                  <c:v>-0.25000000000000006</c:v>
                </c:pt>
                <c:pt idx="16">
                  <c:v>-0.12000000000000002</c:v>
                </c:pt>
                <c:pt idx="17">
                  <c:v>-0.05</c:v>
                </c:pt>
                <c:pt idx="18">
                  <c:v>0.21000000000000005</c:v>
                </c:pt>
              </c:numCache>
            </c:numRef>
          </c:val>
          <c:extLst xmlns:c16r2="http://schemas.microsoft.com/office/drawing/2015/06/chart">
            <c:ext xmlns:c16="http://schemas.microsoft.com/office/drawing/2014/chart" uri="{C3380CC4-5D6E-409C-BE32-E72D297353CC}">
              <c16:uniqueId val="{00000003-4293-48BD-AC19-4B8127199889}"/>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-0.33000000000000024</c:v>
                </c:pt>
                <c:pt idx="1">
                  <c:v>-0.28000000000000008</c:v>
                </c:pt>
                <c:pt idx="2">
                  <c:v>-0.32000000000000017</c:v>
                </c:pt>
                <c:pt idx="3">
                  <c:v>-0.52</c:v>
                </c:pt>
                <c:pt idx="4">
                  <c:v>-0.32000000000000017</c:v>
                </c:pt>
                <c:pt idx="5">
                  <c:v>-0.42000000000000015</c:v>
                </c:pt>
                <c:pt idx="6">
                  <c:v>-0.35000000000000014</c:v>
                </c:pt>
                <c:pt idx="7">
                  <c:v>-0.54</c:v>
                </c:pt>
                <c:pt idx="8">
                  <c:v>-0.34</c:v>
                </c:pt>
                <c:pt idx="9">
                  <c:v>-0.48000000000000015</c:v>
                </c:pt>
                <c:pt idx="10">
                  <c:v>-0.5</c:v>
                </c:pt>
                <c:pt idx="11">
                  <c:v>-0.67000000000000048</c:v>
                </c:pt>
                <c:pt idx="12">
                  <c:v>-0.55000000000000004</c:v>
                </c:pt>
                <c:pt idx="13">
                  <c:v>-0.48000000000000015</c:v>
                </c:pt>
                <c:pt idx="14">
                  <c:v>-0.26</c:v>
                </c:pt>
                <c:pt idx="15">
                  <c:v>-0.17</c:v>
                </c:pt>
                <c:pt idx="16">
                  <c:v>0.05</c:v>
                </c:pt>
                <c:pt idx="17">
                  <c:v>8.0000000000000043E-2</c:v>
                </c:pt>
                <c:pt idx="18">
                  <c:v>0.26</c:v>
                </c:pt>
              </c:numCache>
            </c:numRef>
          </c:val>
          <c:extLst xmlns:c16r2="http://schemas.microsoft.com/office/drawing/2015/06/chart">
            <c:ext xmlns:c16="http://schemas.microsoft.com/office/drawing/2014/chart" uri="{C3380CC4-5D6E-409C-BE32-E72D297353CC}">
              <c16:uniqueId val="{00000006-4293-48BD-AC19-4B8127199889}"/>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-0.44</c:v>
                </c:pt>
                <c:pt idx="1">
                  <c:v>-0.48000000000000015</c:v>
                </c:pt>
                <c:pt idx="2">
                  <c:v>-0.42000000000000015</c:v>
                </c:pt>
                <c:pt idx="3">
                  <c:v>-0.47000000000000008</c:v>
                </c:pt>
                <c:pt idx="4">
                  <c:v>-0.42000000000000015</c:v>
                </c:pt>
                <c:pt idx="5">
                  <c:v>-0.35000000000000014</c:v>
                </c:pt>
                <c:pt idx="6">
                  <c:v>-0.58000000000000007</c:v>
                </c:pt>
                <c:pt idx="7">
                  <c:v>-0.61000000000000032</c:v>
                </c:pt>
                <c:pt idx="8">
                  <c:v>-0.46</c:v>
                </c:pt>
                <c:pt idx="9">
                  <c:v>-0.5</c:v>
                </c:pt>
                <c:pt idx="10">
                  <c:v>-0.65000000000000036</c:v>
                </c:pt>
                <c:pt idx="11">
                  <c:v>-0.73000000000000032</c:v>
                </c:pt>
                <c:pt idx="12">
                  <c:v>-0.61000000000000032</c:v>
                </c:pt>
                <c:pt idx="13">
                  <c:v>-0.52</c:v>
                </c:pt>
                <c:pt idx="14">
                  <c:v>-0.34000000000000008</c:v>
                </c:pt>
                <c:pt idx="15">
                  <c:v>-0.44</c:v>
                </c:pt>
                <c:pt idx="16">
                  <c:v>-0.23</c:v>
                </c:pt>
                <c:pt idx="17">
                  <c:v>-0.17</c:v>
                </c:pt>
                <c:pt idx="18">
                  <c:v>0.22</c:v>
                </c:pt>
              </c:numCache>
            </c:numRef>
          </c:val>
          <c:extLst xmlns:c16r2="http://schemas.microsoft.com/office/drawing/2015/06/chart">
            <c:ext xmlns:c16="http://schemas.microsoft.com/office/drawing/2014/chart" uri="{C3380CC4-5D6E-409C-BE32-E72D297353CC}">
              <c16:uniqueId val="{00000009-4293-48BD-AC19-4B8127199889}"/>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layout>
                <c:manualLayout>
                  <c:x val="0"/>
                  <c:y val="2.0672877754111835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293-48BD-AC19-4B8127199889}"/>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c:formatCode>
                <c:ptCount val="19"/>
                <c:pt idx="0">
                  <c:v>-0.44</c:v>
                </c:pt>
                <c:pt idx="1">
                  <c:v>-0.63000000000000034</c:v>
                </c:pt>
                <c:pt idx="2">
                  <c:v>-0.33000000000000024</c:v>
                </c:pt>
                <c:pt idx="3">
                  <c:v>-0.45</c:v>
                </c:pt>
                <c:pt idx="4">
                  <c:v>-0.32000000000000017</c:v>
                </c:pt>
                <c:pt idx="5">
                  <c:v>-0.44</c:v>
                </c:pt>
                <c:pt idx="6">
                  <c:v>-0.42000000000000015</c:v>
                </c:pt>
                <c:pt idx="7">
                  <c:v>-0.61000000000000032</c:v>
                </c:pt>
                <c:pt idx="8">
                  <c:v>-0.49000000000000016</c:v>
                </c:pt>
                <c:pt idx="9">
                  <c:v>-0.21000000000000008</c:v>
                </c:pt>
                <c:pt idx="10">
                  <c:v>-0.54</c:v>
                </c:pt>
                <c:pt idx="11">
                  <c:v>-0.67000000000000048</c:v>
                </c:pt>
                <c:pt idx="12">
                  <c:v>-0.44</c:v>
                </c:pt>
                <c:pt idx="13">
                  <c:v>-0.55000000000000004</c:v>
                </c:pt>
                <c:pt idx="14">
                  <c:v>-0.44</c:v>
                </c:pt>
                <c:pt idx="15">
                  <c:v>-0.29000000000000015</c:v>
                </c:pt>
                <c:pt idx="16">
                  <c:v>2.0000000000000028E-2</c:v>
                </c:pt>
                <c:pt idx="17">
                  <c:v>0</c:v>
                </c:pt>
                <c:pt idx="18">
                  <c:v>0.23</c:v>
                </c:pt>
              </c:numCache>
            </c:numRef>
          </c:val>
          <c:extLst xmlns:c16r2="http://schemas.microsoft.com/office/drawing/2015/06/chart">
            <c:ext xmlns:c16="http://schemas.microsoft.com/office/drawing/2014/chart" uri="{C3380CC4-5D6E-409C-BE32-E72D297353CC}">
              <c16:uniqueId val="{0000000C-4293-48BD-AC19-4B8127199889}"/>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c:formatCode>
                <c:ptCount val="19"/>
                <c:pt idx="0">
                  <c:v>-0.5</c:v>
                </c:pt>
                <c:pt idx="1">
                  <c:v>-0.65000000000000036</c:v>
                </c:pt>
                <c:pt idx="2">
                  <c:v>-0.47000000000000008</c:v>
                </c:pt>
                <c:pt idx="3">
                  <c:v>-0.36000000000000015</c:v>
                </c:pt>
                <c:pt idx="4">
                  <c:v>-0.36000000000000015</c:v>
                </c:pt>
                <c:pt idx="5">
                  <c:v>-0.44</c:v>
                </c:pt>
                <c:pt idx="6">
                  <c:v>-0.30000000000000016</c:v>
                </c:pt>
                <c:pt idx="7">
                  <c:v>-0.43000000000000016</c:v>
                </c:pt>
                <c:pt idx="8">
                  <c:v>-0.15000000000000008</c:v>
                </c:pt>
                <c:pt idx="9">
                  <c:v>-0.44</c:v>
                </c:pt>
                <c:pt idx="10">
                  <c:v>-0.33000000000000024</c:v>
                </c:pt>
                <c:pt idx="11">
                  <c:v>-0.38000000000000017</c:v>
                </c:pt>
                <c:pt idx="12">
                  <c:v>-0.38000000000000017</c:v>
                </c:pt>
                <c:pt idx="13">
                  <c:v>-0.34</c:v>
                </c:pt>
                <c:pt idx="14">
                  <c:v>-0.14000000000000001</c:v>
                </c:pt>
                <c:pt idx="15">
                  <c:v>-0.28000000000000008</c:v>
                </c:pt>
                <c:pt idx="16">
                  <c:v>-0.18000000000000008</c:v>
                </c:pt>
                <c:pt idx="17">
                  <c:v>0</c:v>
                </c:pt>
                <c:pt idx="18">
                  <c:v>0.11</c:v>
                </c:pt>
              </c:numCache>
            </c:numRef>
          </c:val>
          <c:extLst xmlns:c16r2="http://schemas.microsoft.com/office/drawing/2015/06/chart">
            <c:ext xmlns:c16="http://schemas.microsoft.com/office/drawing/2014/chart" uri="{C3380CC4-5D6E-409C-BE32-E72D297353CC}">
              <c16:uniqueId val="{0000000F-4293-48BD-AC19-4B8127199889}"/>
            </c:ext>
          </c:extLst>
        </c:ser>
        <c:dLbls>
          <c:showVal val="1"/>
        </c:dLbls>
        <c:marker val="1"/>
        <c:axId val="152720128"/>
        <c:axId val="152721664"/>
      </c:lineChart>
      <c:catAx>
        <c:axId val="152720128"/>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52721664"/>
        <c:crosses val="autoZero"/>
        <c:auto val="1"/>
        <c:lblAlgn val="ctr"/>
        <c:lblOffset val="100"/>
        <c:tickLblSkip val="1"/>
        <c:tickMarkSkip val="1"/>
      </c:catAx>
      <c:valAx>
        <c:axId val="152721664"/>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52720128"/>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BD41-4ADC-B378-3C47CA3A5EC9}"/>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(Sheet1!$C$2:$C$20,Sheet1!$C$21:$C$24)</c:f>
              <c:numCache>
                <c:formatCode>0%</c:formatCode>
                <c:ptCount val="19"/>
                <c:pt idx="0">
                  <c:v>-0.32000000000000017</c:v>
                </c:pt>
                <c:pt idx="1">
                  <c:v>-0.27</c:v>
                </c:pt>
                <c:pt idx="2">
                  <c:v>-0.29000000000000015</c:v>
                </c:pt>
                <c:pt idx="3">
                  <c:v>-0.44</c:v>
                </c:pt>
                <c:pt idx="4">
                  <c:v>-0.38000000000000017</c:v>
                </c:pt>
                <c:pt idx="5">
                  <c:v>-0.44</c:v>
                </c:pt>
                <c:pt idx="6">
                  <c:v>-0.60000000000000031</c:v>
                </c:pt>
                <c:pt idx="7">
                  <c:v>-0.49000000000000016</c:v>
                </c:pt>
                <c:pt idx="8">
                  <c:v>-0.48000000000000015</c:v>
                </c:pt>
                <c:pt idx="9">
                  <c:v>-0.49000000000000016</c:v>
                </c:pt>
                <c:pt idx="10">
                  <c:v>-0.58000000000000007</c:v>
                </c:pt>
                <c:pt idx="11">
                  <c:v>-0.68</c:v>
                </c:pt>
                <c:pt idx="12">
                  <c:v>-0.53</c:v>
                </c:pt>
                <c:pt idx="13">
                  <c:v>-0.47000000000000008</c:v>
                </c:pt>
                <c:pt idx="14">
                  <c:v>-0.39000000000000018</c:v>
                </c:pt>
                <c:pt idx="15">
                  <c:v>-0.25000000000000006</c:v>
                </c:pt>
                <c:pt idx="16">
                  <c:v>-0.11</c:v>
                </c:pt>
                <c:pt idx="17">
                  <c:v>0</c:v>
                </c:pt>
                <c:pt idx="18">
                  <c:v>0.23</c:v>
                </c:pt>
              </c:numCache>
            </c:numRef>
          </c:val>
          <c:extLst xmlns:c16r2="http://schemas.microsoft.com/office/drawing/2015/06/chart">
            <c:ext xmlns:c16="http://schemas.microsoft.com/office/drawing/2014/chart" uri="{C3380CC4-5D6E-409C-BE32-E72D297353CC}">
              <c16:uniqueId val="{00000003-BD41-4ADC-B378-3C47CA3A5EC9}"/>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(Sheet1!$D$2:$D$20,Sheet1!$D$21:$D$24)</c:f>
              <c:numCache>
                <c:formatCode>0%</c:formatCode>
                <c:ptCount val="19"/>
                <c:pt idx="0">
                  <c:v>-0.28000000000000008</c:v>
                </c:pt>
                <c:pt idx="1">
                  <c:v>-0.26</c:v>
                </c:pt>
                <c:pt idx="2">
                  <c:v>-0.33000000000000024</c:v>
                </c:pt>
                <c:pt idx="3">
                  <c:v>-0.49000000000000016</c:v>
                </c:pt>
                <c:pt idx="4">
                  <c:v>-0.33000000000000024</c:v>
                </c:pt>
                <c:pt idx="5">
                  <c:v>-0.47000000000000008</c:v>
                </c:pt>
                <c:pt idx="6">
                  <c:v>-0.45</c:v>
                </c:pt>
                <c:pt idx="7">
                  <c:v>-0.52</c:v>
                </c:pt>
                <c:pt idx="8">
                  <c:v>-0.37000000000000016</c:v>
                </c:pt>
                <c:pt idx="9">
                  <c:v>-0.42000000000000015</c:v>
                </c:pt>
                <c:pt idx="10">
                  <c:v>-0.53</c:v>
                </c:pt>
                <c:pt idx="11">
                  <c:v>-0.61000000000000032</c:v>
                </c:pt>
                <c:pt idx="12">
                  <c:v>-0.52</c:v>
                </c:pt>
                <c:pt idx="13">
                  <c:v>-0.47000000000000008</c:v>
                </c:pt>
                <c:pt idx="14">
                  <c:v>-0.2400000000000001</c:v>
                </c:pt>
                <c:pt idx="15">
                  <c:v>-0.17000000000000004</c:v>
                </c:pt>
                <c:pt idx="16">
                  <c:v>-3.0000000000000002E-2</c:v>
                </c:pt>
                <c:pt idx="17">
                  <c:v>3.9999999999999994E-2</c:v>
                </c:pt>
                <c:pt idx="18">
                  <c:v>0.27</c:v>
                </c:pt>
              </c:numCache>
            </c:numRef>
          </c:val>
          <c:extLst xmlns:c16r2="http://schemas.microsoft.com/office/drawing/2015/06/chart">
            <c:ext xmlns:c16="http://schemas.microsoft.com/office/drawing/2014/chart" uri="{C3380CC4-5D6E-409C-BE32-E72D297353CC}">
              <c16:uniqueId val="{00000006-BD41-4ADC-B378-3C47CA3A5EC9}"/>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(Sheet1!$E$2:$E$20,Sheet1!$E$21:$E$24)</c:f>
              <c:numCache>
                <c:formatCode>0%</c:formatCode>
                <c:ptCount val="19"/>
                <c:pt idx="0">
                  <c:v>-0.32000000000000017</c:v>
                </c:pt>
                <c:pt idx="1">
                  <c:v>-0.44</c:v>
                </c:pt>
                <c:pt idx="2">
                  <c:v>-0.38000000000000017</c:v>
                </c:pt>
                <c:pt idx="3">
                  <c:v>-0.36000000000000015</c:v>
                </c:pt>
                <c:pt idx="4">
                  <c:v>-0.25</c:v>
                </c:pt>
                <c:pt idx="5">
                  <c:v>-0.36000000000000015</c:v>
                </c:pt>
                <c:pt idx="6">
                  <c:v>-0.51</c:v>
                </c:pt>
                <c:pt idx="7">
                  <c:v>-0.60000000000000031</c:v>
                </c:pt>
                <c:pt idx="8">
                  <c:v>-0.48000000000000015</c:v>
                </c:pt>
                <c:pt idx="9">
                  <c:v>-0.43000000000000016</c:v>
                </c:pt>
                <c:pt idx="10">
                  <c:v>-0.64000000000000035</c:v>
                </c:pt>
                <c:pt idx="11">
                  <c:v>-0.68</c:v>
                </c:pt>
                <c:pt idx="12">
                  <c:v>-0.56000000000000005</c:v>
                </c:pt>
                <c:pt idx="13">
                  <c:v>-0.52</c:v>
                </c:pt>
                <c:pt idx="14">
                  <c:v>-0.31000000000000016</c:v>
                </c:pt>
                <c:pt idx="15">
                  <c:v>-0.29000000000000015</c:v>
                </c:pt>
                <c:pt idx="16">
                  <c:v>-9.0000000000000024E-2</c:v>
                </c:pt>
                <c:pt idx="17">
                  <c:v>-8.0000000000000043E-2</c:v>
                </c:pt>
                <c:pt idx="18">
                  <c:v>0.21000000000000008</c:v>
                </c:pt>
              </c:numCache>
            </c:numRef>
          </c:val>
          <c:extLst xmlns:c16r2="http://schemas.microsoft.com/office/drawing/2015/06/chart">
            <c:ext xmlns:c16="http://schemas.microsoft.com/office/drawing/2014/chart" uri="{C3380CC4-5D6E-409C-BE32-E72D297353CC}">
              <c16:uniqueId val="{00000009-BD41-4ADC-B378-3C47CA3A5EC9}"/>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(Sheet1!$F$2:$F$20,Sheet1!$F$21:$F$24)</c:f>
              <c:numCache>
                <c:formatCode>0%</c:formatCode>
                <c:ptCount val="19"/>
                <c:pt idx="0">
                  <c:v>-0.43000000000000016</c:v>
                </c:pt>
                <c:pt idx="1">
                  <c:v>-0.22</c:v>
                </c:pt>
                <c:pt idx="2">
                  <c:v>-0.31000000000000016</c:v>
                </c:pt>
                <c:pt idx="3">
                  <c:v>-0.45</c:v>
                </c:pt>
                <c:pt idx="4">
                  <c:v>-0.41000000000000014</c:v>
                </c:pt>
                <c:pt idx="5">
                  <c:v>-0.44</c:v>
                </c:pt>
                <c:pt idx="6">
                  <c:v>-0.43000000000000016</c:v>
                </c:pt>
                <c:pt idx="7">
                  <c:v>-0.59</c:v>
                </c:pt>
                <c:pt idx="8">
                  <c:v>-0.45</c:v>
                </c:pt>
                <c:pt idx="9">
                  <c:v>-0.33000000000000024</c:v>
                </c:pt>
                <c:pt idx="10">
                  <c:v>-0.54</c:v>
                </c:pt>
                <c:pt idx="11">
                  <c:v>-0.55000000000000004</c:v>
                </c:pt>
                <c:pt idx="12">
                  <c:v>-0.41000000000000014</c:v>
                </c:pt>
                <c:pt idx="13">
                  <c:v>-0.42000000000000015</c:v>
                </c:pt>
                <c:pt idx="14">
                  <c:v>-0.33000000000000024</c:v>
                </c:pt>
                <c:pt idx="15">
                  <c:v>-0.23000000000000004</c:v>
                </c:pt>
                <c:pt idx="16">
                  <c:v>-2.0000000000000028E-2</c:v>
                </c:pt>
                <c:pt idx="17">
                  <c:v>-0.12000000000000002</c:v>
                </c:pt>
                <c:pt idx="18">
                  <c:v>0.31000000000000016</c:v>
                </c:pt>
              </c:numCache>
            </c:numRef>
          </c:val>
          <c:extLst xmlns:c16r2="http://schemas.microsoft.com/office/drawing/2015/06/chart">
            <c:ext xmlns:c16="http://schemas.microsoft.com/office/drawing/2014/chart" uri="{C3380CC4-5D6E-409C-BE32-E72D297353CC}">
              <c16:uniqueId val="{0000000C-BD41-4ADC-B378-3C47CA3A5EC9}"/>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ΙΟΥΛ-ΔΕΚ2017</c:v>
                </c:pt>
                <c:pt idx="18">
                  <c:v>ΙΟΥΛ-ΔΕΚ2017</c:v>
                </c:pt>
              </c:strCache>
            </c:strRef>
          </c:cat>
          <c:val>
            <c:numRef>
              <c:f>(Sheet1!$G$2:$G$20,Sheet1!$G$21:$G$24)</c:f>
              <c:numCache>
                <c:formatCode>0%</c:formatCode>
                <c:ptCount val="19"/>
                <c:pt idx="0">
                  <c:v>-0.46</c:v>
                </c:pt>
                <c:pt idx="1">
                  <c:v>-0.5</c:v>
                </c:pt>
                <c:pt idx="2">
                  <c:v>-0.41000000000000014</c:v>
                </c:pt>
                <c:pt idx="3">
                  <c:v>-0.44</c:v>
                </c:pt>
                <c:pt idx="4">
                  <c:v>-0.46</c:v>
                </c:pt>
                <c:pt idx="5">
                  <c:v>-0.4</c:v>
                </c:pt>
                <c:pt idx="6">
                  <c:v>-0.42000000000000015</c:v>
                </c:pt>
                <c:pt idx="7">
                  <c:v>-0.47000000000000008</c:v>
                </c:pt>
                <c:pt idx="8">
                  <c:v>-0.36000000000000015</c:v>
                </c:pt>
                <c:pt idx="9">
                  <c:v>-0.39000000000000018</c:v>
                </c:pt>
                <c:pt idx="10">
                  <c:v>-0.44</c:v>
                </c:pt>
                <c:pt idx="11">
                  <c:v>-0.46</c:v>
                </c:pt>
                <c:pt idx="12">
                  <c:v>-0.47000000000000008</c:v>
                </c:pt>
                <c:pt idx="13">
                  <c:v>-0.39000000000000018</c:v>
                </c:pt>
                <c:pt idx="14">
                  <c:v>-0.22</c:v>
                </c:pt>
                <c:pt idx="15">
                  <c:v>-0.2</c:v>
                </c:pt>
                <c:pt idx="16">
                  <c:v>-0.10000000000000003</c:v>
                </c:pt>
                <c:pt idx="17">
                  <c:v>-8.0000000000000029E-2</c:v>
                </c:pt>
                <c:pt idx="18">
                  <c:v>0.21000000000000008</c:v>
                </c:pt>
              </c:numCache>
            </c:numRef>
          </c:val>
          <c:extLst xmlns:c16r2="http://schemas.microsoft.com/office/drawing/2015/06/chart">
            <c:ext xmlns:c16="http://schemas.microsoft.com/office/drawing/2014/chart" uri="{C3380CC4-5D6E-409C-BE32-E72D297353CC}">
              <c16:uniqueId val="{0000000F-BD41-4ADC-B378-3C47CA3A5EC9}"/>
            </c:ext>
          </c:extLst>
        </c:ser>
        <c:dLbls>
          <c:showVal val="1"/>
        </c:dLbls>
        <c:marker val="1"/>
        <c:axId val="155069824"/>
        <c:axId val="155100288"/>
      </c:lineChart>
      <c:catAx>
        <c:axId val="155069824"/>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55100288"/>
        <c:crosses val="autoZero"/>
        <c:auto val="1"/>
        <c:lblAlgn val="ctr"/>
        <c:lblOffset val="100"/>
        <c:tickLblSkip val="1"/>
        <c:tickMarkSkip val="1"/>
      </c:catAx>
      <c:valAx>
        <c:axId val="155100288"/>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55069824"/>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495124716553304E-2"/>
          <c:y val="0.11325771400524175"/>
          <c:w val="0.89713616780044825"/>
          <c:h val="0.7940534828257787"/>
        </c:manualLayout>
      </c:layout>
      <c:barChart>
        <c:barDir val="col"/>
        <c:grouping val="percentStacked"/>
        <c:ser>
          <c:idx val="0"/>
          <c:order val="0"/>
          <c:tx>
            <c:strRef>
              <c:f>Sheet1!$A$2</c:f>
              <c:strCache>
                <c:ptCount val="1"/>
                <c:pt idx="0">
                  <c:v>Καθόλου</c:v>
                </c:pt>
              </c:strCache>
            </c:strRef>
          </c:tx>
          <c:spPr>
            <a:solidFill>
              <a:srgbClr val="CCFFFF"/>
            </a:solidFill>
            <a:ln w="12696">
              <a:solidFill>
                <a:srgbClr val="000000"/>
              </a:solidFill>
              <a:prstDash val="solid"/>
            </a:ln>
            <a:scene3d>
              <a:camera prst="orthographicFront"/>
              <a:lightRig rig="threePt" dir="t"/>
            </a:scene3d>
            <a:sp3d>
              <a:bevelT w="152400" h="50800" prst="softRound"/>
              <a:bevelB w="152400" h="50800" prst="softRound"/>
            </a:sp3d>
          </c:spPr>
          <c:dLbls>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(Sheet1!$B$2:$P$2,Sheet1!$Q$2,Sheet1!$R$2:$U$2)</c:f>
              <c:numCache>
                <c:formatCode>General</c:formatCode>
                <c:ptCount val="19"/>
                <c:pt idx="11" formatCode="0%">
                  <c:v>0.39000000000000018</c:v>
                </c:pt>
                <c:pt idx="12" formatCode="0%">
                  <c:v>0.38000000000000017</c:v>
                </c:pt>
                <c:pt idx="13" formatCode="0%">
                  <c:v>0.42000000000000015</c:v>
                </c:pt>
                <c:pt idx="14" formatCode="0%">
                  <c:v>0.47000000000000008</c:v>
                </c:pt>
                <c:pt idx="15" formatCode="0%">
                  <c:v>0.43000000000000016</c:v>
                </c:pt>
                <c:pt idx="16" formatCode="0%">
                  <c:v>0.36000000000000015</c:v>
                </c:pt>
                <c:pt idx="17" formatCode="0%">
                  <c:v>0.29000000000000015</c:v>
                </c:pt>
                <c:pt idx="18" formatCode="0%">
                  <c:v>0.14000000000000001</c:v>
                </c:pt>
              </c:numCache>
            </c:numRef>
          </c:val>
          <c:extLst xmlns:c16r2="http://schemas.microsoft.com/office/drawing/2015/06/chart">
            <c:ext xmlns:c16="http://schemas.microsoft.com/office/drawing/2014/chart" uri="{C3380CC4-5D6E-409C-BE32-E72D297353CC}">
              <c16:uniqueId val="{00000000-9B46-40AD-AAD6-436474DB7BF3}"/>
            </c:ext>
          </c:extLst>
        </c:ser>
        <c:ser>
          <c:idx val="1"/>
          <c:order val="1"/>
          <c:tx>
            <c:strRef>
              <c:f>Sheet1!$A$3</c:f>
              <c:strCache>
                <c:ptCount val="1"/>
                <c:pt idx="0">
                  <c:v>1-3 μήνες</c:v>
                </c:pt>
              </c:strCache>
            </c:strRef>
          </c:tx>
          <c:spPr>
            <a:solidFill>
              <a:srgbClr val="99CCFF"/>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(Sheet1!$B$3:$P$3,Sheet1!$Q$3,Sheet1!$R$3:$U$3)</c:f>
              <c:numCache>
                <c:formatCode>0%</c:formatCode>
                <c:ptCount val="19"/>
                <c:pt idx="0">
                  <c:v>0.18000000000000008</c:v>
                </c:pt>
                <c:pt idx="1">
                  <c:v>0.19</c:v>
                </c:pt>
                <c:pt idx="2">
                  <c:v>0.21000000000000008</c:v>
                </c:pt>
                <c:pt idx="3">
                  <c:v>0.17</c:v>
                </c:pt>
                <c:pt idx="4">
                  <c:v>0.17</c:v>
                </c:pt>
                <c:pt idx="5">
                  <c:v>0.24000000000000007</c:v>
                </c:pt>
                <c:pt idx="6">
                  <c:v>0.22</c:v>
                </c:pt>
                <c:pt idx="7">
                  <c:v>0.33000000000000024</c:v>
                </c:pt>
                <c:pt idx="8">
                  <c:v>0.27</c:v>
                </c:pt>
                <c:pt idx="9">
                  <c:v>0.23</c:v>
                </c:pt>
                <c:pt idx="10">
                  <c:v>0.29000000000000015</c:v>
                </c:pt>
                <c:pt idx="11">
                  <c:v>0.33000000000000024</c:v>
                </c:pt>
                <c:pt idx="12">
                  <c:v>0.29000000000000015</c:v>
                </c:pt>
                <c:pt idx="13">
                  <c:v>0.25</c:v>
                </c:pt>
                <c:pt idx="14">
                  <c:v>0.2</c:v>
                </c:pt>
                <c:pt idx="15">
                  <c:v>0.2</c:v>
                </c:pt>
                <c:pt idx="16">
                  <c:v>0.25</c:v>
                </c:pt>
                <c:pt idx="17">
                  <c:v>0.19</c:v>
                </c:pt>
                <c:pt idx="18">
                  <c:v>0.19</c:v>
                </c:pt>
              </c:numCache>
            </c:numRef>
          </c:val>
          <c:extLst xmlns:c16r2="http://schemas.microsoft.com/office/drawing/2015/06/chart">
            <c:ext xmlns:c16="http://schemas.microsoft.com/office/drawing/2014/chart" uri="{C3380CC4-5D6E-409C-BE32-E72D297353CC}">
              <c16:uniqueId val="{00000001-9B46-40AD-AAD6-436474DB7BF3}"/>
            </c:ext>
          </c:extLst>
        </c:ser>
        <c:ser>
          <c:idx val="2"/>
          <c:order val="2"/>
          <c:tx>
            <c:strRef>
              <c:f>Sheet1!$A$4</c:f>
              <c:strCache>
                <c:ptCount val="1"/>
                <c:pt idx="0">
                  <c:v>4-6 μήνες</c:v>
                </c:pt>
              </c:strCache>
            </c:strRef>
          </c:tx>
          <c:spPr>
            <a:solidFill>
              <a:srgbClr val="33CCCC"/>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(Sheet1!$B$4:$P$4,Sheet1!$Q$4,Sheet1!$R$4:$U$4)</c:f>
              <c:numCache>
                <c:formatCode>0%</c:formatCode>
                <c:ptCount val="19"/>
                <c:pt idx="0">
                  <c:v>0.25</c:v>
                </c:pt>
                <c:pt idx="1">
                  <c:v>0.24000000000000007</c:v>
                </c:pt>
                <c:pt idx="2">
                  <c:v>0.2</c:v>
                </c:pt>
                <c:pt idx="3">
                  <c:v>0.26</c:v>
                </c:pt>
                <c:pt idx="4">
                  <c:v>0.21000000000000008</c:v>
                </c:pt>
                <c:pt idx="5">
                  <c:v>0.26</c:v>
                </c:pt>
                <c:pt idx="6">
                  <c:v>0.31000000000000016</c:v>
                </c:pt>
                <c:pt idx="7">
                  <c:v>0.2</c:v>
                </c:pt>
                <c:pt idx="8">
                  <c:v>0.21000000000000008</c:v>
                </c:pt>
                <c:pt idx="9">
                  <c:v>0.23</c:v>
                </c:pt>
                <c:pt idx="10">
                  <c:v>0.2</c:v>
                </c:pt>
                <c:pt idx="11">
                  <c:v>0.13</c:v>
                </c:pt>
                <c:pt idx="12">
                  <c:v>0.16</c:v>
                </c:pt>
                <c:pt idx="13">
                  <c:v>0.15000000000000008</c:v>
                </c:pt>
                <c:pt idx="14">
                  <c:v>0.13</c:v>
                </c:pt>
                <c:pt idx="15">
                  <c:v>0.14000000000000001</c:v>
                </c:pt>
                <c:pt idx="16">
                  <c:v>0.13</c:v>
                </c:pt>
                <c:pt idx="17">
                  <c:v>0.21000000000000008</c:v>
                </c:pt>
                <c:pt idx="18">
                  <c:v>0.23</c:v>
                </c:pt>
              </c:numCache>
            </c:numRef>
          </c:val>
          <c:extLst xmlns:c16r2="http://schemas.microsoft.com/office/drawing/2015/06/chart">
            <c:ext xmlns:c16="http://schemas.microsoft.com/office/drawing/2014/chart" uri="{C3380CC4-5D6E-409C-BE32-E72D297353CC}">
              <c16:uniqueId val="{00000002-9B46-40AD-AAD6-436474DB7BF3}"/>
            </c:ext>
          </c:extLst>
        </c:ser>
        <c:ser>
          <c:idx val="3"/>
          <c:order val="3"/>
          <c:tx>
            <c:strRef>
              <c:f>Sheet1!$A$5</c:f>
              <c:strCache>
                <c:ptCount val="1"/>
                <c:pt idx="0">
                  <c:v>7-9 μήνες</c:v>
                </c:pt>
              </c:strCache>
            </c:strRef>
          </c:tx>
          <c:spPr>
            <a:solidFill>
              <a:srgbClr val="3366FF"/>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(Sheet1!$B$5:$P$5,Sheet1!$Q$5,Sheet1!$R$5:$U$5)</c:f>
              <c:numCache>
                <c:formatCode>0%</c:formatCode>
                <c:ptCount val="19"/>
                <c:pt idx="0">
                  <c:v>0.14000000000000001</c:v>
                </c:pt>
                <c:pt idx="1">
                  <c:v>6.0000000000000026E-2</c:v>
                </c:pt>
                <c:pt idx="2">
                  <c:v>0.12000000000000002</c:v>
                </c:pt>
                <c:pt idx="3">
                  <c:v>9.0000000000000024E-2</c:v>
                </c:pt>
                <c:pt idx="4">
                  <c:v>0.19</c:v>
                </c:pt>
                <c:pt idx="5">
                  <c:v>0.12000000000000002</c:v>
                </c:pt>
                <c:pt idx="6">
                  <c:v>0.1</c:v>
                </c:pt>
                <c:pt idx="7">
                  <c:v>7.0000000000000021E-2</c:v>
                </c:pt>
                <c:pt idx="8">
                  <c:v>0.11</c:v>
                </c:pt>
                <c:pt idx="9">
                  <c:v>7.0000000000000021E-2</c:v>
                </c:pt>
                <c:pt idx="10">
                  <c:v>8.0000000000000043E-2</c:v>
                </c:pt>
                <c:pt idx="11">
                  <c:v>8.0000000000000043E-2</c:v>
                </c:pt>
                <c:pt idx="12">
                  <c:v>4.0000000000000022E-2</c:v>
                </c:pt>
                <c:pt idx="13">
                  <c:v>4.0000000000000022E-2</c:v>
                </c:pt>
                <c:pt idx="14">
                  <c:v>4.0000000000000022E-2</c:v>
                </c:pt>
                <c:pt idx="15">
                  <c:v>0.05</c:v>
                </c:pt>
                <c:pt idx="16">
                  <c:v>6.0000000000000026E-2</c:v>
                </c:pt>
                <c:pt idx="17">
                  <c:v>0.14000000000000001</c:v>
                </c:pt>
                <c:pt idx="18">
                  <c:v>9.0000000000000024E-2</c:v>
                </c:pt>
              </c:numCache>
            </c:numRef>
          </c:val>
          <c:extLst xmlns:c16r2="http://schemas.microsoft.com/office/drawing/2015/06/chart">
            <c:ext xmlns:c16="http://schemas.microsoft.com/office/drawing/2014/chart" uri="{C3380CC4-5D6E-409C-BE32-E72D297353CC}">
              <c16:uniqueId val="{00000003-9B46-40AD-AAD6-436474DB7BF3}"/>
            </c:ext>
          </c:extLst>
        </c:ser>
        <c:ser>
          <c:idx val="4"/>
          <c:order val="4"/>
          <c:tx>
            <c:strRef>
              <c:f>Sheet1!$A$6</c:f>
              <c:strCache>
                <c:ptCount val="1"/>
                <c:pt idx="0">
                  <c:v>10-12 μήνες</c:v>
                </c:pt>
              </c:strCache>
            </c:strRef>
          </c:tx>
          <c:spPr>
            <a:solidFill>
              <a:srgbClr val="666699"/>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(Sheet1!$B$6:$P$6,Sheet1!$Q$6,Sheet1!$R$6:$U$6)</c:f>
              <c:numCache>
                <c:formatCode>0%</c:formatCode>
                <c:ptCount val="19"/>
                <c:pt idx="0">
                  <c:v>0.16</c:v>
                </c:pt>
                <c:pt idx="1">
                  <c:v>0.28000000000000008</c:v>
                </c:pt>
                <c:pt idx="2">
                  <c:v>0.26</c:v>
                </c:pt>
                <c:pt idx="3">
                  <c:v>0.27</c:v>
                </c:pt>
                <c:pt idx="4">
                  <c:v>0.18000000000000008</c:v>
                </c:pt>
                <c:pt idx="5">
                  <c:v>0.18000000000000008</c:v>
                </c:pt>
                <c:pt idx="6">
                  <c:v>0.11</c:v>
                </c:pt>
                <c:pt idx="7">
                  <c:v>0.13</c:v>
                </c:pt>
                <c:pt idx="8">
                  <c:v>0.13</c:v>
                </c:pt>
                <c:pt idx="9">
                  <c:v>0.19</c:v>
                </c:pt>
                <c:pt idx="10">
                  <c:v>0.1</c:v>
                </c:pt>
                <c:pt idx="11">
                  <c:v>4.0000000000000022E-2</c:v>
                </c:pt>
                <c:pt idx="12">
                  <c:v>0.11</c:v>
                </c:pt>
                <c:pt idx="13">
                  <c:v>0.11</c:v>
                </c:pt>
                <c:pt idx="14">
                  <c:v>0.11</c:v>
                </c:pt>
                <c:pt idx="15">
                  <c:v>0.12000000000000002</c:v>
                </c:pt>
                <c:pt idx="16">
                  <c:v>0.14000000000000001</c:v>
                </c:pt>
                <c:pt idx="17">
                  <c:v>0.13</c:v>
                </c:pt>
                <c:pt idx="18">
                  <c:v>0.2</c:v>
                </c:pt>
              </c:numCache>
            </c:numRef>
          </c:val>
          <c:extLst xmlns:c16r2="http://schemas.microsoft.com/office/drawing/2015/06/chart">
            <c:ext xmlns:c16="http://schemas.microsoft.com/office/drawing/2014/chart" uri="{C3380CC4-5D6E-409C-BE32-E72D297353CC}">
              <c16:uniqueId val="{00000004-9B46-40AD-AAD6-436474DB7BF3}"/>
            </c:ext>
          </c:extLst>
        </c:ser>
        <c:ser>
          <c:idx val="5"/>
          <c:order val="5"/>
          <c:tx>
            <c:strRef>
              <c:f>Sheet1!$A$7</c:f>
              <c:strCache>
                <c:ptCount val="1"/>
                <c:pt idx="0">
                  <c:v>Πάνω από 12 μήνες</c:v>
                </c:pt>
              </c:strCache>
            </c:strRef>
          </c:tx>
          <c:spPr>
            <a:solidFill>
              <a:srgbClr val="333399"/>
            </a:solidFill>
            <a:ln w="12696">
              <a:solidFill>
                <a:srgbClr val="000000"/>
              </a:solidFill>
              <a:prstDash val="solid"/>
            </a:ln>
            <a:scene3d>
              <a:camera prst="orthographicFront"/>
              <a:lightRig rig="threePt" dir="t"/>
            </a:scene3d>
            <a:sp3d>
              <a:bevelT w="152400" h="50800" prst="softRound"/>
              <a:bevelB w="152400" h="50800" prst="softRound"/>
            </a:sp3d>
          </c:spPr>
          <c:dLbls>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(Sheet1!$B$7:$P$7,Sheet1!$Q$7,Sheet1!$R$7:$U$7)</c:f>
              <c:numCache>
                <c:formatCode>0%</c:formatCode>
                <c:ptCount val="19"/>
                <c:pt idx="0">
                  <c:v>0.2</c:v>
                </c:pt>
                <c:pt idx="1">
                  <c:v>0.14000000000000001</c:v>
                </c:pt>
                <c:pt idx="2">
                  <c:v>0.14000000000000001</c:v>
                </c:pt>
                <c:pt idx="3">
                  <c:v>0.1</c:v>
                </c:pt>
                <c:pt idx="4">
                  <c:v>0.12000000000000002</c:v>
                </c:pt>
                <c:pt idx="5">
                  <c:v>0.11</c:v>
                </c:pt>
                <c:pt idx="6">
                  <c:v>0.1</c:v>
                </c:pt>
                <c:pt idx="7">
                  <c:v>9.0000000000000024E-2</c:v>
                </c:pt>
                <c:pt idx="8">
                  <c:v>4.0000000000000022E-2</c:v>
                </c:pt>
                <c:pt idx="9">
                  <c:v>6.0000000000000026E-2</c:v>
                </c:pt>
                <c:pt idx="10">
                  <c:v>3.0000000000000002E-2</c:v>
                </c:pt>
                <c:pt idx="11">
                  <c:v>2.0000000000000011E-2</c:v>
                </c:pt>
                <c:pt idx="12">
                  <c:v>2.0000000000000011E-2</c:v>
                </c:pt>
                <c:pt idx="13">
                  <c:v>3.0000000000000002E-2</c:v>
                </c:pt>
                <c:pt idx="14">
                  <c:v>6.0000000000000026E-2</c:v>
                </c:pt>
                <c:pt idx="15">
                  <c:v>6.0000000000000026E-2</c:v>
                </c:pt>
                <c:pt idx="16">
                  <c:v>0.05</c:v>
                </c:pt>
                <c:pt idx="17">
                  <c:v>4.0000000000000022E-2</c:v>
                </c:pt>
                <c:pt idx="18">
                  <c:v>0.15000000000000008</c:v>
                </c:pt>
              </c:numCache>
            </c:numRef>
          </c:val>
          <c:extLst xmlns:c16r2="http://schemas.microsoft.com/office/drawing/2015/06/chart">
            <c:ext xmlns:c16="http://schemas.microsoft.com/office/drawing/2014/chart" uri="{C3380CC4-5D6E-409C-BE32-E72D297353CC}">
              <c16:uniqueId val="{00000005-9B46-40AD-AAD6-436474DB7BF3}"/>
            </c:ext>
          </c:extLst>
        </c:ser>
        <c:dLbls>
          <c:showVal val="1"/>
        </c:dLbls>
        <c:overlap val="100"/>
        <c:axId val="155346048"/>
        <c:axId val="155347584"/>
      </c:barChart>
      <c:lineChart>
        <c:grouping val="standard"/>
        <c:ser>
          <c:idx val="6"/>
          <c:order val="6"/>
          <c:tx>
            <c:strRef>
              <c:f>Sheet1!$A$8</c:f>
              <c:strCache>
                <c:ptCount val="1"/>
                <c:pt idx="0">
                  <c:v>Δείκτης 1.5</c:v>
                </c:pt>
              </c:strCache>
            </c:strRef>
          </c:tx>
          <c:spPr>
            <a:ln w="12696">
              <a:solidFill>
                <a:srgbClr val="FFFF00"/>
              </a:solidFill>
              <a:prstDash val="solid"/>
            </a:ln>
          </c:spPr>
          <c:marker>
            <c:symbol val="plus"/>
            <c:size val="2"/>
            <c:spPr>
              <a:noFill/>
              <a:ln>
                <a:solidFill>
                  <a:srgbClr val="FFFF00"/>
                </a:solidFill>
                <a:prstDash val="solid"/>
              </a:ln>
            </c:spPr>
          </c:marker>
          <c:dLbls>
            <c:numFmt formatCode="0.0" sourceLinked="0"/>
            <c:spPr>
              <a:solidFill>
                <a:srgbClr val="FFFF00"/>
              </a:solidFill>
              <a:ln w="12696">
                <a:solidFill>
                  <a:srgbClr val="000000"/>
                </a:solidFill>
                <a:prstDash val="solid"/>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(Sheet1!$B$8:$P$8,Sheet1!$Q$8,Sheet1!$R$8:$U$8)</c:f>
              <c:numCache>
                <c:formatCode>0.0</c:formatCode>
                <c:ptCount val="19"/>
                <c:pt idx="0">
                  <c:v>10</c:v>
                </c:pt>
                <c:pt idx="1">
                  <c:v>9.3000000000000007</c:v>
                </c:pt>
                <c:pt idx="2">
                  <c:v>9</c:v>
                </c:pt>
                <c:pt idx="3" formatCode="General">
                  <c:v>8.4</c:v>
                </c:pt>
                <c:pt idx="4" formatCode="General">
                  <c:v>8.3000000000000007</c:v>
                </c:pt>
                <c:pt idx="5" formatCode="General">
                  <c:v>7.4</c:v>
                </c:pt>
                <c:pt idx="6">
                  <c:v>7</c:v>
                </c:pt>
                <c:pt idx="7" formatCode="General">
                  <c:v>6.4</c:v>
                </c:pt>
                <c:pt idx="8" formatCode="General">
                  <c:v>6.2</c:v>
                </c:pt>
                <c:pt idx="9">
                  <c:v>7</c:v>
                </c:pt>
                <c:pt idx="10" formatCode="General">
                  <c:v>5.8</c:v>
                </c:pt>
                <c:pt idx="11" formatCode="General">
                  <c:v>4.5999999999999996</c:v>
                </c:pt>
                <c:pt idx="12" formatCode="General">
                  <c:v>5.3</c:v>
                </c:pt>
                <c:pt idx="13" formatCode="General">
                  <c:v>5.7</c:v>
                </c:pt>
                <c:pt idx="14" formatCode="General">
                  <c:v>6.9</c:v>
                </c:pt>
                <c:pt idx="15" formatCode="General">
                  <c:v>7.6</c:v>
                </c:pt>
                <c:pt idx="16" formatCode="General">
                  <c:v>6.9</c:v>
                </c:pt>
                <c:pt idx="17" formatCode="General">
                  <c:v>6.8</c:v>
                </c:pt>
                <c:pt idx="18" formatCode="General">
                  <c:v>8.5</c:v>
                </c:pt>
              </c:numCache>
            </c:numRef>
          </c:val>
          <c:extLst xmlns:c16r2="http://schemas.microsoft.com/office/drawing/2015/06/chart">
            <c:ext xmlns:c16="http://schemas.microsoft.com/office/drawing/2014/chart" uri="{C3380CC4-5D6E-409C-BE32-E72D297353CC}">
              <c16:uniqueId val="{00000006-9B46-40AD-AAD6-436474DB7BF3}"/>
            </c:ext>
          </c:extLst>
        </c:ser>
        <c:dLbls>
          <c:showVal val="1"/>
        </c:dLbls>
        <c:marker val="1"/>
        <c:axId val="155365760"/>
        <c:axId val="155367296"/>
      </c:lineChart>
      <c:catAx>
        <c:axId val="155346048"/>
        <c:scaling>
          <c:orientation val="minMax"/>
        </c:scaling>
        <c:axPos val="b"/>
        <c:numFmt formatCode="General" sourceLinked="1"/>
        <c:tickLblPos val="nextTo"/>
        <c:spPr>
          <a:ln>
            <a:solidFill>
              <a:srgbClr val="FFFFFF">
                <a:lumMod val="50000"/>
              </a:srgbClr>
            </a:solidFill>
          </a:ln>
        </c:spPr>
        <c:txPr>
          <a:bodyPr rot="0" vert="horz"/>
          <a:lstStyle/>
          <a:p>
            <a:pPr>
              <a:defRPr sz="600"/>
            </a:pPr>
            <a:endParaRPr lang="en-US"/>
          </a:p>
        </c:txPr>
        <c:crossAx val="155347584"/>
        <c:crosses val="autoZero"/>
        <c:auto val="1"/>
        <c:lblAlgn val="ctr"/>
        <c:lblOffset val="100"/>
        <c:tickLblSkip val="1"/>
        <c:tickMarkSkip val="1"/>
      </c:catAx>
      <c:valAx>
        <c:axId val="155347584"/>
        <c:scaling>
          <c:orientation val="minMax"/>
        </c:scaling>
        <c:axPos val="l"/>
        <c:numFmt formatCode="0%" sourceLinked="1"/>
        <c:tickLblPos val="nextTo"/>
        <c:spPr>
          <a:ln>
            <a:solidFill>
              <a:schemeClr val="tx1">
                <a:lumMod val="50000"/>
              </a:schemeClr>
            </a:solidFill>
          </a:ln>
        </c:spPr>
        <c:txPr>
          <a:bodyPr rot="0" vert="horz"/>
          <a:lstStyle/>
          <a:p>
            <a:pPr>
              <a:defRPr/>
            </a:pPr>
            <a:endParaRPr lang="en-US"/>
          </a:p>
        </c:txPr>
        <c:crossAx val="155346048"/>
        <c:crosses val="autoZero"/>
        <c:crossBetween val="between"/>
      </c:valAx>
      <c:catAx>
        <c:axId val="155365760"/>
        <c:scaling>
          <c:orientation val="minMax"/>
        </c:scaling>
        <c:delete val="1"/>
        <c:axPos val="b"/>
        <c:numFmt formatCode="General" sourceLinked="1"/>
        <c:tickLblPos val="none"/>
        <c:crossAx val="155367296"/>
        <c:crosses val="autoZero"/>
        <c:auto val="1"/>
        <c:lblAlgn val="ctr"/>
        <c:lblOffset val="100"/>
      </c:catAx>
      <c:valAx>
        <c:axId val="155367296"/>
        <c:scaling>
          <c:orientation val="minMax"/>
          <c:min val="1"/>
        </c:scaling>
        <c:axPos val="r"/>
        <c:numFmt formatCode="0.0" sourceLinked="1"/>
        <c:tickLblPos val="nextTo"/>
        <c:spPr>
          <a:ln>
            <a:solidFill>
              <a:srgbClr val="FFFFFF">
                <a:lumMod val="50000"/>
              </a:srgbClr>
            </a:solidFill>
          </a:ln>
        </c:spPr>
        <c:txPr>
          <a:bodyPr rot="0" vert="horz"/>
          <a:lstStyle/>
          <a:p>
            <a:pPr>
              <a:defRPr/>
            </a:pPr>
            <a:endParaRPr lang="en-US"/>
          </a:p>
        </c:txPr>
        <c:crossAx val="155365760"/>
        <c:crosses val="max"/>
        <c:crossBetween val="between"/>
      </c:valAx>
      <c:spPr>
        <a:noFill/>
        <a:ln w="25392">
          <a:noFill/>
        </a:ln>
      </c:spPr>
    </c:plotArea>
    <c:legend>
      <c:legendPos val="t"/>
      <c:spPr>
        <a:noFill/>
        <a:ln w="25392">
          <a:noFill/>
        </a:ln>
      </c:sp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700" b="1" i="0" u="none" strike="noStrike" baseline="0">
          <a:solidFill>
            <a:srgbClr val="000000"/>
          </a:solidFill>
          <a:latin typeface="Arial"/>
          <a:ea typeface="Arial"/>
          <a:cs typeface="Arial"/>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6533333333333532E-2"/>
          <c:y val="8.9226584970409764E-2"/>
          <c:w val="0.88228401360544262"/>
          <c:h val="0.79924070668824065"/>
        </c:manualLayout>
      </c:layout>
      <c:lineChart>
        <c:grouping val="standard"/>
        <c:ser>
          <c:idx val="2"/>
          <c:order val="0"/>
          <c:tx>
            <c:strRef>
              <c:f>Sheet1!$A$2</c:f>
              <c:strCache>
                <c:ptCount val="1"/>
                <c:pt idx="0">
                  <c:v>Δείκτης Μηνών για την Ολοκλήρωση Υφιστάμενων Εργασιών (ΔΟΣ)</c:v>
                </c:pt>
              </c:strCache>
            </c:strRef>
          </c:tx>
          <c:spPr>
            <a:ln w="25383">
              <a:solidFill>
                <a:srgbClr val="000000"/>
              </a:solidFill>
              <a:prstDash val="solid"/>
            </a:ln>
          </c:spPr>
          <c:marker>
            <c:symbol val="square"/>
            <c:size val="6"/>
            <c:spPr>
              <a:noFill/>
              <a:ln w="9519">
                <a:noFill/>
              </a:ln>
            </c:spPr>
          </c:marker>
          <c:dLbls>
            <c:delete val="1"/>
          </c:dLbls>
          <c:cat>
            <c:strRef>
              <c:f>Sheet1!$B$1:$DM$1</c:f>
              <c:strCache>
                <c:ptCount val="102"/>
                <c:pt idx="0">
                  <c:v>May-July 08</c:v>
                </c:pt>
                <c:pt idx="1">
                  <c:v>Aug-Oct 08</c:v>
                </c:pt>
                <c:pt idx="2">
                  <c:v>Nov08-Jan09</c:v>
                </c:pt>
                <c:pt idx="3">
                  <c:v>Feb-Apr 09</c:v>
                </c:pt>
                <c:pt idx="4">
                  <c:v>May-Jul 09</c:v>
                </c:pt>
                <c:pt idx="5">
                  <c:v>Aug-Oct 09</c:v>
                </c:pt>
                <c:pt idx="6">
                  <c:v>Nov09-Jan10</c:v>
                </c:pt>
                <c:pt idx="7">
                  <c:v>Feb-10</c:v>
                </c:pt>
                <c:pt idx="8">
                  <c:v>Mar-10</c:v>
                </c:pt>
                <c:pt idx="9">
                  <c:v>Apr-10</c:v>
                </c:pt>
                <c:pt idx="10">
                  <c:v>May-10</c:v>
                </c:pt>
                <c:pt idx="11">
                  <c:v>Jun-10</c:v>
                </c:pt>
                <c:pt idx="12">
                  <c:v>Jul-10</c:v>
                </c:pt>
                <c:pt idx="13">
                  <c:v>Aug-10</c:v>
                </c:pt>
                <c:pt idx="14">
                  <c:v>Sep-10</c:v>
                </c:pt>
                <c:pt idx="15">
                  <c:v>Oct-10</c:v>
                </c:pt>
                <c:pt idx="16">
                  <c:v>Nov-10</c:v>
                </c:pt>
                <c:pt idx="17">
                  <c:v>Dec-10</c:v>
                </c:pt>
                <c:pt idx="18">
                  <c:v>Jan-11</c:v>
                </c:pt>
                <c:pt idx="19">
                  <c:v>Feb-11</c:v>
                </c:pt>
                <c:pt idx="20">
                  <c:v>Mar-11</c:v>
                </c:pt>
                <c:pt idx="21">
                  <c:v>Apr-11</c:v>
                </c:pt>
                <c:pt idx="22">
                  <c:v>May-11</c:v>
                </c:pt>
                <c:pt idx="23">
                  <c:v>Jun-11</c:v>
                </c:pt>
                <c:pt idx="24">
                  <c:v>Jul-11</c:v>
                </c:pt>
                <c:pt idx="25">
                  <c:v>Aug-11</c:v>
                </c:pt>
                <c:pt idx="26">
                  <c:v>Sep-11</c:v>
                </c:pt>
                <c:pt idx="27">
                  <c:v>Oct-11</c:v>
                </c:pt>
                <c:pt idx="28">
                  <c:v>Nov-11</c:v>
                </c:pt>
                <c:pt idx="29">
                  <c:v>Dec-11</c:v>
                </c:pt>
                <c:pt idx="30">
                  <c:v>Jan-12</c:v>
                </c:pt>
                <c:pt idx="31">
                  <c:v>Feb-12</c:v>
                </c:pt>
                <c:pt idx="32">
                  <c:v>Mar-12</c:v>
                </c:pt>
                <c:pt idx="33">
                  <c:v>Apr-12</c:v>
                </c:pt>
                <c:pt idx="34">
                  <c:v>May-12</c:v>
                </c:pt>
                <c:pt idx="35">
                  <c:v>Jun-12</c:v>
                </c:pt>
                <c:pt idx="36">
                  <c:v>Jul-12</c:v>
                </c:pt>
                <c:pt idx="37">
                  <c:v>Aug-12</c:v>
                </c:pt>
                <c:pt idx="38">
                  <c:v>Sep-12</c:v>
                </c:pt>
                <c:pt idx="39">
                  <c:v>Oct-12</c:v>
                </c:pt>
                <c:pt idx="40">
                  <c:v>Nov-12</c:v>
                </c:pt>
                <c:pt idx="41">
                  <c:v>Dec-12</c:v>
                </c:pt>
                <c:pt idx="42">
                  <c:v>Jan-13</c:v>
                </c:pt>
                <c:pt idx="43">
                  <c:v>Feb-13</c:v>
                </c:pt>
                <c:pt idx="44">
                  <c:v>Mar-13</c:v>
                </c:pt>
                <c:pt idx="45">
                  <c:v>Apr-13</c:v>
                </c:pt>
                <c:pt idx="46">
                  <c:v>May-13</c:v>
                </c:pt>
                <c:pt idx="47">
                  <c:v>Jun-13</c:v>
                </c:pt>
                <c:pt idx="48">
                  <c:v>Jul-13</c:v>
                </c:pt>
                <c:pt idx="49">
                  <c:v>Aug-13</c:v>
                </c:pt>
                <c:pt idx="50">
                  <c:v>Sep-13</c:v>
                </c:pt>
                <c:pt idx="51">
                  <c:v>Oct-13</c:v>
                </c:pt>
                <c:pt idx="52">
                  <c:v>Nov-13</c:v>
                </c:pt>
                <c:pt idx="53">
                  <c:v>Dec-13</c:v>
                </c:pt>
                <c:pt idx="54">
                  <c:v>Jan-14</c:v>
                </c:pt>
                <c:pt idx="55">
                  <c:v>Feb-14</c:v>
                </c:pt>
                <c:pt idx="56">
                  <c:v>Mar-14</c:v>
                </c:pt>
                <c:pt idx="57">
                  <c:v>Apr-14</c:v>
                </c:pt>
                <c:pt idx="58">
                  <c:v>May-14</c:v>
                </c:pt>
                <c:pt idx="59">
                  <c:v>Jun-14</c:v>
                </c:pt>
                <c:pt idx="60">
                  <c:v>Jul-14</c:v>
                </c:pt>
                <c:pt idx="61">
                  <c:v>Aug-14</c:v>
                </c:pt>
                <c:pt idx="62">
                  <c:v>Sep-14</c:v>
                </c:pt>
                <c:pt idx="63">
                  <c:v>Oct-14</c:v>
                </c:pt>
                <c:pt idx="64">
                  <c:v>Nov-14</c:v>
                </c:pt>
                <c:pt idx="65">
                  <c:v>Dec-14</c:v>
                </c:pt>
                <c:pt idx="66">
                  <c:v>Jan-15</c:v>
                </c:pt>
                <c:pt idx="67">
                  <c:v>Feb-15</c:v>
                </c:pt>
                <c:pt idx="68">
                  <c:v>Mar-15</c:v>
                </c:pt>
                <c:pt idx="69">
                  <c:v>Apr-15</c:v>
                </c:pt>
                <c:pt idx="70">
                  <c:v>May-15</c:v>
                </c:pt>
                <c:pt idx="71">
                  <c:v>Jun-15</c:v>
                </c:pt>
                <c:pt idx="72">
                  <c:v>Jul-15</c:v>
                </c:pt>
                <c:pt idx="73">
                  <c:v>Aug-15</c:v>
                </c:pt>
                <c:pt idx="74">
                  <c:v>Sep-15</c:v>
                </c:pt>
                <c:pt idx="75">
                  <c:v>Oct-15</c:v>
                </c:pt>
                <c:pt idx="76">
                  <c:v>Nov-15</c:v>
                </c:pt>
                <c:pt idx="77">
                  <c:v>Dec-15</c:v>
                </c:pt>
                <c:pt idx="78">
                  <c:v>Jan-16</c:v>
                </c:pt>
                <c:pt idx="79">
                  <c:v>Feb-16</c:v>
                </c:pt>
                <c:pt idx="80">
                  <c:v>Mar-16</c:v>
                </c:pt>
                <c:pt idx="81">
                  <c:v>Apr-16</c:v>
                </c:pt>
                <c:pt idx="82">
                  <c:v>May-16</c:v>
                </c:pt>
                <c:pt idx="83">
                  <c:v>Jun-16</c:v>
                </c:pt>
                <c:pt idx="84">
                  <c:v>Jul-16</c:v>
                </c:pt>
                <c:pt idx="85">
                  <c:v>Aug-16</c:v>
                </c:pt>
                <c:pt idx="86">
                  <c:v>Sep-16</c:v>
                </c:pt>
                <c:pt idx="87">
                  <c:v>Oct-16</c:v>
                </c:pt>
                <c:pt idx="88">
                  <c:v>Nov-16</c:v>
                </c:pt>
                <c:pt idx="89">
                  <c:v>Dec-16</c:v>
                </c:pt>
                <c:pt idx="90">
                  <c:v>Jan-17</c:v>
                </c:pt>
                <c:pt idx="91">
                  <c:v>Feb-17</c:v>
                </c:pt>
                <c:pt idx="92">
                  <c:v>Mar-17</c:v>
                </c:pt>
                <c:pt idx="93">
                  <c:v>Apr-17</c:v>
                </c:pt>
                <c:pt idx="94">
                  <c:v>May-17</c:v>
                </c:pt>
                <c:pt idx="95">
                  <c:v>Jun-17</c:v>
                </c:pt>
                <c:pt idx="96">
                  <c:v>Jul-17</c:v>
                </c:pt>
                <c:pt idx="97">
                  <c:v>Aug-17</c:v>
                </c:pt>
                <c:pt idx="98">
                  <c:v>Sep-17</c:v>
                </c:pt>
                <c:pt idx="99">
                  <c:v>Oct-17</c:v>
                </c:pt>
                <c:pt idx="100">
                  <c:v>Nov-17</c:v>
                </c:pt>
                <c:pt idx="101">
                  <c:v>Dec-17</c:v>
                </c:pt>
              </c:strCache>
            </c:strRef>
          </c:cat>
          <c:val>
            <c:numRef>
              <c:f>Sheet1!$B$2:$DM$2</c:f>
              <c:numCache>
                <c:formatCode>0.0</c:formatCode>
                <c:ptCount val="102"/>
                <c:pt idx="0">
                  <c:v>10.91</c:v>
                </c:pt>
                <c:pt idx="1">
                  <c:v>9.01</c:v>
                </c:pt>
                <c:pt idx="2">
                  <c:v>7.88</c:v>
                </c:pt>
                <c:pt idx="3">
                  <c:v>8.11</c:v>
                </c:pt>
                <c:pt idx="4">
                  <c:v>7.2700000000000014</c:v>
                </c:pt>
                <c:pt idx="5">
                  <c:v>7.17</c:v>
                </c:pt>
                <c:pt idx="6">
                  <c:v>6.99</c:v>
                </c:pt>
                <c:pt idx="7">
                  <c:v>7.35</c:v>
                </c:pt>
                <c:pt idx="8">
                  <c:v>7.35</c:v>
                </c:pt>
                <c:pt idx="9">
                  <c:v>9.06</c:v>
                </c:pt>
                <c:pt idx="10" formatCode="General">
                  <c:v>6.7</c:v>
                </c:pt>
                <c:pt idx="11">
                  <c:v>7</c:v>
                </c:pt>
                <c:pt idx="12" formatCode="General">
                  <c:v>6.9</c:v>
                </c:pt>
                <c:pt idx="13" formatCode="General">
                  <c:v>7.5</c:v>
                </c:pt>
                <c:pt idx="14">
                  <c:v>6.52</c:v>
                </c:pt>
                <c:pt idx="15">
                  <c:v>8.6399999999999988</c:v>
                </c:pt>
                <c:pt idx="16">
                  <c:v>7.59</c:v>
                </c:pt>
                <c:pt idx="17">
                  <c:v>7</c:v>
                </c:pt>
                <c:pt idx="18">
                  <c:v>7.4300000000000024</c:v>
                </c:pt>
                <c:pt idx="19">
                  <c:v>6.8599999999999985</c:v>
                </c:pt>
                <c:pt idx="20">
                  <c:v>7.05</c:v>
                </c:pt>
                <c:pt idx="21">
                  <c:v>7.6199999999999974</c:v>
                </c:pt>
                <c:pt idx="22">
                  <c:v>7.67</c:v>
                </c:pt>
                <c:pt idx="23">
                  <c:v>7.52</c:v>
                </c:pt>
                <c:pt idx="24">
                  <c:v>7.25</c:v>
                </c:pt>
                <c:pt idx="25">
                  <c:v>6.75</c:v>
                </c:pt>
                <c:pt idx="26">
                  <c:v>7.07</c:v>
                </c:pt>
                <c:pt idx="27">
                  <c:v>6.02</c:v>
                </c:pt>
                <c:pt idx="28">
                  <c:v>6.1199999999999974</c:v>
                </c:pt>
                <c:pt idx="29">
                  <c:v>6.9</c:v>
                </c:pt>
                <c:pt idx="30" formatCode="General">
                  <c:v>6.38</c:v>
                </c:pt>
                <c:pt idx="31" formatCode="General">
                  <c:v>7.03</c:v>
                </c:pt>
                <c:pt idx="32" formatCode="General">
                  <c:v>6.46</c:v>
                </c:pt>
                <c:pt idx="33" formatCode="General">
                  <c:v>6.41</c:v>
                </c:pt>
                <c:pt idx="34" formatCode="General">
                  <c:v>10.98</c:v>
                </c:pt>
                <c:pt idx="35" formatCode="General">
                  <c:v>6.56</c:v>
                </c:pt>
                <c:pt idx="36" formatCode="General">
                  <c:v>7.3</c:v>
                </c:pt>
                <c:pt idx="37" formatCode="General">
                  <c:v>6.9</c:v>
                </c:pt>
                <c:pt idx="38" formatCode="General">
                  <c:v>7</c:v>
                </c:pt>
                <c:pt idx="39" formatCode="General">
                  <c:v>6.1599999999999975</c:v>
                </c:pt>
                <c:pt idx="40" formatCode="General">
                  <c:v>7.3</c:v>
                </c:pt>
                <c:pt idx="41" formatCode="General">
                  <c:v>6.09</c:v>
                </c:pt>
                <c:pt idx="42" formatCode="General">
                  <c:v>6.09</c:v>
                </c:pt>
                <c:pt idx="43" formatCode="General">
                  <c:v>6.29</c:v>
                </c:pt>
                <c:pt idx="44" formatCode="General">
                  <c:v>6.45</c:v>
                </c:pt>
                <c:pt idx="45" formatCode="General">
                  <c:v>5.48</c:v>
                </c:pt>
                <c:pt idx="46" formatCode="General">
                  <c:v>5.44</c:v>
                </c:pt>
                <c:pt idx="47" formatCode="General">
                  <c:v>5.48</c:v>
                </c:pt>
                <c:pt idx="48" formatCode="General">
                  <c:v>5.45</c:v>
                </c:pt>
                <c:pt idx="49" formatCode="General">
                  <c:v>5.42</c:v>
                </c:pt>
                <c:pt idx="50" formatCode="General">
                  <c:v>4.8199999999999985</c:v>
                </c:pt>
                <c:pt idx="51" formatCode="General">
                  <c:v>4.99</c:v>
                </c:pt>
                <c:pt idx="52" formatCode="General">
                  <c:v>5.17</c:v>
                </c:pt>
                <c:pt idx="53" formatCode="General">
                  <c:v>5.59</c:v>
                </c:pt>
                <c:pt idx="54" formatCode="General">
                  <c:v>4.92</c:v>
                </c:pt>
                <c:pt idx="55" formatCode="General">
                  <c:v>6.3199999999999985</c:v>
                </c:pt>
                <c:pt idx="56" formatCode="General">
                  <c:v>4.7699999999999996</c:v>
                </c:pt>
                <c:pt idx="57" formatCode="General">
                  <c:v>6.39</c:v>
                </c:pt>
                <c:pt idx="58" formatCode="General">
                  <c:v>7.22</c:v>
                </c:pt>
                <c:pt idx="59" formatCode="General">
                  <c:v>5.29</c:v>
                </c:pt>
                <c:pt idx="60" formatCode="General">
                  <c:v>4.68</c:v>
                </c:pt>
                <c:pt idx="61" formatCode="General">
                  <c:v>6.39</c:v>
                </c:pt>
                <c:pt idx="62" formatCode="General">
                  <c:v>6.6599999999999975</c:v>
                </c:pt>
                <c:pt idx="63" formatCode="General">
                  <c:v>5.37</c:v>
                </c:pt>
                <c:pt idx="64" formatCode="General">
                  <c:v>5.72</c:v>
                </c:pt>
                <c:pt idx="65" formatCode="General">
                  <c:v>5.1099999999999985</c:v>
                </c:pt>
                <c:pt idx="66" formatCode="General">
                  <c:v>6.1599999999999975</c:v>
                </c:pt>
                <c:pt idx="67" formatCode="General">
                  <c:v>6.49</c:v>
                </c:pt>
                <c:pt idx="68" formatCode="General">
                  <c:v>6.42</c:v>
                </c:pt>
                <c:pt idx="69" formatCode="General">
                  <c:v>13.06</c:v>
                </c:pt>
                <c:pt idx="70" formatCode="General">
                  <c:v>8.1</c:v>
                </c:pt>
                <c:pt idx="71" formatCode="General">
                  <c:v>6.73</c:v>
                </c:pt>
                <c:pt idx="72" formatCode="General">
                  <c:v>5.28</c:v>
                </c:pt>
                <c:pt idx="73" formatCode="General">
                  <c:v>5.8</c:v>
                </c:pt>
                <c:pt idx="74" formatCode="General">
                  <c:v>4.95</c:v>
                </c:pt>
                <c:pt idx="75" formatCode="General">
                  <c:v>6.08</c:v>
                </c:pt>
                <c:pt idx="76" formatCode="General">
                  <c:v>5.04</c:v>
                </c:pt>
                <c:pt idx="77" formatCode="General">
                  <c:v>5.8199999999999985</c:v>
                </c:pt>
                <c:pt idx="78" formatCode="General">
                  <c:v>7.24</c:v>
                </c:pt>
                <c:pt idx="79" formatCode="General">
                  <c:v>7.31</c:v>
                </c:pt>
                <c:pt idx="80" formatCode="General">
                  <c:v>6.45</c:v>
                </c:pt>
                <c:pt idx="81" formatCode="General">
                  <c:v>5.91</c:v>
                </c:pt>
                <c:pt idx="82" formatCode="General">
                  <c:v>6.21</c:v>
                </c:pt>
                <c:pt idx="83" formatCode="General">
                  <c:v>6.51</c:v>
                </c:pt>
                <c:pt idx="84" formatCode="General">
                  <c:v>6.2</c:v>
                </c:pt>
                <c:pt idx="85" formatCode="General">
                  <c:v>6</c:v>
                </c:pt>
                <c:pt idx="86" formatCode="General">
                  <c:v>5.9700000000000024</c:v>
                </c:pt>
                <c:pt idx="87" formatCode="General">
                  <c:v>6.2700000000000014</c:v>
                </c:pt>
                <c:pt idx="88" formatCode="General">
                  <c:v>7.71</c:v>
                </c:pt>
                <c:pt idx="89" formatCode="General">
                  <c:v>6.6099999999999985</c:v>
                </c:pt>
                <c:pt idx="90" formatCode="General">
                  <c:v>6.79</c:v>
                </c:pt>
                <c:pt idx="91" formatCode="General">
                  <c:v>6.92</c:v>
                </c:pt>
                <c:pt idx="92" formatCode="General">
                  <c:v>6.73</c:v>
                </c:pt>
                <c:pt idx="93" formatCode="General">
                  <c:v>6.6599999999999975</c:v>
                </c:pt>
                <c:pt idx="94" formatCode="General">
                  <c:v>7.57</c:v>
                </c:pt>
                <c:pt idx="95" formatCode="General">
                  <c:v>9.3700000000000028</c:v>
                </c:pt>
                <c:pt idx="96" formatCode="General">
                  <c:v>8.7299999999999986</c:v>
                </c:pt>
                <c:pt idx="97" formatCode="General">
                  <c:v>7.79</c:v>
                </c:pt>
                <c:pt idx="98" formatCode="General">
                  <c:v>8.07</c:v>
                </c:pt>
                <c:pt idx="99" formatCode="General">
                  <c:v>8.120000000000001</c:v>
                </c:pt>
                <c:pt idx="100" formatCode="General">
                  <c:v>8.4500000000000028</c:v>
                </c:pt>
                <c:pt idx="101" formatCode="General">
                  <c:v>8.3800000000000008</c:v>
                </c:pt>
              </c:numCache>
            </c:numRef>
          </c:val>
          <c:extLst xmlns:c16r2="http://schemas.microsoft.com/office/drawing/2015/06/chart">
            <c:ext xmlns:c16="http://schemas.microsoft.com/office/drawing/2014/chart" uri="{C3380CC4-5D6E-409C-BE32-E72D297353CC}">
              <c16:uniqueId val="{00000000-6CBB-4A95-AB4B-A5DC0A0B725D}"/>
            </c:ext>
          </c:extLst>
        </c:ser>
        <c:dLbls>
          <c:showVal val="1"/>
        </c:dLbls>
        <c:marker val="1"/>
        <c:axId val="155414912"/>
        <c:axId val="155416448"/>
      </c:lineChart>
      <c:lineChart>
        <c:grouping val="standard"/>
        <c:ser>
          <c:idx val="3"/>
          <c:order val="1"/>
          <c:tx>
            <c:strRef>
              <c:f>Sheet1!$A$3</c:f>
              <c:strCache>
                <c:ptCount val="1"/>
                <c:pt idx="0">
                  <c:v>Δείκτης 1.5 </c:v>
                </c:pt>
              </c:strCache>
            </c:strRef>
          </c:tx>
          <c:spPr>
            <a:ln w="25383">
              <a:solidFill>
                <a:srgbClr val="FF0000"/>
              </a:solidFill>
              <a:prstDash val="lgDash"/>
            </a:ln>
          </c:spPr>
          <c:marker>
            <c:symbol val="x"/>
            <c:size val="3"/>
            <c:spPr>
              <a:solidFill>
                <a:srgbClr val="FF0000"/>
              </a:solidFill>
              <a:ln>
                <a:solidFill>
                  <a:srgbClr val="FF0000"/>
                </a:solidFill>
                <a:prstDash val="solid"/>
              </a:ln>
            </c:spPr>
          </c:marker>
          <c:dLbls>
            <c:delete val="1"/>
          </c:dLbls>
          <c:trendline>
            <c:spPr>
              <a:ln w="25383">
                <a:solidFill>
                  <a:srgbClr val="FF0000"/>
                </a:solidFill>
                <a:prstDash val="solid"/>
              </a:ln>
            </c:spPr>
            <c:trendlineType val="movingAvg"/>
            <c:period val="2"/>
          </c:trendline>
          <c:cat>
            <c:strRef>
              <c:f>Sheet1!$B$1:$DM$1</c:f>
              <c:strCache>
                <c:ptCount val="102"/>
                <c:pt idx="0">
                  <c:v>May-July 08</c:v>
                </c:pt>
                <c:pt idx="1">
                  <c:v>Aug-Oct 08</c:v>
                </c:pt>
                <c:pt idx="2">
                  <c:v>Nov08-Jan09</c:v>
                </c:pt>
                <c:pt idx="3">
                  <c:v>Feb-Apr 09</c:v>
                </c:pt>
                <c:pt idx="4">
                  <c:v>May-Jul 09</c:v>
                </c:pt>
                <c:pt idx="5">
                  <c:v>Aug-Oct 09</c:v>
                </c:pt>
                <c:pt idx="6">
                  <c:v>Nov09-Jan10</c:v>
                </c:pt>
                <c:pt idx="7">
                  <c:v>Feb-10</c:v>
                </c:pt>
                <c:pt idx="8">
                  <c:v>Mar-10</c:v>
                </c:pt>
                <c:pt idx="9">
                  <c:v>Apr-10</c:v>
                </c:pt>
                <c:pt idx="10">
                  <c:v>May-10</c:v>
                </c:pt>
                <c:pt idx="11">
                  <c:v>Jun-10</c:v>
                </c:pt>
                <c:pt idx="12">
                  <c:v>Jul-10</c:v>
                </c:pt>
                <c:pt idx="13">
                  <c:v>Aug-10</c:v>
                </c:pt>
                <c:pt idx="14">
                  <c:v>Sep-10</c:v>
                </c:pt>
                <c:pt idx="15">
                  <c:v>Oct-10</c:v>
                </c:pt>
                <c:pt idx="16">
                  <c:v>Nov-10</c:v>
                </c:pt>
                <c:pt idx="17">
                  <c:v>Dec-10</c:v>
                </c:pt>
                <c:pt idx="18">
                  <c:v>Jan-11</c:v>
                </c:pt>
                <c:pt idx="19">
                  <c:v>Feb-11</c:v>
                </c:pt>
                <c:pt idx="20">
                  <c:v>Mar-11</c:v>
                </c:pt>
                <c:pt idx="21">
                  <c:v>Apr-11</c:v>
                </c:pt>
                <c:pt idx="22">
                  <c:v>May-11</c:v>
                </c:pt>
                <c:pt idx="23">
                  <c:v>Jun-11</c:v>
                </c:pt>
                <c:pt idx="24">
                  <c:v>Jul-11</c:v>
                </c:pt>
                <c:pt idx="25">
                  <c:v>Aug-11</c:v>
                </c:pt>
                <c:pt idx="26">
                  <c:v>Sep-11</c:v>
                </c:pt>
                <c:pt idx="27">
                  <c:v>Oct-11</c:v>
                </c:pt>
                <c:pt idx="28">
                  <c:v>Nov-11</c:v>
                </c:pt>
                <c:pt idx="29">
                  <c:v>Dec-11</c:v>
                </c:pt>
                <c:pt idx="30">
                  <c:v>Jan-12</c:v>
                </c:pt>
                <c:pt idx="31">
                  <c:v>Feb-12</c:v>
                </c:pt>
                <c:pt idx="32">
                  <c:v>Mar-12</c:v>
                </c:pt>
                <c:pt idx="33">
                  <c:v>Apr-12</c:v>
                </c:pt>
                <c:pt idx="34">
                  <c:v>May-12</c:v>
                </c:pt>
                <c:pt idx="35">
                  <c:v>Jun-12</c:v>
                </c:pt>
                <c:pt idx="36">
                  <c:v>Jul-12</c:v>
                </c:pt>
                <c:pt idx="37">
                  <c:v>Aug-12</c:v>
                </c:pt>
                <c:pt idx="38">
                  <c:v>Sep-12</c:v>
                </c:pt>
                <c:pt idx="39">
                  <c:v>Oct-12</c:v>
                </c:pt>
                <c:pt idx="40">
                  <c:v>Nov-12</c:v>
                </c:pt>
                <c:pt idx="41">
                  <c:v>Dec-12</c:v>
                </c:pt>
                <c:pt idx="42">
                  <c:v>Jan-13</c:v>
                </c:pt>
                <c:pt idx="43">
                  <c:v>Feb-13</c:v>
                </c:pt>
                <c:pt idx="44">
                  <c:v>Mar-13</c:v>
                </c:pt>
                <c:pt idx="45">
                  <c:v>Apr-13</c:v>
                </c:pt>
                <c:pt idx="46">
                  <c:v>May-13</c:v>
                </c:pt>
                <c:pt idx="47">
                  <c:v>Jun-13</c:v>
                </c:pt>
                <c:pt idx="48">
                  <c:v>Jul-13</c:v>
                </c:pt>
                <c:pt idx="49">
                  <c:v>Aug-13</c:v>
                </c:pt>
                <c:pt idx="50">
                  <c:v>Sep-13</c:v>
                </c:pt>
                <c:pt idx="51">
                  <c:v>Oct-13</c:v>
                </c:pt>
                <c:pt idx="52">
                  <c:v>Nov-13</c:v>
                </c:pt>
                <c:pt idx="53">
                  <c:v>Dec-13</c:v>
                </c:pt>
                <c:pt idx="54">
                  <c:v>Jan-14</c:v>
                </c:pt>
                <c:pt idx="55">
                  <c:v>Feb-14</c:v>
                </c:pt>
                <c:pt idx="56">
                  <c:v>Mar-14</c:v>
                </c:pt>
                <c:pt idx="57">
                  <c:v>Apr-14</c:v>
                </c:pt>
                <c:pt idx="58">
                  <c:v>May-14</c:v>
                </c:pt>
                <c:pt idx="59">
                  <c:v>Jun-14</c:v>
                </c:pt>
                <c:pt idx="60">
                  <c:v>Jul-14</c:v>
                </c:pt>
                <c:pt idx="61">
                  <c:v>Aug-14</c:v>
                </c:pt>
                <c:pt idx="62">
                  <c:v>Sep-14</c:v>
                </c:pt>
                <c:pt idx="63">
                  <c:v>Oct-14</c:v>
                </c:pt>
                <c:pt idx="64">
                  <c:v>Nov-14</c:v>
                </c:pt>
                <c:pt idx="65">
                  <c:v>Dec-14</c:v>
                </c:pt>
                <c:pt idx="66">
                  <c:v>Jan-15</c:v>
                </c:pt>
                <c:pt idx="67">
                  <c:v>Feb-15</c:v>
                </c:pt>
                <c:pt idx="68">
                  <c:v>Mar-15</c:v>
                </c:pt>
                <c:pt idx="69">
                  <c:v>Apr-15</c:v>
                </c:pt>
                <c:pt idx="70">
                  <c:v>May-15</c:v>
                </c:pt>
                <c:pt idx="71">
                  <c:v>Jun-15</c:v>
                </c:pt>
                <c:pt idx="72">
                  <c:v>Jul-15</c:v>
                </c:pt>
                <c:pt idx="73">
                  <c:v>Aug-15</c:v>
                </c:pt>
                <c:pt idx="74">
                  <c:v>Sep-15</c:v>
                </c:pt>
                <c:pt idx="75">
                  <c:v>Oct-15</c:v>
                </c:pt>
                <c:pt idx="76">
                  <c:v>Nov-15</c:v>
                </c:pt>
                <c:pt idx="77">
                  <c:v>Dec-15</c:v>
                </c:pt>
                <c:pt idx="78">
                  <c:v>Jan-16</c:v>
                </c:pt>
                <c:pt idx="79">
                  <c:v>Feb-16</c:v>
                </c:pt>
                <c:pt idx="80">
                  <c:v>Mar-16</c:v>
                </c:pt>
                <c:pt idx="81">
                  <c:v>Apr-16</c:v>
                </c:pt>
                <c:pt idx="82">
                  <c:v>May-16</c:v>
                </c:pt>
                <c:pt idx="83">
                  <c:v>Jun-16</c:v>
                </c:pt>
                <c:pt idx="84">
                  <c:v>Jul-16</c:v>
                </c:pt>
                <c:pt idx="85">
                  <c:v>Aug-16</c:v>
                </c:pt>
                <c:pt idx="86">
                  <c:v>Sep-16</c:v>
                </c:pt>
                <c:pt idx="87">
                  <c:v>Oct-16</c:v>
                </c:pt>
                <c:pt idx="88">
                  <c:v>Nov-16</c:v>
                </c:pt>
                <c:pt idx="89">
                  <c:v>Dec-16</c:v>
                </c:pt>
                <c:pt idx="90">
                  <c:v>Jan-17</c:v>
                </c:pt>
                <c:pt idx="91">
                  <c:v>Feb-17</c:v>
                </c:pt>
                <c:pt idx="92">
                  <c:v>Mar-17</c:v>
                </c:pt>
                <c:pt idx="93">
                  <c:v>Apr-17</c:v>
                </c:pt>
                <c:pt idx="94">
                  <c:v>May-17</c:v>
                </c:pt>
                <c:pt idx="95">
                  <c:v>Jun-17</c:v>
                </c:pt>
                <c:pt idx="96">
                  <c:v>Jul-17</c:v>
                </c:pt>
                <c:pt idx="97">
                  <c:v>Aug-17</c:v>
                </c:pt>
                <c:pt idx="98">
                  <c:v>Sep-17</c:v>
                </c:pt>
                <c:pt idx="99">
                  <c:v>Oct-17</c:v>
                </c:pt>
                <c:pt idx="100">
                  <c:v>Nov-17</c:v>
                </c:pt>
                <c:pt idx="101">
                  <c:v>Dec-17</c:v>
                </c:pt>
              </c:strCache>
            </c:strRef>
          </c:cat>
          <c:val>
            <c:numRef>
              <c:f>Sheet1!$B$3:$DM$3</c:f>
              <c:numCache>
                <c:formatCode>General</c:formatCode>
                <c:ptCount val="102"/>
                <c:pt idx="8" formatCode="0.0">
                  <c:v>10</c:v>
                </c:pt>
                <c:pt idx="11" formatCode="0.0">
                  <c:v>9.3000000000000007</c:v>
                </c:pt>
                <c:pt idx="14" formatCode="0.0">
                  <c:v>9</c:v>
                </c:pt>
                <c:pt idx="17">
                  <c:v>8.4</c:v>
                </c:pt>
                <c:pt idx="20">
                  <c:v>8.3000000000000007</c:v>
                </c:pt>
                <c:pt idx="23">
                  <c:v>7.4</c:v>
                </c:pt>
                <c:pt idx="26" formatCode="0.0">
                  <c:v>7</c:v>
                </c:pt>
                <c:pt idx="29" formatCode="0.0">
                  <c:v>6.4</c:v>
                </c:pt>
                <c:pt idx="32">
                  <c:v>6.2</c:v>
                </c:pt>
                <c:pt idx="37">
                  <c:v>7</c:v>
                </c:pt>
                <c:pt idx="41">
                  <c:v>5.8</c:v>
                </c:pt>
                <c:pt idx="45">
                  <c:v>4.5999999999999996</c:v>
                </c:pt>
                <c:pt idx="49">
                  <c:v>5.3</c:v>
                </c:pt>
                <c:pt idx="53">
                  <c:v>5.7</c:v>
                </c:pt>
                <c:pt idx="65">
                  <c:v>6.9</c:v>
                </c:pt>
                <c:pt idx="71">
                  <c:v>7.6</c:v>
                </c:pt>
                <c:pt idx="83">
                  <c:v>6.9</c:v>
                </c:pt>
                <c:pt idx="89">
                  <c:v>6.8</c:v>
                </c:pt>
                <c:pt idx="101">
                  <c:v>8.5</c:v>
                </c:pt>
              </c:numCache>
            </c:numRef>
          </c:val>
          <c:extLst xmlns:c16r2="http://schemas.microsoft.com/office/drawing/2015/06/chart">
            <c:ext xmlns:c16="http://schemas.microsoft.com/office/drawing/2014/chart" uri="{C3380CC4-5D6E-409C-BE32-E72D297353CC}">
              <c16:uniqueId val="{00000002-6CBB-4A95-AB4B-A5DC0A0B725D}"/>
            </c:ext>
          </c:extLst>
        </c:ser>
        <c:dLbls>
          <c:showVal val="1"/>
        </c:dLbls>
        <c:marker val="1"/>
        <c:axId val="155417984"/>
        <c:axId val="155419776"/>
      </c:lineChart>
      <c:catAx>
        <c:axId val="155414912"/>
        <c:scaling>
          <c:orientation val="minMax"/>
        </c:scaling>
        <c:axPos val="b"/>
        <c:numFmt formatCode="General" sourceLinked="1"/>
        <c:tickLblPos val="nextTo"/>
        <c:spPr>
          <a:ln w="12692">
            <a:solidFill>
              <a:srgbClr val="000080"/>
            </a:solidFill>
            <a:prstDash val="solid"/>
          </a:ln>
        </c:spPr>
        <c:txPr>
          <a:bodyPr rot="-1800000" vert="horz"/>
          <a:lstStyle/>
          <a:p>
            <a:pPr>
              <a:defRPr sz="500" b="0"/>
            </a:pPr>
            <a:endParaRPr lang="en-US"/>
          </a:p>
        </c:txPr>
        <c:crossAx val="155416448"/>
        <c:crosses val="autoZero"/>
        <c:auto val="1"/>
        <c:lblAlgn val="ctr"/>
        <c:lblOffset val="80"/>
        <c:tickLblSkip val="3"/>
        <c:tickMarkSkip val="1"/>
      </c:catAx>
      <c:valAx>
        <c:axId val="155416448"/>
        <c:scaling>
          <c:orientation val="minMax"/>
        </c:scaling>
        <c:axPos val="l"/>
        <c:numFmt formatCode="0.0" sourceLinked="1"/>
        <c:tickLblPos val="nextTo"/>
        <c:spPr>
          <a:ln w="12692">
            <a:solidFill>
              <a:srgbClr val="000080"/>
            </a:solidFill>
            <a:prstDash val="solid"/>
          </a:ln>
        </c:spPr>
        <c:txPr>
          <a:bodyPr rot="0" vert="horz"/>
          <a:lstStyle/>
          <a:p>
            <a:pPr>
              <a:defRPr/>
            </a:pPr>
            <a:endParaRPr lang="en-US"/>
          </a:p>
        </c:txPr>
        <c:crossAx val="155414912"/>
        <c:crosses val="autoZero"/>
        <c:crossBetween val="between"/>
      </c:valAx>
      <c:catAx>
        <c:axId val="155417984"/>
        <c:scaling>
          <c:orientation val="minMax"/>
        </c:scaling>
        <c:delete val="1"/>
        <c:axPos val="b"/>
        <c:numFmt formatCode="General" sourceLinked="1"/>
        <c:tickLblPos val="none"/>
        <c:crossAx val="155419776"/>
        <c:crosses val="autoZero"/>
        <c:auto val="1"/>
        <c:lblAlgn val="ctr"/>
        <c:lblOffset val="100"/>
      </c:catAx>
      <c:valAx>
        <c:axId val="155419776"/>
        <c:scaling>
          <c:orientation val="minMax"/>
        </c:scaling>
        <c:axPos val="r"/>
        <c:numFmt formatCode="0.0" sourceLinked="0"/>
        <c:tickLblPos val="nextTo"/>
        <c:spPr>
          <a:ln w="12692">
            <a:solidFill>
              <a:srgbClr val="000000"/>
            </a:solidFill>
            <a:prstDash val="solid"/>
          </a:ln>
        </c:spPr>
        <c:txPr>
          <a:bodyPr rot="0" vert="horz"/>
          <a:lstStyle/>
          <a:p>
            <a:pPr>
              <a:defRPr/>
            </a:pPr>
            <a:endParaRPr lang="en-US"/>
          </a:p>
        </c:txPr>
        <c:crossAx val="155417984"/>
        <c:crosses val="max"/>
        <c:crossBetween val="between"/>
      </c:valAx>
      <c:spPr>
        <a:noFill/>
        <a:ln w="25383">
          <a:noFill/>
        </a:ln>
      </c:spPr>
    </c:plotArea>
    <c:legend>
      <c:legendPos val="t"/>
      <c:legendEntry>
        <c:idx val="2"/>
        <c:delete val="1"/>
      </c:legendEntry>
      <c:spPr>
        <a:noFill/>
        <a:ln w="25383">
          <a:noFill/>
        </a:ln>
      </c:sp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900" b="1" i="0" u="none" strike="noStrike" baseline="0">
          <a:solidFill>
            <a:srgbClr val="000000"/>
          </a:solidFill>
          <a:latin typeface="Arial"/>
          <a:ea typeface="Arial"/>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4210657596371886E-2"/>
          <c:y val="6.9138694220654023E-2"/>
          <c:w val="0.94267210884353769"/>
          <c:h val="0.86948496048143387"/>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E762-4133-B6E2-87DD41252A32}"/>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7.2</c:v>
                </c:pt>
                <c:pt idx="1">
                  <c:v>7.6</c:v>
                </c:pt>
                <c:pt idx="2">
                  <c:v>6.9</c:v>
                </c:pt>
                <c:pt idx="3">
                  <c:v>6.8</c:v>
                </c:pt>
                <c:pt idx="4">
                  <c:v>7.3</c:v>
                </c:pt>
                <c:pt idx="5">
                  <c:v>6</c:v>
                </c:pt>
                <c:pt idx="6">
                  <c:v>5.9</c:v>
                </c:pt>
                <c:pt idx="7">
                  <c:v>5.5</c:v>
                </c:pt>
                <c:pt idx="8">
                  <c:v>5.4</c:v>
                </c:pt>
                <c:pt idx="9">
                  <c:v>6</c:v>
                </c:pt>
                <c:pt idx="10">
                  <c:v>4.9000000000000004</c:v>
                </c:pt>
                <c:pt idx="11">
                  <c:v>3.5</c:v>
                </c:pt>
                <c:pt idx="12">
                  <c:v>4.3</c:v>
                </c:pt>
                <c:pt idx="13">
                  <c:v>4.9000000000000004</c:v>
                </c:pt>
                <c:pt idx="14">
                  <c:v>6</c:v>
                </c:pt>
                <c:pt idx="15">
                  <c:v>6.9</c:v>
                </c:pt>
                <c:pt idx="16">
                  <c:v>5.7</c:v>
                </c:pt>
                <c:pt idx="17" formatCode="General">
                  <c:v>6.4</c:v>
                </c:pt>
                <c:pt idx="18" formatCode="General">
                  <c:v>7.7</c:v>
                </c:pt>
              </c:numCache>
            </c:numRef>
          </c:val>
          <c:extLst xmlns:c16r2="http://schemas.microsoft.com/office/drawing/2015/06/chart">
            <c:ext xmlns:c16="http://schemas.microsoft.com/office/drawing/2014/chart" uri="{C3380CC4-5D6E-409C-BE32-E72D297353CC}">
              <c16:uniqueId val="{00000003-E762-4133-B6E2-87DD41252A32}"/>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11.1</c:v>
                </c:pt>
                <c:pt idx="1">
                  <c:v>9.4</c:v>
                </c:pt>
                <c:pt idx="2">
                  <c:v>10</c:v>
                </c:pt>
                <c:pt idx="3">
                  <c:v>9.1</c:v>
                </c:pt>
                <c:pt idx="4">
                  <c:v>8.4</c:v>
                </c:pt>
                <c:pt idx="5">
                  <c:v>8.2000000000000011</c:v>
                </c:pt>
                <c:pt idx="6">
                  <c:v>7.5</c:v>
                </c:pt>
                <c:pt idx="7">
                  <c:v>7</c:v>
                </c:pt>
                <c:pt idx="8">
                  <c:v>7</c:v>
                </c:pt>
                <c:pt idx="9">
                  <c:v>7.2</c:v>
                </c:pt>
                <c:pt idx="10">
                  <c:v>6.7</c:v>
                </c:pt>
                <c:pt idx="11">
                  <c:v>5.8</c:v>
                </c:pt>
                <c:pt idx="12">
                  <c:v>7.6</c:v>
                </c:pt>
                <c:pt idx="13">
                  <c:v>7.7</c:v>
                </c:pt>
                <c:pt idx="14">
                  <c:v>9.6</c:v>
                </c:pt>
                <c:pt idx="15">
                  <c:v>9.1</c:v>
                </c:pt>
                <c:pt idx="16">
                  <c:v>10.8</c:v>
                </c:pt>
                <c:pt idx="17" formatCode="General">
                  <c:v>8.7000000000000011</c:v>
                </c:pt>
                <c:pt idx="18" formatCode="General">
                  <c:v>11.5</c:v>
                </c:pt>
              </c:numCache>
            </c:numRef>
          </c:val>
          <c:extLst xmlns:c16r2="http://schemas.microsoft.com/office/drawing/2015/06/chart">
            <c:ext xmlns:c16="http://schemas.microsoft.com/office/drawing/2014/chart" uri="{C3380CC4-5D6E-409C-BE32-E72D297353CC}">
              <c16:uniqueId val="{00000006-E762-4133-B6E2-87DD41252A32}"/>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18.5</c:v>
                </c:pt>
                <c:pt idx="1">
                  <c:v>16</c:v>
                </c:pt>
                <c:pt idx="2">
                  <c:v>16.600000000000001</c:v>
                </c:pt>
                <c:pt idx="3">
                  <c:v>13.3</c:v>
                </c:pt>
                <c:pt idx="4">
                  <c:v>12.8</c:v>
                </c:pt>
                <c:pt idx="5">
                  <c:v>13.9</c:v>
                </c:pt>
                <c:pt idx="6">
                  <c:v>14.2</c:v>
                </c:pt>
                <c:pt idx="7">
                  <c:v>10.9</c:v>
                </c:pt>
                <c:pt idx="8">
                  <c:v>10.6</c:v>
                </c:pt>
                <c:pt idx="9">
                  <c:v>13</c:v>
                </c:pt>
                <c:pt idx="10">
                  <c:v>11.4</c:v>
                </c:pt>
                <c:pt idx="11">
                  <c:v>12.1</c:v>
                </c:pt>
                <c:pt idx="12">
                  <c:v>9.3000000000000007</c:v>
                </c:pt>
                <c:pt idx="13">
                  <c:v>7.8</c:v>
                </c:pt>
                <c:pt idx="14">
                  <c:v>6.5</c:v>
                </c:pt>
                <c:pt idx="15">
                  <c:v>13.5</c:v>
                </c:pt>
                <c:pt idx="16">
                  <c:v>21</c:v>
                </c:pt>
                <c:pt idx="17" formatCode="General">
                  <c:v>13.7</c:v>
                </c:pt>
                <c:pt idx="18" formatCode="General">
                  <c:v>14.3</c:v>
                </c:pt>
              </c:numCache>
            </c:numRef>
          </c:val>
          <c:extLst xmlns:c16r2="http://schemas.microsoft.com/office/drawing/2015/06/chart">
            <c:ext xmlns:c16="http://schemas.microsoft.com/office/drawing/2014/chart" uri="{C3380CC4-5D6E-409C-BE32-E72D297353CC}">
              <c16:uniqueId val="{00000009-E762-4133-B6E2-87DD41252A32}"/>
            </c:ext>
          </c:extLst>
        </c:ser>
        <c:dLbls>
          <c:showVal val="1"/>
        </c:dLbls>
        <c:marker val="1"/>
        <c:axId val="155318528"/>
        <c:axId val="155529216"/>
      </c:lineChart>
      <c:catAx>
        <c:axId val="155318528"/>
        <c:scaling>
          <c:orientation val="minMax"/>
        </c:scaling>
        <c:axPos val="b"/>
        <c:numFmt formatCode="General" sourceLinked="1"/>
        <c:tickLblPos val="nextTo"/>
        <c:spPr>
          <a:ln>
            <a:solidFill>
              <a:schemeClr val="accent4"/>
            </a:solidFill>
          </a:ln>
        </c:spPr>
        <c:txPr>
          <a:bodyPr rot="-1200000" vert="horz"/>
          <a:lstStyle/>
          <a:p>
            <a:pPr>
              <a:defRPr sz="600"/>
            </a:pPr>
            <a:endParaRPr lang="en-US"/>
          </a:p>
        </c:txPr>
        <c:crossAx val="155529216"/>
        <c:crosses val="autoZero"/>
        <c:auto val="1"/>
        <c:lblAlgn val="ctr"/>
        <c:lblOffset val="100"/>
        <c:tickLblSkip val="1"/>
        <c:tickMarkSkip val="1"/>
      </c:catAx>
      <c:valAx>
        <c:axId val="155529216"/>
        <c:scaling>
          <c:orientation val="minMax"/>
          <c:min val="-1"/>
        </c:scaling>
        <c:delete val="1"/>
        <c:axPos val="l"/>
        <c:numFmt formatCode="0.0" sourceLinked="1"/>
        <c:tickLblPos val="none"/>
        <c:crossAx val="155318528"/>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561"/>
          <c:h val="0.86948496048143387"/>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BBA9-4D10-98B2-1ED05692F732}"/>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15.4</c:v>
                </c:pt>
                <c:pt idx="1">
                  <c:v>14.2</c:v>
                </c:pt>
                <c:pt idx="2">
                  <c:v>13.8</c:v>
                </c:pt>
                <c:pt idx="3">
                  <c:v>11.1</c:v>
                </c:pt>
                <c:pt idx="4">
                  <c:v>10.5</c:v>
                </c:pt>
                <c:pt idx="5">
                  <c:v>10.200000000000001</c:v>
                </c:pt>
                <c:pt idx="6">
                  <c:v>8.9</c:v>
                </c:pt>
                <c:pt idx="7">
                  <c:v>8.3000000000000007</c:v>
                </c:pt>
                <c:pt idx="8">
                  <c:v>7.9</c:v>
                </c:pt>
                <c:pt idx="9">
                  <c:v>9</c:v>
                </c:pt>
                <c:pt idx="10">
                  <c:v>8.2000000000000011</c:v>
                </c:pt>
                <c:pt idx="11">
                  <c:v>8.4</c:v>
                </c:pt>
                <c:pt idx="12">
                  <c:v>7.5</c:v>
                </c:pt>
                <c:pt idx="13">
                  <c:v>7.5</c:v>
                </c:pt>
                <c:pt idx="14" formatCode="General">
                  <c:v>7.6</c:v>
                </c:pt>
                <c:pt idx="15" formatCode="General">
                  <c:v>9.7000000000000011</c:v>
                </c:pt>
                <c:pt idx="16">
                  <c:v>12</c:v>
                </c:pt>
                <c:pt idx="17" formatCode="General">
                  <c:v>7.3</c:v>
                </c:pt>
                <c:pt idx="18" formatCode="General">
                  <c:v>12.4</c:v>
                </c:pt>
              </c:numCache>
            </c:numRef>
          </c:val>
          <c:extLst xmlns:c16r2="http://schemas.microsoft.com/office/drawing/2015/06/chart">
            <c:ext xmlns:c16="http://schemas.microsoft.com/office/drawing/2014/chart" uri="{C3380CC4-5D6E-409C-BE32-E72D297353CC}">
              <c16:uniqueId val="{00000003-BBA9-4D10-98B2-1ED05692F732}"/>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layout>
                <c:manualLayout>
                  <c:x val="-1.4399092970521423E-3"/>
                  <c:y val="-1.808876803484764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BA9-4D10-98B2-1ED05692F73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9.4</c:v>
                </c:pt>
                <c:pt idx="1">
                  <c:v>10.200000000000001</c:v>
                </c:pt>
                <c:pt idx="2">
                  <c:v>9</c:v>
                </c:pt>
                <c:pt idx="3">
                  <c:v>9.4</c:v>
                </c:pt>
                <c:pt idx="4">
                  <c:v>8.3000000000000007</c:v>
                </c:pt>
                <c:pt idx="5">
                  <c:v>8.3000000000000007</c:v>
                </c:pt>
                <c:pt idx="6">
                  <c:v>7.6</c:v>
                </c:pt>
                <c:pt idx="7">
                  <c:v>6.8</c:v>
                </c:pt>
                <c:pt idx="8">
                  <c:v>6.6</c:v>
                </c:pt>
                <c:pt idx="9">
                  <c:v>7</c:v>
                </c:pt>
                <c:pt idx="10">
                  <c:v>6.2</c:v>
                </c:pt>
                <c:pt idx="11">
                  <c:v>4.5</c:v>
                </c:pt>
                <c:pt idx="12">
                  <c:v>6</c:v>
                </c:pt>
                <c:pt idx="13">
                  <c:v>6.2</c:v>
                </c:pt>
                <c:pt idx="14" formatCode="General">
                  <c:v>7.2</c:v>
                </c:pt>
                <c:pt idx="15" formatCode="General">
                  <c:v>9.8000000000000007</c:v>
                </c:pt>
                <c:pt idx="16">
                  <c:v>9.4</c:v>
                </c:pt>
                <c:pt idx="17" formatCode="General">
                  <c:v>8.7000000000000011</c:v>
                </c:pt>
                <c:pt idx="18" formatCode="General">
                  <c:v>9.6</c:v>
                </c:pt>
              </c:numCache>
            </c:numRef>
          </c:val>
          <c:extLst xmlns:c16r2="http://schemas.microsoft.com/office/drawing/2015/06/chart">
            <c:ext xmlns:c16="http://schemas.microsoft.com/office/drawing/2014/chart" uri="{C3380CC4-5D6E-409C-BE32-E72D297353CC}">
              <c16:uniqueId val="{00000006-BBA9-4D10-98B2-1ED05692F732}"/>
            </c:ext>
          </c:extLst>
        </c:ser>
        <c:ser>
          <c:idx val="3"/>
          <c:order val="3"/>
          <c:tx>
            <c:strRef>
              <c:f>Sheet1!$E$1</c:f>
              <c:strCache>
                <c:ptCount val="1"/>
                <c:pt idx="0">
                  <c:v>Δ-Ε</c:v>
                </c:pt>
              </c:strCache>
            </c:strRef>
          </c:tx>
          <c:spPr>
            <a:ln w="19050">
              <a:solidFill>
                <a:srgbClr val="7030A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8.2000000000000011</c:v>
                </c:pt>
                <c:pt idx="1">
                  <c:v>7.6</c:v>
                </c:pt>
                <c:pt idx="2">
                  <c:v>7.4</c:v>
                </c:pt>
                <c:pt idx="3">
                  <c:v>7.1</c:v>
                </c:pt>
                <c:pt idx="4">
                  <c:v>7.5</c:v>
                </c:pt>
                <c:pt idx="5">
                  <c:v>6.3</c:v>
                </c:pt>
                <c:pt idx="6">
                  <c:v>6.3</c:v>
                </c:pt>
                <c:pt idx="7">
                  <c:v>5.7</c:v>
                </c:pt>
                <c:pt idx="8">
                  <c:v>5.6</c:v>
                </c:pt>
                <c:pt idx="9">
                  <c:v>6.2</c:v>
                </c:pt>
                <c:pt idx="10">
                  <c:v>5</c:v>
                </c:pt>
                <c:pt idx="11">
                  <c:v>3.8</c:v>
                </c:pt>
                <c:pt idx="12">
                  <c:v>4.3</c:v>
                </c:pt>
                <c:pt idx="13">
                  <c:v>4.9000000000000004</c:v>
                </c:pt>
                <c:pt idx="14" formatCode="General">
                  <c:v>6.6</c:v>
                </c:pt>
                <c:pt idx="15" formatCode="General">
                  <c:v>6.3</c:v>
                </c:pt>
                <c:pt idx="16">
                  <c:v>5.5</c:v>
                </c:pt>
                <c:pt idx="17" formatCode="General">
                  <c:v>6.3</c:v>
                </c:pt>
                <c:pt idx="18" formatCode="General">
                  <c:v>7.9</c:v>
                </c:pt>
              </c:numCache>
            </c:numRef>
          </c:val>
          <c:extLst xmlns:c16r2="http://schemas.microsoft.com/office/drawing/2015/06/chart">
            <c:ext xmlns:c16="http://schemas.microsoft.com/office/drawing/2014/chart" uri="{C3380CC4-5D6E-409C-BE32-E72D297353CC}">
              <c16:uniqueId val="{00000009-BBA9-4D10-98B2-1ED05692F732}"/>
            </c:ext>
          </c:extLst>
        </c:ser>
        <c:dLbls>
          <c:showVal val="1"/>
        </c:dLbls>
        <c:marker val="1"/>
        <c:axId val="145765120"/>
        <c:axId val="146189312"/>
      </c:lineChart>
      <c:catAx>
        <c:axId val="145765120"/>
        <c:scaling>
          <c:orientation val="minMax"/>
        </c:scaling>
        <c:axPos val="b"/>
        <c:numFmt formatCode="General" sourceLinked="1"/>
        <c:tickLblPos val="nextTo"/>
        <c:spPr>
          <a:ln>
            <a:solidFill>
              <a:schemeClr val="accent4"/>
            </a:solidFill>
          </a:ln>
        </c:spPr>
        <c:txPr>
          <a:bodyPr rot="-1200000" vert="horz"/>
          <a:lstStyle/>
          <a:p>
            <a:pPr>
              <a:defRPr sz="600"/>
            </a:pPr>
            <a:endParaRPr lang="en-US"/>
          </a:p>
        </c:txPr>
        <c:crossAx val="146189312"/>
        <c:crosses val="autoZero"/>
        <c:auto val="1"/>
        <c:lblAlgn val="ctr"/>
        <c:lblOffset val="100"/>
        <c:tickLblSkip val="1"/>
        <c:tickMarkSkip val="1"/>
      </c:catAx>
      <c:valAx>
        <c:axId val="146189312"/>
        <c:scaling>
          <c:orientation val="minMax"/>
          <c:min val="-1"/>
        </c:scaling>
        <c:delete val="1"/>
        <c:axPos val="l"/>
        <c:numFmt formatCode="0.0" sourceLinked="1"/>
        <c:tickLblPos val="none"/>
        <c:crossAx val="14576512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683"/>
          <c:h val="0.89791016739333729"/>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DBAC-41CB-BB5F-E3BE400ED0FF}"/>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0.0</c:formatCode>
                <c:ptCount val="19"/>
                <c:pt idx="0">
                  <c:v>12.9</c:v>
                </c:pt>
                <c:pt idx="1">
                  <c:v>10.9</c:v>
                </c:pt>
                <c:pt idx="2">
                  <c:v>9.9</c:v>
                </c:pt>
                <c:pt idx="3" formatCode="General">
                  <c:v>9.3000000000000007</c:v>
                </c:pt>
                <c:pt idx="4" formatCode="General">
                  <c:v>9.1</c:v>
                </c:pt>
                <c:pt idx="5" formatCode="General">
                  <c:v>8.3000000000000007</c:v>
                </c:pt>
                <c:pt idx="6" formatCode="General">
                  <c:v>7.2</c:v>
                </c:pt>
                <c:pt idx="7" formatCode="General">
                  <c:v>7.5</c:v>
                </c:pt>
                <c:pt idx="8" formatCode="General">
                  <c:v>6.6</c:v>
                </c:pt>
                <c:pt idx="9" formatCode="General">
                  <c:v>7.7</c:v>
                </c:pt>
                <c:pt idx="10" formatCode="General">
                  <c:v>6.2</c:v>
                </c:pt>
                <c:pt idx="11" formatCode="General">
                  <c:v>5</c:v>
                </c:pt>
                <c:pt idx="12" formatCode="General">
                  <c:v>6.5</c:v>
                </c:pt>
                <c:pt idx="13">
                  <c:v>6.6</c:v>
                </c:pt>
                <c:pt idx="14">
                  <c:v>6.6</c:v>
                </c:pt>
                <c:pt idx="15">
                  <c:v>7</c:v>
                </c:pt>
                <c:pt idx="16">
                  <c:v>7</c:v>
                </c:pt>
                <c:pt idx="17" formatCode="General">
                  <c:v>6.3</c:v>
                </c:pt>
                <c:pt idx="18" formatCode="General">
                  <c:v>8.5</c:v>
                </c:pt>
              </c:numCache>
            </c:numRef>
          </c:val>
          <c:extLst xmlns:c16r2="http://schemas.microsoft.com/office/drawing/2015/06/chart">
            <c:ext xmlns:c16="http://schemas.microsoft.com/office/drawing/2014/chart" uri="{C3380CC4-5D6E-409C-BE32-E72D297353CC}">
              <c16:uniqueId val="{00000003-DBAC-41CB-BB5F-E3BE400ED0FF}"/>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layout>
                <c:manualLayout>
                  <c:x val="4.3197278911564704E-3"/>
                  <c:y val="-1.808876803484764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BAC-41CB-BB5F-E3BE400ED0FF}"/>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0.0</c:formatCode>
                <c:ptCount val="19"/>
                <c:pt idx="0">
                  <c:v>7.7</c:v>
                </c:pt>
                <c:pt idx="1">
                  <c:v>8.1</c:v>
                </c:pt>
                <c:pt idx="2">
                  <c:v>8.5</c:v>
                </c:pt>
                <c:pt idx="3" formatCode="General">
                  <c:v>8.6</c:v>
                </c:pt>
                <c:pt idx="4" formatCode="General">
                  <c:v>8.9</c:v>
                </c:pt>
                <c:pt idx="5" formatCode="General">
                  <c:v>7.3</c:v>
                </c:pt>
                <c:pt idx="6" formatCode="General">
                  <c:v>7.6</c:v>
                </c:pt>
                <c:pt idx="7" formatCode="General">
                  <c:v>6.3</c:v>
                </c:pt>
                <c:pt idx="8" formatCode="General">
                  <c:v>6.2</c:v>
                </c:pt>
                <c:pt idx="9" formatCode="General">
                  <c:v>6.4</c:v>
                </c:pt>
                <c:pt idx="10" formatCode="General">
                  <c:v>4.9000000000000004</c:v>
                </c:pt>
                <c:pt idx="11" formatCode="General">
                  <c:v>4.5</c:v>
                </c:pt>
                <c:pt idx="12" formatCode="General">
                  <c:v>4.0999999999999996</c:v>
                </c:pt>
                <c:pt idx="13">
                  <c:v>4.8</c:v>
                </c:pt>
                <c:pt idx="14">
                  <c:v>7.2</c:v>
                </c:pt>
                <c:pt idx="15">
                  <c:v>7</c:v>
                </c:pt>
                <c:pt idx="16" formatCode="General">
                  <c:v>7.4</c:v>
                </c:pt>
                <c:pt idx="17" formatCode="General">
                  <c:v>7.3</c:v>
                </c:pt>
                <c:pt idx="18" formatCode="General">
                  <c:v>9</c:v>
                </c:pt>
              </c:numCache>
            </c:numRef>
          </c:val>
          <c:extLst xmlns:c16r2="http://schemas.microsoft.com/office/drawing/2015/06/chart">
            <c:ext xmlns:c16="http://schemas.microsoft.com/office/drawing/2014/chart" uri="{C3380CC4-5D6E-409C-BE32-E72D297353CC}">
              <c16:uniqueId val="{00000006-DBAC-41CB-BB5F-E3BE400ED0FF}"/>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0.0</c:formatCode>
                <c:ptCount val="19"/>
                <c:pt idx="0">
                  <c:v>7.9</c:v>
                </c:pt>
                <c:pt idx="1">
                  <c:v>8.9</c:v>
                </c:pt>
                <c:pt idx="2">
                  <c:v>8.4</c:v>
                </c:pt>
                <c:pt idx="3">
                  <c:v>7</c:v>
                </c:pt>
                <c:pt idx="4" formatCode="General">
                  <c:v>7</c:v>
                </c:pt>
                <c:pt idx="5" formatCode="General">
                  <c:v>6.3</c:v>
                </c:pt>
                <c:pt idx="6" formatCode="General">
                  <c:v>6.5</c:v>
                </c:pt>
                <c:pt idx="7" formatCode="General">
                  <c:v>4</c:v>
                </c:pt>
                <c:pt idx="8" formatCode="General">
                  <c:v>5.6</c:v>
                </c:pt>
                <c:pt idx="9" formatCode="General">
                  <c:v>6.2</c:v>
                </c:pt>
                <c:pt idx="10" formatCode="General">
                  <c:v>6.8</c:v>
                </c:pt>
                <c:pt idx="11" formatCode="General">
                  <c:v>4.5</c:v>
                </c:pt>
                <c:pt idx="12" formatCode="General">
                  <c:v>5.4</c:v>
                </c:pt>
                <c:pt idx="13">
                  <c:v>5</c:v>
                </c:pt>
                <c:pt idx="14">
                  <c:v>7.6</c:v>
                </c:pt>
                <c:pt idx="15">
                  <c:v>6.2</c:v>
                </c:pt>
                <c:pt idx="16" formatCode="General">
                  <c:v>6.6</c:v>
                </c:pt>
                <c:pt idx="17" formatCode="General">
                  <c:v>7.1</c:v>
                </c:pt>
                <c:pt idx="18" formatCode="General">
                  <c:v>8.6</c:v>
                </c:pt>
              </c:numCache>
            </c:numRef>
          </c:val>
          <c:extLst xmlns:c16r2="http://schemas.microsoft.com/office/drawing/2015/06/chart">
            <c:ext xmlns:c16="http://schemas.microsoft.com/office/drawing/2014/chart" uri="{C3380CC4-5D6E-409C-BE32-E72D297353CC}">
              <c16:uniqueId val="{00000009-DBAC-41CB-BB5F-E3BE400ED0FF}"/>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0.0</c:formatCode>
                <c:ptCount val="19"/>
                <c:pt idx="0">
                  <c:v>9</c:v>
                </c:pt>
                <c:pt idx="1">
                  <c:v>9.5</c:v>
                </c:pt>
                <c:pt idx="2">
                  <c:v>8.4</c:v>
                </c:pt>
                <c:pt idx="3" formatCode="General">
                  <c:v>9.1</c:v>
                </c:pt>
                <c:pt idx="4" formatCode="General">
                  <c:v>8.9</c:v>
                </c:pt>
                <c:pt idx="5" formatCode="General">
                  <c:v>7.4</c:v>
                </c:pt>
                <c:pt idx="6" formatCode="General">
                  <c:v>6.7</c:v>
                </c:pt>
                <c:pt idx="7" formatCode="General">
                  <c:v>8.3000000000000007</c:v>
                </c:pt>
                <c:pt idx="8" formatCode="General">
                  <c:v>6.5</c:v>
                </c:pt>
                <c:pt idx="9" formatCode="General">
                  <c:v>6.6</c:v>
                </c:pt>
                <c:pt idx="10" formatCode="General">
                  <c:v>5.8</c:v>
                </c:pt>
                <c:pt idx="11" formatCode="General">
                  <c:v>3.9</c:v>
                </c:pt>
                <c:pt idx="12" formatCode="General">
                  <c:v>4.9000000000000004</c:v>
                </c:pt>
                <c:pt idx="13">
                  <c:v>5.7</c:v>
                </c:pt>
                <c:pt idx="14">
                  <c:v>8.3000000000000007</c:v>
                </c:pt>
                <c:pt idx="15">
                  <c:v>11.9</c:v>
                </c:pt>
                <c:pt idx="16" formatCode="General">
                  <c:v>6.7</c:v>
                </c:pt>
                <c:pt idx="17">
                  <c:v>8</c:v>
                </c:pt>
                <c:pt idx="18">
                  <c:v>9.1</c:v>
                </c:pt>
              </c:numCache>
            </c:numRef>
          </c:val>
          <c:extLst xmlns:c16r2="http://schemas.microsoft.com/office/drawing/2015/06/chart">
            <c:ext xmlns:c16="http://schemas.microsoft.com/office/drawing/2014/chart" uri="{C3380CC4-5D6E-409C-BE32-E72D297353CC}">
              <c16:uniqueId val="{0000000C-DBAC-41CB-BB5F-E3BE400ED0FF}"/>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0.0</c:formatCode>
                <c:ptCount val="19"/>
                <c:pt idx="0">
                  <c:v>6.3</c:v>
                </c:pt>
                <c:pt idx="1">
                  <c:v>7.5</c:v>
                </c:pt>
                <c:pt idx="2">
                  <c:v>8.3000000000000007</c:v>
                </c:pt>
                <c:pt idx="3">
                  <c:v>6</c:v>
                </c:pt>
                <c:pt idx="4" formatCode="General">
                  <c:v>5.2</c:v>
                </c:pt>
                <c:pt idx="5">
                  <c:v>5.8</c:v>
                </c:pt>
                <c:pt idx="6" formatCode="General">
                  <c:v>5.7</c:v>
                </c:pt>
                <c:pt idx="7" formatCode="General">
                  <c:v>5.4</c:v>
                </c:pt>
                <c:pt idx="8" formatCode="General">
                  <c:v>5.4</c:v>
                </c:pt>
                <c:pt idx="9" formatCode="General">
                  <c:v>6.9</c:v>
                </c:pt>
                <c:pt idx="10" formatCode="General">
                  <c:v>5.0999999999999996</c:v>
                </c:pt>
                <c:pt idx="11" formatCode="General">
                  <c:v>5.0999999999999996</c:v>
                </c:pt>
                <c:pt idx="12" formatCode="General">
                  <c:v>4.5999999999999996</c:v>
                </c:pt>
                <c:pt idx="13">
                  <c:v>5.9</c:v>
                </c:pt>
                <c:pt idx="14">
                  <c:v>5</c:v>
                </c:pt>
                <c:pt idx="15">
                  <c:v>7.8</c:v>
                </c:pt>
                <c:pt idx="16" formatCode="General">
                  <c:v>6.4</c:v>
                </c:pt>
                <c:pt idx="17" formatCode="General">
                  <c:v>2.9</c:v>
                </c:pt>
                <c:pt idx="18" formatCode="General">
                  <c:v>6.7</c:v>
                </c:pt>
              </c:numCache>
            </c:numRef>
          </c:val>
          <c:extLst xmlns:c16r2="http://schemas.microsoft.com/office/drawing/2015/06/chart">
            <c:ext xmlns:c16="http://schemas.microsoft.com/office/drawing/2014/chart" uri="{C3380CC4-5D6E-409C-BE32-E72D297353CC}">
              <c16:uniqueId val="{0000000F-DBAC-41CB-BB5F-E3BE400ED0FF}"/>
            </c:ext>
          </c:extLst>
        </c:ser>
        <c:dLbls>
          <c:showVal val="1"/>
        </c:dLbls>
        <c:marker val="1"/>
        <c:axId val="148068224"/>
        <c:axId val="148120320"/>
      </c:lineChart>
      <c:catAx>
        <c:axId val="148068224"/>
        <c:scaling>
          <c:orientation val="minMax"/>
        </c:scaling>
        <c:axPos val="b"/>
        <c:numFmt formatCode="General" sourceLinked="1"/>
        <c:tickLblPos val="nextTo"/>
        <c:spPr>
          <a:ln>
            <a:solidFill>
              <a:schemeClr val="accent4"/>
            </a:solidFill>
          </a:ln>
        </c:spPr>
        <c:txPr>
          <a:bodyPr rot="-1200000" vert="horz"/>
          <a:lstStyle/>
          <a:p>
            <a:pPr>
              <a:defRPr sz="600"/>
            </a:pPr>
            <a:endParaRPr lang="en-US"/>
          </a:p>
        </c:txPr>
        <c:crossAx val="148120320"/>
        <c:crosses val="autoZero"/>
        <c:auto val="1"/>
        <c:lblAlgn val="ctr"/>
        <c:lblOffset val="100"/>
        <c:tickLblSkip val="1"/>
        <c:tickMarkSkip val="1"/>
      </c:catAx>
      <c:valAx>
        <c:axId val="148120320"/>
        <c:scaling>
          <c:orientation val="minMax"/>
          <c:min val="-1"/>
        </c:scaling>
        <c:delete val="1"/>
        <c:axPos val="l"/>
        <c:numFmt formatCode="0.0" sourceLinked="1"/>
        <c:tickLblPos val="none"/>
        <c:crossAx val="148068224"/>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99EC-4130-B458-151A835235B9}"/>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-0.58000000000000007</c:v>
                </c:pt>
                <c:pt idx="1">
                  <c:v>-0.42000000000000015</c:v>
                </c:pt>
                <c:pt idx="2">
                  <c:v>-0.46</c:v>
                </c:pt>
                <c:pt idx="3">
                  <c:v>-0.55000000000000004</c:v>
                </c:pt>
                <c:pt idx="4">
                  <c:v>-0.5</c:v>
                </c:pt>
                <c:pt idx="5">
                  <c:v>-0.65000000000000036</c:v>
                </c:pt>
                <c:pt idx="6">
                  <c:v>-0.64000000000000035</c:v>
                </c:pt>
                <c:pt idx="7">
                  <c:v>-0.7100000000000003</c:v>
                </c:pt>
                <c:pt idx="8">
                  <c:v>-0.58000000000000007</c:v>
                </c:pt>
                <c:pt idx="9">
                  <c:v>-0.56000000000000005</c:v>
                </c:pt>
                <c:pt idx="10">
                  <c:v>-0.61000000000000032</c:v>
                </c:pt>
                <c:pt idx="11">
                  <c:v>-0.59</c:v>
                </c:pt>
                <c:pt idx="12">
                  <c:v>-0.68</c:v>
                </c:pt>
                <c:pt idx="13">
                  <c:v>-0.74000000000000032</c:v>
                </c:pt>
                <c:pt idx="14">
                  <c:v>-0.69000000000000028</c:v>
                </c:pt>
                <c:pt idx="15">
                  <c:v>-0.44000000000000006</c:v>
                </c:pt>
                <c:pt idx="16">
                  <c:v>-0.39000000000000018</c:v>
                </c:pt>
                <c:pt idx="17">
                  <c:v>-3.999999999999998E-2</c:v>
                </c:pt>
                <c:pt idx="18">
                  <c:v>5.0000000000000024E-2</c:v>
                </c:pt>
              </c:numCache>
            </c:numRef>
          </c:val>
          <c:extLst xmlns:c16r2="http://schemas.microsoft.com/office/drawing/2015/06/chart">
            <c:ext xmlns:c16="http://schemas.microsoft.com/office/drawing/2014/chart" uri="{C3380CC4-5D6E-409C-BE32-E72D297353CC}">
              <c16:uniqueId val="{00000003-99EC-4130-B458-151A835235B9}"/>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-0.45</c:v>
                </c:pt>
                <c:pt idx="1">
                  <c:v>-0.24000000000000007</c:v>
                </c:pt>
                <c:pt idx="2">
                  <c:v>-0.28000000000000008</c:v>
                </c:pt>
                <c:pt idx="3">
                  <c:v>-0.44</c:v>
                </c:pt>
                <c:pt idx="4">
                  <c:v>-0.53</c:v>
                </c:pt>
                <c:pt idx="5">
                  <c:v>-0.48000000000000015</c:v>
                </c:pt>
                <c:pt idx="6">
                  <c:v>-0.52</c:v>
                </c:pt>
                <c:pt idx="7">
                  <c:v>-0.46</c:v>
                </c:pt>
                <c:pt idx="8">
                  <c:v>-0.62000000000000033</c:v>
                </c:pt>
                <c:pt idx="9">
                  <c:v>-0.66000000000000036</c:v>
                </c:pt>
                <c:pt idx="10">
                  <c:v>-0.68</c:v>
                </c:pt>
                <c:pt idx="11">
                  <c:v>-0.72000000000000031</c:v>
                </c:pt>
                <c:pt idx="12">
                  <c:v>-0.66000000000000036</c:v>
                </c:pt>
                <c:pt idx="13">
                  <c:v>-0.75000000000000033</c:v>
                </c:pt>
                <c:pt idx="14">
                  <c:v>-0.39000000000000018</c:v>
                </c:pt>
                <c:pt idx="15">
                  <c:v>-0.33000000000000035</c:v>
                </c:pt>
                <c:pt idx="16">
                  <c:v>0.21000000000000005</c:v>
                </c:pt>
                <c:pt idx="17">
                  <c:v>0.29000000000000015</c:v>
                </c:pt>
                <c:pt idx="18">
                  <c:v>0.37000000000000016</c:v>
                </c:pt>
              </c:numCache>
            </c:numRef>
          </c:val>
          <c:extLst xmlns:c16r2="http://schemas.microsoft.com/office/drawing/2015/06/chart">
            <c:ext xmlns:c16="http://schemas.microsoft.com/office/drawing/2014/chart" uri="{C3380CC4-5D6E-409C-BE32-E72D297353CC}">
              <c16:uniqueId val="{00000006-99EC-4130-B458-151A835235B9}"/>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-8.0000000000000043E-2</c:v>
                </c:pt>
                <c:pt idx="1">
                  <c:v>-0.14000000000000001</c:v>
                </c:pt>
                <c:pt idx="2">
                  <c:v>-0.30000000000000016</c:v>
                </c:pt>
                <c:pt idx="3">
                  <c:v>-0.58000000000000007</c:v>
                </c:pt>
                <c:pt idx="4">
                  <c:v>-0.31000000000000016</c:v>
                </c:pt>
                <c:pt idx="5">
                  <c:v>-0.35000000000000014</c:v>
                </c:pt>
                <c:pt idx="6">
                  <c:v>-0.27</c:v>
                </c:pt>
                <c:pt idx="7">
                  <c:v>-0.75000000000000033</c:v>
                </c:pt>
                <c:pt idx="8">
                  <c:v>-0.78</c:v>
                </c:pt>
                <c:pt idx="9">
                  <c:v>-0.25</c:v>
                </c:pt>
                <c:pt idx="10">
                  <c:v>-0.46</c:v>
                </c:pt>
                <c:pt idx="11">
                  <c:v>-0.5</c:v>
                </c:pt>
                <c:pt idx="12">
                  <c:v>-0.67000000000000048</c:v>
                </c:pt>
                <c:pt idx="13">
                  <c:v>-0.67000000000000048</c:v>
                </c:pt>
                <c:pt idx="14">
                  <c:v>-1</c:v>
                </c:pt>
                <c:pt idx="15">
                  <c:v>-0.5</c:v>
                </c:pt>
                <c:pt idx="16">
                  <c:v>1</c:v>
                </c:pt>
                <c:pt idx="17">
                  <c:v>0.67000000000000048</c:v>
                </c:pt>
                <c:pt idx="18">
                  <c:v>0.75000000000000033</c:v>
                </c:pt>
              </c:numCache>
            </c:numRef>
          </c:val>
          <c:extLst xmlns:c16r2="http://schemas.microsoft.com/office/drawing/2015/06/chart">
            <c:ext xmlns:c16="http://schemas.microsoft.com/office/drawing/2014/chart" uri="{C3380CC4-5D6E-409C-BE32-E72D297353CC}">
              <c16:uniqueId val="{00000009-99EC-4130-B458-151A835235B9}"/>
            </c:ext>
          </c:extLst>
        </c:ser>
        <c:dLbls>
          <c:showVal val="1"/>
        </c:dLbls>
        <c:marker val="1"/>
        <c:axId val="126585856"/>
        <c:axId val="126595840"/>
      </c:lineChart>
      <c:catAx>
        <c:axId val="126585856"/>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26595840"/>
        <c:crosses val="autoZero"/>
        <c:auto val="1"/>
        <c:lblAlgn val="ctr"/>
        <c:lblOffset val="100"/>
        <c:tickLblSkip val="1"/>
        <c:tickMarkSkip val="1"/>
      </c:catAx>
      <c:valAx>
        <c:axId val="126595840"/>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26585856"/>
        <c:crosses val="autoZero"/>
        <c:crossBetween val="between"/>
      </c:valAx>
      <c:spPr>
        <a:noFill/>
        <a:ln w="25408">
          <a:noFill/>
        </a:ln>
      </c:spPr>
    </c:plotArea>
    <c:legend>
      <c:legendPos val="t"/>
      <c:layou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683"/>
          <c:h val="0.89791016739333729"/>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894A-41D4-830C-C1A00517AD32}"/>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11.7</c:v>
                </c:pt>
                <c:pt idx="1">
                  <c:v>10.5</c:v>
                </c:pt>
                <c:pt idx="2">
                  <c:v>9.3000000000000007</c:v>
                </c:pt>
                <c:pt idx="3">
                  <c:v>9</c:v>
                </c:pt>
                <c:pt idx="4">
                  <c:v>8.7000000000000011</c:v>
                </c:pt>
                <c:pt idx="5">
                  <c:v>8.2000000000000011</c:v>
                </c:pt>
                <c:pt idx="6">
                  <c:v>7.7</c:v>
                </c:pt>
                <c:pt idx="7">
                  <c:v>7.4</c:v>
                </c:pt>
                <c:pt idx="8">
                  <c:v>6.9</c:v>
                </c:pt>
                <c:pt idx="9">
                  <c:v>7.8</c:v>
                </c:pt>
                <c:pt idx="10">
                  <c:v>6.3</c:v>
                </c:pt>
                <c:pt idx="11">
                  <c:v>5.2</c:v>
                </c:pt>
                <c:pt idx="12">
                  <c:v>5.9</c:v>
                </c:pt>
                <c:pt idx="13">
                  <c:v>6.6</c:v>
                </c:pt>
                <c:pt idx="14" formatCode="General">
                  <c:v>6.7</c:v>
                </c:pt>
                <c:pt idx="15" formatCode="General">
                  <c:v>7.5</c:v>
                </c:pt>
                <c:pt idx="16" formatCode="General">
                  <c:v>6.8</c:v>
                </c:pt>
                <c:pt idx="17" formatCode="General">
                  <c:v>6.2</c:v>
                </c:pt>
                <c:pt idx="18" formatCode="General">
                  <c:v>8.4</c:v>
                </c:pt>
              </c:numCache>
            </c:numRef>
          </c:val>
          <c:extLst xmlns:c16r2="http://schemas.microsoft.com/office/drawing/2015/06/chart">
            <c:ext xmlns:c16="http://schemas.microsoft.com/office/drawing/2014/chart" uri="{C3380CC4-5D6E-409C-BE32-E72D297353CC}">
              <c16:uniqueId val="{00000003-894A-41D4-830C-C1A00517AD32}"/>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layout>
                <c:manualLayout>
                  <c:x val="-1.4399092970521423E-3"/>
                  <c:y val="-5.1682194385278954E-3"/>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94A-41D4-830C-C1A00517AD3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11.1</c:v>
                </c:pt>
                <c:pt idx="1">
                  <c:v>9.6</c:v>
                </c:pt>
                <c:pt idx="2">
                  <c:v>9.4</c:v>
                </c:pt>
                <c:pt idx="3">
                  <c:v>9.5</c:v>
                </c:pt>
                <c:pt idx="4">
                  <c:v>9.5</c:v>
                </c:pt>
                <c:pt idx="5">
                  <c:v>8.1</c:v>
                </c:pt>
                <c:pt idx="6">
                  <c:v>8</c:v>
                </c:pt>
                <c:pt idx="7">
                  <c:v>6.9</c:v>
                </c:pt>
                <c:pt idx="8">
                  <c:v>6.8</c:v>
                </c:pt>
                <c:pt idx="9">
                  <c:v>7.6</c:v>
                </c:pt>
                <c:pt idx="10">
                  <c:v>5.8</c:v>
                </c:pt>
                <c:pt idx="11">
                  <c:v>5</c:v>
                </c:pt>
                <c:pt idx="12">
                  <c:v>5.6</c:v>
                </c:pt>
                <c:pt idx="13">
                  <c:v>5.7</c:v>
                </c:pt>
                <c:pt idx="14" formatCode="General">
                  <c:v>7.3</c:v>
                </c:pt>
                <c:pt idx="15" formatCode="General">
                  <c:v>7.8</c:v>
                </c:pt>
                <c:pt idx="16" formatCode="General">
                  <c:v>7.4</c:v>
                </c:pt>
                <c:pt idx="17" formatCode="General">
                  <c:v>7</c:v>
                </c:pt>
                <c:pt idx="18" formatCode="General">
                  <c:v>8.9</c:v>
                </c:pt>
              </c:numCache>
            </c:numRef>
          </c:val>
          <c:extLst xmlns:c16r2="http://schemas.microsoft.com/office/drawing/2015/06/chart">
            <c:ext xmlns:c16="http://schemas.microsoft.com/office/drawing/2014/chart" uri="{C3380CC4-5D6E-409C-BE32-E72D297353CC}">
              <c16:uniqueId val="{00000006-894A-41D4-830C-C1A00517AD32}"/>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layout>
                <c:manualLayout>
                  <c:x val="4.3197278911564704E-3"/>
                  <c:y val="-1.550465831558377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94A-41D4-830C-C1A00517AD3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11.2</c:v>
                </c:pt>
                <c:pt idx="1">
                  <c:v>10.3</c:v>
                </c:pt>
                <c:pt idx="2">
                  <c:v>9.7000000000000011</c:v>
                </c:pt>
                <c:pt idx="3">
                  <c:v>9.7000000000000011</c:v>
                </c:pt>
                <c:pt idx="4">
                  <c:v>9.4</c:v>
                </c:pt>
                <c:pt idx="5">
                  <c:v>8.4</c:v>
                </c:pt>
                <c:pt idx="6">
                  <c:v>7.8</c:v>
                </c:pt>
                <c:pt idx="7">
                  <c:v>6.7</c:v>
                </c:pt>
                <c:pt idx="8">
                  <c:v>6.4</c:v>
                </c:pt>
                <c:pt idx="9">
                  <c:v>8</c:v>
                </c:pt>
                <c:pt idx="10">
                  <c:v>6.5</c:v>
                </c:pt>
                <c:pt idx="11">
                  <c:v>4.9000000000000004</c:v>
                </c:pt>
                <c:pt idx="12">
                  <c:v>6.4</c:v>
                </c:pt>
                <c:pt idx="13">
                  <c:v>5.8</c:v>
                </c:pt>
                <c:pt idx="14" formatCode="General">
                  <c:v>8.1</c:v>
                </c:pt>
                <c:pt idx="15" formatCode="General">
                  <c:v>8.1</c:v>
                </c:pt>
                <c:pt idx="16" formatCode="General">
                  <c:v>6.4</c:v>
                </c:pt>
                <c:pt idx="17" formatCode="General">
                  <c:v>7.1</c:v>
                </c:pt>
                <c:pt idx="18" formatCode="General">
                  <c:v>8.6</c:v>
                </c:pt>
              </c:numCache>
            </c:numRef>
          </c:val>
          <c:extLst xmlns:c16r2="http://schemas.microsoft.com/office/drawing/2015/06/chart">
            <c:ext xmlns:c16="http://schemas.microsoft.com/office/drawing/2014/chart" uri="{C3380CC4-5D6E-409C-BE32-E72D297353CC}">
              <c16:uniqueId val="{00000009-894A-41D4-830C-C1A00517AD32}"/>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layout>
                <c:manualLayout>
                  <c:x val="2.3038435374149659E-2"/>
                  <c:y val="2.584109719263965E-3"/>
                </c:manualLayout>
              </c:layout>
              <c:spPr>
                <a:ln w="19050">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94A-41D4-830C-C1A00517AD32}"/>
                </c:ext>
              </c:extLst>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0.0</c:formatCode>
                <c:ptCount val="19"/>
                <c:pt idx="0">
                  <c:v>9.5</c:v>
                </c:pt>
                <c:pt idx="1">
                  <c:v>10</c:v>
                </c:pt>
                <c:pt idx="2">
                  <c:v>7.5</c:v>
                </c:pt>
                <c:pt idx="3">
                  <c:v>8.7000000000000011</c:v>
                </c:pt>
                <c:pt idx="4">
                  <c:v>8.2000000000000011</c:v>
                </c:pt>
                <c:pt idx="5">
                  <c:v>8.9</c:v>
                </c:pt>
                <c:pt idx="6">
                  <c:v>7.5</c:v>
                </c:pt>
                <c:pt idx="7">
                  <c:v>7.9</c:v>
                </c:pt>
                <c:pt idx="8">
                  <c:v>6.5</c:v>
                </c:pt>
                <c:pt idx="9">
                  <c:v>6.9</c:v>
                </c:pt>
                <c:pt idx="10">
                  <c:v>6.4</c:v>
                </c:pt>
                <c:pt idx="11">
                  <c:v>5</c:v>
                </c:pt>
                <c:pt idx="12">
                  <c:v>5.7</c:v>
                </c:pt>
                <c:pt idx="13">
                  <c:v>6.8</c:v>
                </c:pt>
                <c:pt idx="14" formatCode="General">
                  <c:v>6.8</c:v>
                </c:pt>
                <c:pt idx="15" formatCode="General">
                  <c:v>10.3</c:v>
                </c:pt>
                <c:pt idx="16" formatCode="General">
                  <c:v>7.3</c:v>
                </c:pt>
                <c:pt idx="17" formatCode="General">
                  <c:v>6.7</c:v>
                </c:pt>
                <c:pt idx="18" formatCode="General">
                  <c:v>8.4</c:v>
                </c:pt>
              </c:numCache>
            </c:numRef>
          </c:val>
          <c:extLst xmlns:c16r2="http://schemas.microsoft.com/office/drawing/2015/06/chart">
            <c:ext xmlns:c16="http://schemas.microsoft.com/office/drawing/2014/chart" uri="{C3380CC4-5D6E-409C-BE32-E72D297353CC}">
              <c16:uniqueId val="{0000000C-894A-41D4-830C-C1A00517AD32}"/>
            </c:ext>
          </c:extLst>
        </c:ser>
        <c:ser>
          <c:idx val="5"/>
          <c:order val="5"/>
          <c:tx>
            <c:strRef>
              <c:f>Sheet1!$G$1</c:f>
              <c:strCache>
                <c:ptCount val="1"/>
                <c:pt idx="0">
                  <c:v>ΠΑΦΟΣ</c:v>
                </c:pt>
              </c:strCache>
            </c:strRef>
          </c:tx>
          <c:spPr>
            <a:ln w="19050">
              <a:solidFill>
                <a:srgbClr val="FF9900"/>
              </a:solidFill>
            </a:ln>
          </c:spPr>
          <c:marker>
            <c:symbol val="none"/>
          </c:marker>
          <c:dLbls>
            <c:dLbl>
              <c:idx val="14"/>
              <c:spPr>
                <a:noFill/>
                <a:ln w="19050">
                  <a:noFill/>
                </a:ln>
              </c:spPr>
              <c:txPr>
                <a:bodyPr/>
                <a:lstStyle/>
                <a:p>
                  <a:pPr>
                    <a:defRPr/>
                  </a:pPr>
                  <a:endParaRPr lang="en-US"/>
                </a:p>
              </c:txPr>
            </c:dLbl>
            <c:dLbl>
              <c:idx val="15"/>
              <c:layout>
                <c:manualLayout>
                  <c:x val="-1.4399092970521423E-3"/>
                  <c:y val="3.1009113157961326E-2"/>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94A-41D4-830C-C1A00517AD32}"/>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0.0</c:formatCode>
                <c:ptCount val="19"/>
                <c:pt idx="0">
                  <c:v>8</c:v>
                </c:pt>
                <c:pt idx="1">
                  <c:v>9.6</c:v>
                </c:pt>
                <c:pt idx="2">
                  <c:v>8.1</c:v>
                </c:pt>
                <c:pt idx="3">
                  <c:v>8.3000000000000007</c:v>
                </c:pt>
                <c:pt idx="4">
                  <c:v>7</c:v>
                </c:pt>
                <c:pt idx="5">
                  <c:v>7.6</c:v>
                </c:pt>
                <c:pt idx="6">
                  <c:v>7.2</c:v>
                </c:pt>
                <c:pt idx="7">
                  <c:v>7.8</c:v>
                </c:pt>
                <c:pt idx="8">
                  <c:v>6.2</c:v>
                </c:pt>
                <c:pt idx="9">
                  <c:v>6.9</c:v>
                </c:pt>
                <c:pt idx="10">
                  <c:v>5.5</c:v>
                </c:pt>
                <c:pt idx="11">
                  <c:v>6.3</c:v>
                </c:pt>
                <c:pt idx="12">
                  <c:v>6</c:v>
                </c:pt>
                <c:pt idx="13">
                  <c:v>6</c:v>
                </c:pt>
                <c:pt idx="14" formatCode="General">
                  <c:v>6.2</c:v>
                </c:pt>
                <c:pt idx="15" formatCode="General">
                  <c:v>7.5</c:v>
                </c:pt>
                <c:pt idx="16" formatCode="General">
                  <c:v>6</c:v>
                </c:pt>
                <c:pt idx="17" formatCode="General">
                  <c:v>3.9</c:v>
                </c:pt>
                <c:pt idx="18" formatCode="General">
                  <c:v>7.4</c:v>
                </c:pt>
              </c:numCache>
            </c:numRef>
          </c:val>
          <c:extLst xmlns:c16r2="http://schemas.microsoft.com/office/drawing/2015/06/chart">
            <c:ext xmlns:c16="http://schemas.microsoft.com/office/drawing/2014/chart" uri="{C3380CC4-5D6E-409C-BE32-E72D297353CC}">
              <c16:uniqueId val="{0000000F-894A-41D4-830C-C1A00517AD32}"/>
            </c:ext>
          </c:extLst>
        </c:ser>
        <c:dLbls>
          <c:showVal val="1"/>
        </c:dLbls>
        <c:marker val="1"/>
        <c:axId val="155136000"/>
        <c:axId val="152850432"/>
      </c:lineChart>
      <c:catAx>
        <c:axId val="155136000"/>
        <c:scaling>
          <c:orientation val="minMax"/>
        </c:scaling>
        <c:axPos val="b"/>
        <c:numFmt formatCode="General" sourceLinked="1"/>
        <c:tickLblPos val="nextTo"/>
        <c:spPr>
          <a:ln>
            <a:solidFill>
              <a:schemeClr val="accent4"/>
            </a:solidFill>
          </a:ln>
        </c:spPr>
        <c:txPr>
          <a:bodyPr rot="-1200000" vert="horz"/>
          <a:lstStyle/>
          <a:p>
            <a:pPr>
              <a:defRPr sz="500" i="0"/>
            </a:pPr>
            <a:endParaRPr lang="en-US"/>
          </a:p>
        </c:txPr>
        <c:crossAx val="152850432"/>
        <c:crosses val="autoZero"/>
        <c:auto val="1"/>
        <c:lblAlgn val="ctr"/>
        <c:lblOffset val="100"/>
        <c:tickLblSkip val="1"/>
        <c:tickMarkSkip val="1"/>
      </c:catAx>
      <c:valAx>
        <c:axId val="152850432"/>
        <c:scaling>
          <c:orientation val="minMax"/>
          <c:min val="-1"/>
        </c:scaling>
        <c:delete val="1"/>
        <c:axPos val="l"/>
        <c:numFmt formatCode="0.0" sourceLinked="1"/>
        <c:tickLblPos val="none"/>
        <c:crossAx val="15513600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0035978727185454E-2"/>
          <c:y val="7.0821836133039301E-2"/>
          <c:w val="0.96014024943311094"/>
          <c:h val="0.83549551491201302"/>
        </c:manualLayout>
      </c:layout>
      <c:barChart>
        <c:barDir val="col"/>
        <c:grouping val="percentStacked"/>
        <c:ser>
          <c:idx val="0"/>
          <c:order val="0"/>
          <c:tx>
            <c:strRef>
              <c:f>Sheet1!$A$2</c:f>
              <c:strCache>
                <c:ptCount val="1"/>
                <c:pt idx="0">
                  <c:v>Ναι</c:v>
                </c:pt>
              </c:strCache>
            </c:strRef>
          </c:tx>
          <c:spPr>
            <a:solidFill>
              <a:srgbClr val="FF6600"/>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ΙΟΥΛ-ΔΕΚ2014</c:v>
                </c:pt>
                <c:pt idx="15">
                  <c:v>IAN-IOYN2015</c:v>
                </c:pt>
                <c:pt idx="16">
                  <c:v>IAN-IOYN2016</c:v>
                </c:pt>
                <c:pt idx="17">
                  <c:v>ΙΟΥΛ-ΔΕΚ2016</c:v>
                </c:pt>
                <c:pt idx="18">
                  <c:v>ΙΟΥΛ-ΔΕΚ2017</c:v>
                </c:pt>
              </c:strCache>
            </c:strRef>
          </c:cat>
          <c:val>
            <c:numRef>
              <c:f>(Sheet1!$B$2:$P$2,Sheet1!$Q$2,Sheet1!$R$2:$U$2)</c:f>
              <c:numCache>
                <c:formatCode>0%</c:formatCode>
                <c:ptCount val="19"/>
                <c:pt idx="0">
                  <c:v>0.33000000000000024</c:v>
                </c:pt>
                <c:pt idx="1">
                  <c:v>0.25</c:v>
                </c:pt>
                <c:pt idx="2">
                  <c:v>0.22</c:v>
                </c:pt>
                <c:pt idx="3" formatCode="General">
                  <c:v>0.24000000000000007</c:v>
                </c:pt>
                <c:pt idx="4" formatCode="General">
                  <c:v>0.25</c:v>
                </c:pt>
                <c:pt idx="5" formatCode="General">
                  <c:v>0.24000000000000007</c:v>
                </c:pt>
                <c:pt idx="6" formatCode="General">
                  <c:v>0.26</c:v>
                </c:pt>
                <c:pt idx="7" formatCode="General">
                  <c:v>0.28000000000000008</c:v>
                </c:pt>
                <c:pt idx="8" formatCode="General">
                  <c:v>0.22</c:v>
                </c:pt>
                <c:pt idx="9" formatCode="General">
                  <c:v>0.32000000000000017</c:v>
                </c:pt>
                <c:pt idx="10" formatCode="General">
                  <c:v>0.27</c:v>
                </c:pt>
                <c:pt idx="11" formatCode="General">
                  <c:v>0.30000000000000016</c:v>
                </c:pt>
                <c:pt idx="12">
                  <c:v>0.33000000000000024</c:v>
                </c:pt>
                <c:pt idx="13" formatCode="General">
                  <c:v>0.39000000000000018</c:v>
                </c:pt>
                <c:pt idx="14" formatCode="General">
                  <c:v>0.15000000000000008</c:v>
                </c:pt>
                <c:pt idx="15">
                  <c:v>0.13</c:v>
                </c:pt>
                <c:pt idx="16">
                  <c:v>0.1</c:v>
                </c:pt>
                <c:pt idx="17">
                  <c:v>0.14000000000000001</c:v>
                </c:pt>
                <c:pt idx="18">
                  <c:v>7.0000000000000021E-2</c:v>
                </c:pt>
              </c:numCache>
            </c:numRef>
          </c:val>
          <c:extLst xmlns:c16r2="http://schemas.microsoft.com/office/drawing/2015/06/chart">
            <c:ext xmlns:c16="http://schemas.microsoft.com/office/drawing/2014/chart" uri="{C3380CC4-5D6E-409C-BE32-E72D297353CC}">
              <c16:uniqueId val="{00000000-0ACF-4119-895C-A2A00B48D2AA}"/>
            </c:ext>
          </c:extLst>
        </c:ser>
        <c:ser>
          <c:idx val="1"/>
          <c:order val="1"/>
          <c:tx>
            <c:strRef>
              <c:f>Sheet1!$A$3</c:f>
              <c:strCache>
                <c:ptCount val="1"/>
                <c:pt idx="0">
                  <c:v>Όχι</c:v>
                </c:pt>
              </c:strCache>
            </c:strRef>
          </c:tx>
          <c:spPr>
            <a:solidFill>
              <a:srgbClr val="3366FF"/>
            </a:solidFill>
            <a:ln w="12696">
              <a:solidFill>
                <a:srgbClr val="000000"/>
              </a:solidFill>
              <a:prstDash val="solid"/>
            </a:ln>
            <a:scene3d>
              <a:camera prst="orthographicFront"/>
              <a:lightRig rig="threePt" dir="t"/>
            </a:scene3d>
            <a:sp3d>
              <a:bevelT w="152400" h="50800" prst="softRound"/>
              <a:bevelB w="152400" h="50800" prst="softRound"/>
            </a:sp3d>
          </c:spPr>
          <c:dLbls>
            <c:numFmt formatCode="0%" sourceLinked="0"/>
            <c:spPr>
              <a:noFill/>
              <a:ln w="25392">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ΙΟΥΛ-ΔΕΚ2014</c:v>
                </c:pt>
                <c:pt idx="15">
                  <c:v>IAN-IOYN2015</c:v>
                </c:pt>
                <c:pt idx="16">
                  <c:v>IAN-IOYN2016</c:v>
                </c:pt>
                <c:pt idx="17">
                  <c:v>ΙΟΥΛ-ΔΕΚ2016</c:v>
                </c:pt>
                <c:pt idx="18">
                  <c:v>ΙΟΥΛ-ΔΕΚ2017</c:v>
                </c:pt>
              </c:strCache>
            </c:strRef>
          </c:cat>
          <c:val>
            <c:numRef>
              <c:f>(Sheet1!$B$3:$P$3,Sheet1!$Q$3,Sheet1!$R$3:$U$3)</c:f>
              <c:numCache>
                <c:formatCode>0%</c:formatCode>
                <c:ptCount val="19"/>
                <c:pt idx="0">
                  <c:v>0.67000000000000048</c:v>
                </c:pt>
                <c:pt idx="1">
                  <c:v>0.75000000000000033</c:v>
                </c:pt>
                <c:pt idx="2">
                  <c:v>0.78</c:v>
                </c:pt>
                <c:pt idx="3" formatCode="General">
                  <c:v>0.76000000000000034</c:v>
                </c:pt>
                <c:pt idx="4" formatCode="General">
                  <c:v>0.75000000000000033</c:v>
                </c:pt>
                <c:pt idx="5" formatCode="General">
                  <c:v>0.76000000000000034</c:v>
                </c:pt>
                <c:pt idx="6" formatCode="General">
                  <c:v>0.74000000000000032</c:v>
                </c:pt>
                <c:pt idx="7" formatCode="General">
                  <c:v>0.72000000000000031</c:v>
                </c:pt>
                <c:pt idx="8" formatCode="General">
                  <c:v>0.78</c:v>
                </c:pt>
                <c:pt idx="9" formatCode="General">
                  <c:v>0.68</c:v>
                </c:pt>
                <c:pt idx="10" formatCode="General">
                  <c:v>0.73000000000000032</c:v>
                </c:pt>
                <c:pt idx="11" formatCode="General">
                  <c:v>0.70000000000000029</c:v>
                </c:pt>
                <c:pt idx="12">
                  <c:v>0.67000000000000048</c:v>
                </c:pt>
                <c:pt idx="13" formatCode="General">
                  <c:v>0.61000000000000032</c:v>
                </c:pt>
                <c:pt idx="14" formatCode="General">
                  <c:v>0.85000000000000031</c:v>
                </c:pt>
                <c:pt idx="15">
                  <c:v>0.87000000000000033</c:v>
                </c:pt>
                <c:pt idx="16">
                  <c:v>0.9</c:v>
                </c:pt>
                <c:pt idx="17">
                  <c:v>0.86000000000000032</c:v>
                </c:pt>
                <c:pt idx="18">
                  <c:v>0.93</c:v>
                </c:pt>
              </c:numCache>
            </c:numRef>
          </c:val>
          <c:extLst xmlns:c16r2="http://schemas.microsoft.com/office/drawing/2015/06/chart">
            <c:ext xmlns:c16="http://schemas.microsoft.com/office/drawing/2014/chart" uri="{C3380CC4-5D6E-409C-BE32-E72D297353CC}">
              <c16:uniqueId val="{00000001-0ACF-4119-895C-A2A00B48D2AA}"/>
            </c:ext>
          </c:extLst>
        </c:ser>
        <c:dLbls>
          <c:showVal val="1"/>
        </c:dLbls>
        <c:overlap val="100"/>
        <c:axId val="155991040"/>
        <c:axId val="155996928"/>
      </c:barChart>
      <c:catAx>
        <c:axId val="155991040"/>
        <c:scaling>
          <c:orientation val="minMax"/>
        </c:scaling>
        <c:axPos val="b"/>
        <c:numFmt formatCode="General" sourceLinked="1"/>
        <c:tickLblPos val="nextTo"/>
        <c:spPr>
          <a:ln w="12696">
            <a:solidFill>
              <a:schemeClr val="tx1">
                <a:lumMod val="50000"/>
              </a:schemeClr>
            </a:solidFill>
            <a:prstDash val="solid"/>
          </a:ln>
        </c:spPr>
        <c:txPr>
          <a:bodyPr rot="0" vert="horz"/>
          <a:lstStyle/>
          <a:p>
            <a:pPr>
              <a:defRPr sz="700"/>
            </a:pPr>
            <a:endParaRPr lang="en-US"/>
          </a:p>
        </c:txPr>
        <c:crossAx val="155996928"/>
        <c:crosses val="autoZero"/>
        <c:auto val="1"/>
        <c:lblAlgn val="ctr"/>
        <c:lblOffset val="100"/>
        <c:tickLblSkip val="1"/>
        <c:tickMarkSkip val="1"/>
      </c:catAx>
      <c:valAx>
        <c:axId val="155996928"/>
        <c:scaling>
          <c:orientation val="minMax"/>
        </c:scaling>
        <c:delete val="1"/>
        <c:axPos val="l"/>
        <c:numFmt formatCode="0%" sourceLinked="1"/>
        <c:tickLblPos val="none"/>
        <c:crossAx val="155991040"/>
        <c:crosses val="autoZero"/>
        <c:crossBetween val="between"/>
      </c:valAx>
      <c:spPr>
        <a:noFill/>
        <a:ln w="25392">
          <a:noFill/>
        </a:ln>
      </c:spPr>
    </c:plotArea>
    <c:legend>
      <c:legendPos val="t"/>
      <c:spPr>
        <a:noFill/>
        <a:ln w="25392">
          <a:noFill/>
        </a:ln>
      </c:sp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4210657596371886E-2"/>
          <c:y val="6.9138694220654023E-2"/>
          <c:w val="0.95563129251701084"/>
          <c:h val="0.86948496048143387"/>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B4B7-4E85-A272-4B373254D83E}"/>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0.32000000000000017</c:v>
                </c:pt>
                <c:pt idx="1">
                  <c:v>0.23</c:v>
                </c:pt>
                <c:pt idx="2">
                  <c:v>0.19</c:v>
                </c:pt>
                <c:pt idx="3">
                  <c:v>0.18000000000000008</c:v>
                </c:pt>
                <c:pt idx="4">
                  <c:v>0.2</c:v>
                </c:pt>
                <c:pt idx="5">
                  <c:v>0.2</c:v>
                </c:pt>
                <c:pt idx="6">
                  <c:v>0.22</c:v>
                </c:pt>
                <c:pt idx="7">
                  <c:v>0.25</c:v>
                </c:pt>
                <c:pt idx="8">
                  <c:v>0.22</c:v>
                </c:pt>
                <c:pt idx="9">
                  <c:v>0.32000000000000017</c:v>
                </c:pt>
                <c:pt idx="10">
                  <c:v>0.23</c:v>
                </c:pt>
                <c:pt idx="11">
                  <c:v>0.30000000000000016</c:v>
                </c:pt>
                <c:pt idx="12">
                  <c:v>0.32000000000000017</c:v>
                </c:pt>
                <c:pt idx="13">
                  <c:v>0.38000000000000017</c:v>
                </c:pt>
                <c:pt idx="14">
                  <c:v>0.15000000000000008</c:v>
                </c:pt>
                <c:pt idx="15">
                  <c:v>0.12000000000000002</c:v>
                </c:pt>
                <c:pt idx="16">
                  <c:v>9.0000000000000024E-2</c:v>
                </c:pt>
                <c:pt idx="17">
                  <c:v>0.14000000000000001</c:v>
                </c:pt>
                <c:pt idx="18">
                  <c:v>8.0000000000000043E-2</c:v>
                </c:pt>
              </c:numCache>
            </c:numRef>
          </c:val>
          <c:extLst xmlns:c16r2="http://schemas.microsoft.com/office/drawing/2015/06/chart">
            <c:ext xmlns:c16="http://schemas.microsoft.com/office/drawing/2014/chart" uri="{C3380CC4-5D6E-409C-BE32-E72D297353CC}">
              <c16:uniqueId val="{00000003-B4B7-4E85-A272-4B373254D83E}"/>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0.38000000000000017</c:v>
                </c:pt>
                <c:pt idx="1">
                  <c:v>0.33000000000000024</c:v>
                </c:pt>
                <c:pt idx="2">
                  <c:v>0.27</c:v>
                </c:pt>
                <c:pt idx="3">
                  <c:v>0.34</c:v>
                </c:pt>
                <c:pt idx="4">
                  <c:v>0.33000000000000024</c:v>
                </c:pt>
                <c:pt idx="5">
                  <c:v>0.31000000000000016</c:v>
                </c:pt>
                <c:pt idx="6">
                  <c:v>0.33000000000000024</c:v>
                </c:pt>
                <c:pt idx="7">
                  <c:v>0.30000000000000016</c:v>
                </c:pt>
                <c:pt idx="8">
                  <c:v>0.27</c:v>
                </c:pt>
                <c:pt idx="9">
                  <c:v>0.36000000000000015</c:v>
                </c:pt>
                <c:pt idx="10">
                  <c:v>0.41000000000000014</c:v>
                </c:pt>
                <c:pt idx="11">
                  <c:v>0.33000000000000024</c:v>
                </c:pt>
                <c:pt idx="12">
                  <c:v>0.39000000000000018</c:v>
                </c:pt>
                <c:pt idx="13">
                  <c:v>0.45</c:v>
                </c:pt>
                <c:pt idx="14">
                  <c:v>0.17</c:v>
                </c:pt>
                <c:pt idx="15">
                  <c:v>0.23</c:v>
                </c:pt>
                <c:pt idx="16">
                  <c:v>0.17</c:v>
                </c:pt>
                <c:pt idx="17">
                  <c:v>0.18000000000000008</c:v>
                </c:pt>
                <c:pt idx="18">
                  <c:v>0.05</c:v>
                </c:pt>
              </c:numCache>
            </c:numRef>
          </c:val>
          <c:extLst xmlns:c16r2="http://schemas.microsoft.com/office/drawing/2015/06/chart">
            <c:ext xmlns:c16="http://schemas.microsoft.com/office/drawing/2014/chart" uri="{C3380CC4-5D6E-409C-BE32-E72D297353CC}">
              <c16:uniqueId val="{00000006-B4B7-4E85-A272-4B373254D83E}"/>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0.17</c:v>
                </c:pt>
                <c:pt idx="1">
                  <c:v>0.14000000000000001</c:v>
                </c:pt>
                <c:pt idx="2">
                  <c:v>0.25</c:v>
                </c:pt>
                <c:pt idx="3">
                  <c:v>0.21000000000000008</c:v>
                </c:pt>
                <c:pt idx="4">
                  <c:v>0.32000000000000017</c:v>
                </c:pt>
                <c:pt idx="5">
                  <c:v>0.29000000000000015</c:v>
                </c:pt>
                <c:pt idx="6">
                  <c:v>0.36000000000000015</c:v>
                </c:pt>
                <c:pt idx="7">
                  <c:v>0.5</c:v>
                </c:pt>
                <c:pt idx="8">
                  <c:v>0.17</c:v>
                </c:pt>
                <c:pt idx="9">
                  <c:v>0.25</c:v>
                </c:pt>
                <c:pt idx="10">
                  <c:v>0.33000000000000024</c:v>
                </c:pt>
                <c:pt idx="11">
                  <c:v>0.25</c:v>
                </c:pt>
                <c:pt idx="12">
                  <c:v>0.44</c:v>
                </c:pt>
                <c:pt idx="13">
                  <c:v>0.44</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9-B4B7-4E85-A272-4B373254D83E}"/>
            </c:ext>
          </c:extLst>
        </c:ser>
        <c:dLbls>
          <c:showVal val="1"/>
        </c:dLbls>
        <c:marker val="1"/>
        <c:axId val="155884160"/>
        <c:axId val="155906432"/>
      </c:lineChart>
      <c:catAx>
        <c:axId val="155884160"/>
        <c:scaling>
          <c:orientation val="minMax"/>
        </c:scaling>
        <c:axPos val="b"/>
        <c:numFmt formatCode="General" sourceLinked="1"/>
        <c:tickLblPos val="nextTo"/>
        <c:spPr>
          <a:ln>
            <a:solidFill>
              <a:schemeClr val="accent4"/>
            </a:solidFill>
          </a:ln>
        </c:spPr>
        <c:txPr>
          <a:bodyPr rot="0" vert="horz"/>
          <a:lstStyle/>
          <a:p>
            <a:pPr>
              <a:defRPr sz="500"/>
            </a:pPr>
            <a:endParaRPr lang="en-US"/>
          </a:p>
        </c:txPr>
        <c:crossAx val="155906432"/>
        <c:crosses val="autoZero"/>
        <c:auto val="1"/>
        <c:lblAlgn val="ctr"/>
        <c:lblOffset val="100"/>
        <c:tickLblSkip val="1"/>
        <c:tickMarkSkip val="1"/>
      </c:catAx>
      <c:valAx>
        <c:axId val="155906432"/>
        <c:scaling>
          <c:orientation val="minMax"/>
        </c:scaling>
        <c:delete val="1"/>
        <c:axPos val="l"/>
        <c:numFmt formatCode="0%" sourceLinked="1"/>
        <c:tickLblPos val="none"/>
        <c:crossAx val="15588416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528"/>
          <c:h val="0.86948496048143387"/>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1A4E-4500-BDFB-6D34469AA16E}"/>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0.24000000000000007</c:v>
                </c:pt>
                <c:pt idx="1">
                  <c:v>0.23</c:v>
                </c:pt>
                <c:pt idx="2">
                  <c:v>0.17</c:v>
                </c:pt>
                <c:pt idx="3">
                  <c:v>0.19</c:v>
                </c:pt>
                <c:pt idx="4">
                  <c:v>0.21000000000000008</c:v>
                </c:pt>
                <c:pt idx="5">
                  <c:v>0.25</c:v>
                </c:pt>
                <c:pt idx="6">
                  <c:v>0.26</c:v>
                </c:pt>
                <c:pt idx="7">
                  <c:v>0.37000000000000016</c:v>
                </c:pt>
                <c:pt idx="8">
                  <c:v>0.21000000000000008</c:v>
                </c:pt>
                <c:pt idx="9">
                  <c:v>0.33000000000000024</c:v>
                </c:pt>
                <c:pt idx="10">
                  <c:v>0.36000000000000015</c:v>
                </c:pt>
                <c:pt idx="11">
                  <c:v>0.33000000000000024</c:v>
                </c:pt>
                <c:pt idx="12">
                  <c:v>0.38000000000000017</c:v>
                </c:pt>
                <c:pt idx="13">
                  <c:v>0.36000000000000015</c:v>
                </c:pt>
                <c:pt idx="14">
                  <c:v>9.0000000000000024E-2</c:v>
                </c:pt>
                <c:pt idx="15">
                  <c:v>0.15000000000000008</c:v>
                </c:pt>
                <c:pt idx="16">
                  <c:v>0.19</c:v>
                </c:pt>
                <c:pt idx="17">
                  <c:v>0.18000000000000008</c:v>
                </c:pt>
                <c:pt idx="18">
                  <c:v>0</c:v>
                </c:pt>
              </c:numCache>
            </c:numRef>
          </c:val>
          <c:extLst xmlns:c16r2="http://schemas.microsoft.com/office/drawing/2015/06/chart">
            <c:ext xmlns:c16="http://schemas.microsoft.com/office/drawing/2014/chart" uri="{C3380CC4-5D6E-409C-BE32-E72D297353CC}">
              <c16:uniqueId val="{00000003-1A4E-4500-BDFB-6D34469AA16E}"/>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0.33000000000000024</c:v>
                </c:pt>
                <c:pt idx="1">
                  <c:v>0.33000000000000024</c:v>
                </c:pt>
                <c:pt idx="2">
                  <c:v>0.37000000000000016</c:v>
                </c:pt>
                <c:pt idx="3">
                  <c:v>0.31000000000000016</c:v>
                </c:pt>
                <c:pt idx="4">
                  <c:v>0.41000000000000014</c:v>
                </c:pt>
                <c:pt idx="5">
                  <c:v>0.33000000000000024</c:v>
                </c:pt>
                <c:pt idx="6">
                  <c:v>0.34</c:v>
                </c:pt>
                <c:pt idx="7">
                  <c:v>0.33000000000000024</c:v>
                </c:pt>
                <c:pt idx="8">
                  <c:v>0.30000000000000016</c:v>
                </c:pt>
                <c:pt idx="9">
                  <c:v>0.34</c:v>
                </c:pt>
                <c:pt idx="10">
                  <c:v>0.33000000000000024</c:v>
                </c:pt>
                <c:pt idx="11">
                  <c:v>0.39000000000000018</c:v>
                </c:pt>
                <c:pt idx="12">
                  <c:v>0.4</c:v>
                </c:pt>
                <c:pt idx="13">
                  <c:v>0.47000000000000008</c:v>
                </c:pt>
                <c:pt idx="14">
                  <c:v>0.21000000000000008</c:v>
                </c:pt>
                <c:pt idx="15">
                  <c:v>0.22</c:v>
                </c:pt>
                <c:pt idx="16">
                  <c:v>6.0000000000000026E-2</c:v>
                </c:pt>
                <c:pt idx="17">
                  <c:v>0.11</c:v>
                </c:pt>
                <c:pt idx="18">
                  <c:v>0.05</c:v>
                </c:pt>
              </c:numCache>
            </c:numRef>
          </c:val>
          <c:extLst xmlns:c16r2="http://schemas.microsoft.com/office/drawing/2015/06/chart">
            <c:ext xmlns:c16="http://schemas.microsoft.com/office/drawing/2014/chart" uri="{C3380CC4-5D6E-409C-BE32-E72D297353CC}">
              <c16:uniqueId val="{00000006-1A4E-4500-BDFB-6D34469AA16E}"/>
            </c:ext>
          </c:extLst>
        </c:ser>
        <c:ser>
          <c:idx val="3"/>
          <c:order val="3"/>
          <c:tx>
            <c:strRef>
              <c:f>Sheet1!$E$1</c:f>
              <c:strCache>
                <c:ptCount val="1"/>
                <c:pt idx="0">
                  <c:v>Δ-Ε</c:v>
                </c:pt>
              </c:strCache>
            </c:strRef>
          </c:tx>
          <c:spPr>
            <a:ln w="19050">
              <a:solidFill>
                <a:srgbClr val="7030A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0.36000000000000015</c:v>
                </c:pt>
                <c:pt idx="1">
                  <c:v>0.23</c:v>
                </c:pt>
                <c:pt idx="2">
                  <c:v>0.19</c:v>
                </c:pt>
                <c:pt idx="3">
                  <c:v>0.23</c:v>
                </c:pt>
                <c:pt idx="4">
                  <c:v>0.22</c:v>
                </c:pt>
                <c:pt idx="5">
                  <c:v>0.21000000000000008</c:v>
                </c:pt>
                <c:pt idx="6">
                  <c:v>0.24000000000000007</c:v>
                </c:pt>
                <c:pt idx="7">
                  <c:v>0.24000000000000007</c:v>
                </c:pt>
                <c:pt idx="8">
                  <c:v>0.2</c:v>
                </c:pt>
                <c:pt idx="9">
                  <c:v>0.31000000000000016</c:v>
                </c:pt>
                <c:pt idx="10">
                  <c:v>0.23</c:v>
                </c:pt>
                <c:pt idx="11">
                  <c:v>0.27</c:v>
                </c:pt>
                <c:pt idx="12">
                  <c:v>0.30000000000000016</c:v>
                </c:pt>
                <c:pt idx="13">
                  <c:v>0.37000000000000016</c:v>
                </c:pt>
                <c:pt idx="14">
                  <c:v>0.14000000000000001</c:v>
                </c:pt>
                <c:pt idx="15">
                  <c:v>0.1</c:v>
                </c:pt>
                <c:pt idx="16">
                  <c:v>9.0000000000000024E-2</c:v>
                </c:pt>
                <c:pt idx="17">
                  <c:v>0.13</c:v>
                </c:pt>
                <c:pt idx="18">
                  <c:v>9.0000000000000024E-2</c:v>
                </c:pt>
              </c:numCache>
            </c:numRef>
          </c:val>
          <c:extLst xmlns:c16r2="http://schemas.microsoft.com/office/drawing/2015/06/chart">
            <c:ext xmlns:c16="http://schemas.microsoft.com/office/drawing/2014/chart" uri="{C3380CC4-5D6E-409C-BE32-E72D297353CC}">
              <c16:uniqueId val="{00000009-1A4E-4500-BDFB-6D34469AA16E}"/>
            </c:ext>
          </c:extLst>
        </c:ser>
        <c:dLbls>
          <c:showVal val="1"/>
        </c:dLbls>
        <c:marker val="1"/>
        <c:axId val="155919872"/>
        <c:axId val="155921408"/>
      </c:lineChart>
      <c:catAx>
        <c:axId val="155919872"/>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55921408"/>
        <c:crosses val="autoZero"/>
        <c:auto val="1"/>
        <c:lblAlgn val="ctr"/>
        <c:lblOffset val="100"/>
        <c:tickLblSkip val="1"/>
        <c:tickMarkSkip val="1"/>
      </c:catAx>
      <c:valAx>
        <c:axId val="155921408"/>
        <c:scaling>
          <c:orientation val="minMax"/>
        </c:scaling>
        <c:delete val="1"/>
        <c:axPos val="l"/>
        <c:numFmt formatCode="0%" sourceLinked="1"/>
        <c:tickLblPos val="none"/>
        <c:crossAx val="15591987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683"/>
          <c:h val="0.85398030216585064"/>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CE95-485D-965B-480F122A1B48}"/>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0.26</c:v>
                </c:pt>
                <c:pt idx="1">
                  <c:v>0.22</c:v>
                </c:pt>
                <c:pt idx="2">
                  <c:v>0.17</c:v>
                </c:pt>
                <c:pt idx="3">
                  <c:v>0.21000000000000008</c:v>
                </c:pt>
                <c:pt idx="4">
                  <c:v>0.24000000000000007</c:v>
                </c:pt>
                <c:pt idx="5">
                  <c:v>0.26</c:v>
                </c:pt>
                <c:pt idx="6">
                  <c:v>0.26</c:v>
                </c:pt>
                <c:pt idx="7">
                  <c:v>0.30000000000000016</c:v>
                </c:pt>
                <c:pt idx="8">
                  <c:v>0.21000000000000008</c:v>
                </c:pt>
                <c:pt idx="9">
                  <c:v>0.34</c:v>
                </c:pt>
                <c:pt idx="10">
                  <c:v>0.26</c:v>
                </c:pt>
                <c:pt idx="11">
                  <c:v>0.28000000000000008</c:v>
                </c:pt>
                <c:pt idx="12">
                  <c:v>0.30000000000000016</c:v>
                </c:pt>
                <c:pt idx="13">
                  <c:v>0.39000000000000018</c:v>
                </c:pt>
                <c:pt idx="14">
                  <c:v>0.13</c:v>
                </c:pt>
                <c:pt idx="15">
                  <c:v>0.13</c:v>
                </c:pt>
                <c:pt idx="16">
                  <c:v>7.0000000000000021E-2</c:v>
                </c:pt>
                <c:pt idx="17">
                  <c:v>7.0000000000000021E-2</c:v>
                </c:pt>
                <c:pt idx="18">
                  <c:v>4.0000000000000022E-2</c:v>
                </c:pt>
              </c:numCache>
            </c:numRef>
          </c:val>
          <c:extLst xmlns:c16r2="http://schemas.microsoft.com/office/drawing/2015/06/chart">
            <c:ext xmlns:c16="http://schemas.microsoft.com/office/drawing/2014/chart" uri="{C3380CC4-5D6E-409C-BE32-E72D297353CC}">
              <c16:uniqueId val="{00000003-CE95-485D-965B-480F122A1B48}"/>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0.37000000000000016</c:v>
                </c:pt>
                <c:pt idx="1">
                  <c:v>0.21000000000000008</c:v>
                </c:pt>
                <c:pt idx="2">
                  <c:v>0.17</c:v>
                </c:pt>
                <c:pt idx="3">
                  <c:v>0.23</c:v>
                </c:pt>
                <c:pt idx="4">
                  <c:v>0.25</c:v>
                </c:pt>
                <c:pt idx="5">
                  <c:v>0.2</c:v>
                </c:pt>
                <c:pt idx="6">
                  <c:v>0.29000000000000015</c:v>
                </c:pt>
                <c:pt idx="7">
                  <c:v>0.29000000000000015</c:v>
                </c:pt>
                <c:pt idx="8">
                  <c:v>0.22</c:v>
                </c:pt>
                <c:pt idx="9">
                  <c:v>0.35000000000000014</c:v>
                </c:pt>
                <c:pt idx="10">
                  <c:v>0.26</c:v>
                </c:pt>
                <c:pt idx="11">
                  <c:v>0.36000000000000015</c:v>
                </c:pt>
                <c:pt idx="12">
                  <c:v>0.38000000000000017</c:v>
                </c:pt>
                <c:pt idx="13">
                  <c:v>0.43000000000000016</c:v>
                </c:pt>
                <c:pt idx="14">
                  <c:v>0.16</c:v>
                </c:pt>
                <c:pt idx="15">
                  <c:v>0.11</c:v>
                </c:pt>
                <c:pt idx="16">
                  <c:v>6.0000000000000026E-2</c:v>
                </c:pt>
                <c:pt idx="17">
                  <c:v>0.16</c:v>
                </c:pt>
                <c:pt idx="18">
                  <c:v>9.0000000000000024E-2</c:v>
                </c:pt>
              </c:numCache>
            </c:numRef>
          </c:val>
          <c:extLst xmlns:c16r2="http://schemas.microsoft.com/office/drawing/2015/06/chart">
            <c:ext xmlns:c16="http://schemas.microsoft.com/office/drawing/2014/chart" uri="{C3380CC4-5D6E-409C-BE32-E72D297353CC}">
              <c16:uniqueId val="{00000006-CE95-485D-965B-480F122A1B48}"/>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0.33000000000000024</c:v>
                </c:pt>
                <c:pt idx="1">
                  <c:v>0.26</c:v>
                </c:pt>
                <c:pt idx="2">
                  <c:v>0.21000000000000008</c:v>
                </c:pt>
                <c:pt idx="3">
                  <c:v>0.2</c:v>
                </c:pt>
                <c:pt idx="4">
                  <c:v>8.0000000000000043E-2</c:v>
                </c:pt>
                <c:pt idx="5">
                  <c:v>0.13</c:v>
                </c:pt>
                <c:pt idx="6">
                  <c:v>0.24000000000000007</c:v>
                </c:pt>
                <c:pt idx="7">
                  <c:v>0.23</c:v>
                </c:pt>
                <c:pt idx="8">
                  <c:v>0.17</c:v>
                </c:pt>
                <c:pt idx="9">
                  <c:v>0.23</c:v>
                </c:pt>
                <c:pt idx="10">
                  <c:v>0.27</c:v>
                </c:pt>
                <c:pt idx="11">
                  <c:v>0.30000000000000016</c:v>
                </c:pt>
                <c:pt idx="12">
                  <c:v>0.4</c:v>
                </c:pt>
                <c:pt idx="13">
                  <c:v>0.38000000000000017</c:v>
                </c:pt>
                <c:pt idx="14">
                  <c:v>0.18000000000000008</c:v>
                </c:pt>
                <c:pt idx="15">
                  <c:v>0.15000000000000008</c:v>
                </c:pt>
                <c:pt idx="16">
                  <c:v>0.12000000000000002</c:v>
                </c:pt>
                <c:pt idx="17">
                  <c:v>0.13</c:v>
                </c:pt>
                <c:pt idx="18">
                  <c:v>7.0000000000000021E-2</c:v>
                </c:pt>
              </c:numCache>
            </c:numRef>
          </c:val>
          <c:extLst xmlns:c16r2="http://schemas.microsoft.com/office/drawing/2015/06/chart">
            <c:ext xmlns:c16="http://schemas.microsoft.com/office/drawing/2014/chart" uri="{C3380CC4-5D6E-409C-BE32-E72D297353CC}">
              <c16:uniqueId val="{00000009-CE95-485D-965B-480F122A1B48}"/>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c:formatCode>
                <c:ptCount val="19"/>
                <c:pt idx="0">
                  <c:v>0.11</c:v>
                </c:pt>
                <c:pt idx="1">
                  <c:v>0.19</c:v>
                </c:pt>
                <c:pt idx="2">
                  <c:v>0.33000000000000024</c:v>
                </c:pt>
                <c:pt idx="3">
                  <c:v>0.25</c:v>
                </c:pt>
                <c:pt idx="4">
                  <c:v>0.36000000000000015</c:v>
                </c:pt>
                <c:pt idx="5">
                  <c:v>0.22</c:v>
                </c:pt>
                <c:pt idx="6">
                  <c:v>0.21000000000000008</c:v>
                </c:pt>
                <c:pt idx="7">
                  <c:v>0.22</c:v>
                </c:pt>
                <c:pt idx="8">
                  <c:v>0.32000000000000017</c:v>
                </c:pt>
                <c:pt idx="9">
                  <c:v>0.21000000000000008</c:v>
                </c:pt>
                <c:pt idx="10">
                  <c:v>0.26</c:v>
                </c:pt>
                <c:pt idx="11">
                  <c:v>0.22</c:v>
                </c:pt>
                <c:pt idx="12">
                  <c:v>0.16</c:v>
                </c:pt>
                <c:pt idx="13">
                  <c:v>0.33000000000000024</c:v>
                </c:pt>
                <c:pt idx="14">
                  <c:v>9.0000000000000024E-2</c:v>
                </c:pt>
                <c:pt idx="15">
                  <c:v>9.0000000000000024E-2</c:v>
                </c:pt>
                <c:pt idx="16">
                  <c:v>0.22</c:v>
                </c:pt>
                <c:pt idx="17">
                  <c:v>0.22</c:v>
                </c:pt>
                <c:pt idx="18">
                  <c:v>9.0000000000000024E-2</c:v>
                </c:pt>
              </c:numCache>
            </c:numRef>
          </c:val>
          <c:extLst xmlns:c16r2="http://schemas.microsoft.com/office/drawing/2015/06/chart">
            <c:ext xmlns:c16="http://schemas.microsoft.com/office/drawing/2014/chart" uri="{C3380CC4-5D6E-409C-BE32-E72D297353CC}">
              <c16:uniqueId val="{0000000C-CE95-485D-965B-480F122A1B48}"/>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c:formatCode>
                <c:ptCount val="19"/>
                <c:pt idx="0">
                  <c:v>0.56000000000000005</c:v>
                </c:pt>
                <c:pt idx="1">
                  <c:v>0.53</c:v>
                </c:pt>
                <c:pt idx="2">
                  <c:v>0.47000000000000008</c:v>
                </c:pt>
                <c:pt idx="3">
                  <c:v>0.5</c:v>
                </c:pt>
                <c:pt idx="4">
                  <c:v>0.43000000000000016</c:v>
                </c:pt>
                <c:pt idx="5">
                  <c:v>0.5</c:v>
                </c:pt>
                <c:pt idx="6">
                  <c:v>0.23</c:v>
                </c:pt>
                <c:pt idx="7">
                  <c:v>0.36000000000000015</c:v>
                </c:pt>
                <c:pt idx="8">
                  <c:v>0.24000000000000007</c:v>
                </c:pt>
                <c:pt idx="9">
                  <c:v>0.44</c:v>
                </c:pt>
                <c:pt idx="10">
                  <c:v>0.33000000000000024</c:v>
                </c:pt>
                <c:pt idx="11">
                  <c:v>0.33000000000000024</c:v>
                </c:pt>
                <c:pt idx="12">
                  <c:v>0.33000000000000024</c:v>
                </c:pt>
                <c:pt idx="13">
                  <c:v>0.31000000000000016</c:v>
                </c:pt>
                <c:pt idx="14">
                  <c:v>0.21000000000000008</c:v>
                </c:pt>
                <c:pt idx="15">
                  <c:v>0.2</c:v>
                </c:pt>
                <c:pt idx="16">
                  <c:v>7.0000000000000021E-2</c:v>
                </c:pt>
                <c:pt idx="17">
                  <c:v>0.15000000000000008</c:v>
                </c:pt>
                <c:pt idx="18">
                  <c:v>0.11</c:v>
                </c:pt>
              </c:numCache>
            </c:numRef>
          </c:val>
          <c:extLst xmlns:c16r2="http://schemas.microsoft.com/office/drawing/2015/06/chart">
            <c:ext xmlns:c16="http://schemas.microsoft.com/office/drawing/2014/chart" uri="{C3380CC4-5D6E-409C-BE32-E72D297353CC}">
              <c16:uniqueId val="{0000000F-CE95-485D-965B-480F122A1B48}"/>
            </c:ext>
          </c:extLst>
        </c:ser>
        <c:dLbls>
          <c:showVal val="1"/>
        </c:dLbls>
        <c:marker val="1"/>
        <c:axId val="112562176"/>
        <c:axId val="112563712"/>
      </c:lineChart>
      <c:catAx>
        <c:axId val="112562176"/>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2563712"/>
        <c:crosses val="autoZero"/>
        <c:auto val="1"/>
        <c:lblAlgn val="ctr"/>
        <c:lblOffset val="100"/>
        <c:tickLblSkip val="1"/>
        <c:tickMarkSkip val="1"/>
      </c:catAx>
      <c:valAx>
        <c:axId val="112563712"/>
        <c:scaling>
          <c:orientation val="minMax"/>
        </c:scaling>
        <c:delete val="1"/>
        <c:axPos val="l"/>
        <c:numFmt formatCode="0%" sourceLinked="1"/>
        <c:tickLblPos val="none"/>
        <c:crossAx val="112562176"/>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683"/>
          <c:h val="0.85398030216585064"/>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8EAB-47D9-94E6-1CFDA1310594}"/>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0.29000000000000015</c:v>
                </c:pt>
                <c:pt idx="1">
                  <c:v>0.25</c:v>
                </c:pt>
                <c:pt idx="2">
                  <c:v>0.22</c:v>
                </c:pt>
                <c:pt idx="3">
                  <c:v>0.24000000000000007</c:v>
                </c:pt>
                <c:pt idx="4">
                  <c:v>0.23</c:v>
                </c:pt>
                <c:pt idx="5">
                  <c:v>0.25</c:v>
                </c:pt>
                <c:pt idx="6">
                  <c:v>0.26</c:v>
                </c:pt>
                <c:pt idx="7">
                  <c:v>0.30000000000000016</c:v>
                </c:pt>
                <c:pt idx="8">
                  <c:v>0.21000000000000008</c:v>
                </c:pt>
                <c:pt idx="9">
                  <c:v>0.35000000000000014</c:v>
                </c:pt>
                <c:pt idx="10">
                  <c:v>0.24000000000000007</c:v>
                </c:pt>
                <c:pt idx="11">
                  <c:v>0.30000000000000016</c:v>
                </c:pt>
                <c:pt idx="12">
                  <c:v>0.30000000000000016</c:v>
                </c:pt>
                <c:pt idx="13">
                  <c:v>0.37000000000000016</c:v>
                </c:pt>
                <c:pt idx="14">
                  <c:v>0.15000000000000008</c:v>
                </c:pt>
                <c:pt idx="15">
                  <c:v>0.14000000000000001</c:v>
                </c:pt>
                <c:pt idx="16">
                  <c:v>0.12000000000000002</c:v>
                </c:pt>
                <c:pt idx="17">
                  <c:v>0.11</c:v>
                </c:pt>
                <c:pt idx="18">
                  <c:v>7.0000000000000021E-2</c:v>
                </c:pt>
              </c:numCache>
            </c:numRef>
          </c:val>
          <c:extLst xmlns:c16r2="http://schemas.microsoft.com/office/drawing/2015/06/chart">
            <c:ext xmlns:c16="http://schemas.microsoft.com/office/drawing/2014/chart" uri="{C3380CC4-5D6E-409C-BE32-E72D297353CC}">
              <c16:uniqueId val="{00000003-8EAB-47D9-94E6-1CFDA1310594}"/>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0.33000000000000024</c:v>
                </c:pt>
                <c:pt idx="1">
                  <c:v>0.22</c:v>
                </c:pt>
                <c:pt idx="2">
                  <c:v>0.21000000000000008</c:v>
                </c:pt>
                <c:pt idx="3">
                  <c:v>0.27</c:v>
                </c:pt>
                <c:pt idx="4">
                  <c:v>0.26</c:v>
                </c:pt>
                <c:pt idx="5">
                  <c:v>0.25</c:v>
                </c:pt>
                <c:pt idx="6">
                  <c:v>0.34</c:v>
                </c:pt>
                <c:pt idx="7">
                  <c:v>0.33000000000000024</c:v>
                </c:pt>
                <c:pt idx="8">
                  <c:v>0.25</c:v>
                </c:pt>
                <c:pt idx="9">
                  <c:v>0.36000000000000015</c:v>
                </c:pt>
                <c:pt idx="10">
                  <c:v>0.29000000000000015</c:v>
                </c:pt>
                <c:pt idx="11">
                  <c:v>0.34</c:v>
                </c:pt>
                <c:pt idx="12">
                  <c:v>0.35000000000000014</c:v>
                </c:pt>
                <c:pt idx="13">
                  <c:v>0.39000000000000018</c:v>
                </c:pt>
                <c:pt idx="14">
                  <c:v>0.17</c:v>
                </c:pt>
                <c:pt idx="15">
                  <c:v>0.13</c:v>
                </c:pt>
                <c:pt idx="16">
                  <c:v>8.0000000000000043E-2</c:v>
                </c:pt>
                <c:pt idx="17">
                  <c:v>0.18000000000000008</c:v>
                </c:pt>
                <c:pt idx="18">
                  <c:v>9.0000000000000024E-2</c:v>
                </c:pt>
              </c:numCache>
            </c:numRef>
          </c:val>
          <c:extLst xmlns:c16r2="http://schemas.microsoft.com/office/drawing/2015/06/chart">
            <c:ext xmlns:c16="http://schemas.microsoft.com/office/drawing/2014/chart" uri="{C3380CC4-5D6E-409C-BE32-E72D297353CC}">
              <c16:uniqueId val="{00000006-8EAB-47D9-94E6-1CFDA1310594}"/>
            </c:ext>
          </c:extLst>
        </c:ser>
        <c:ser>
          <c:idx val="3"/>
          <c:order val="3"/>
          <c:tx>
            <c:strRef>
              <c:f>Sheet1!$E$1</c:f>
              <c:strCache>
                <c:ptCount val="1"/>
                <c:pt idx="0">
                  <c:v>ΛΑΡΝΑΚΑ</c:v>
                </c:pt>
              </c:strCache>
            </c:strRef>
          </c:tx>
          <c:spPr>
            <a:ln w="19050">
              <a:solidFill>
                <a:srgbClr val="FFFF00"/>
              </a:solidFill>
            </a:ln>
          </c:spPr>
          <c:marker>
            <c:symbol val="none"/>
          </c:marker>
          <c:dLbls>
            <c:dLbl>
              <c:idx val="13"/>
              <c:layout>
                <c:manualLayout>
                  <c:x val="5.7596371882086533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EAB-47D9-94E6-1CFDA1310594}"/>
                </c:ext>
              </c:extLst>
            </c:dLbl>
            <c:dLbl>
              <c:idx val="14"/>
              <c:layout>
                <c:manualLayout>
                  <c:x val="-2.4478458049886728E-2"/>
                  <c:y val="-5.1682194385279908E-3"/>
                </c:manualLayout>
              </c:layout>
              <c:spPr>
                <a:ln w="19050">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EAB-47D9-94E6-1CFDA1310594}"/>
                </c:ext>
              </c:extLst>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0.32000000000000017</c:v>
                </c:pt>
                <c:pt idx="1">
                  <c:v>0.24000000000000007</c:v>
                </c:pt>
                <c:pt idx="2">
                  <c:v>0.26</c:v>
                </c:pt>
                <c:pt idx="3">
                  <c:v>0.28000000000000008</c:v>
                </c:pt>
                <c:pt idx="4">
                  <c:v>0.28000000000000008</c:v>
                </c:pt>
                <c:pt idx="5">
                  <c:v>0.17</c:v>
                </c:pt>
                <c:pt idx="6">
                  <c:v>0.26</c:v>
                </c:pt>
                <c:pt idx="7">
                  <c:v>0.28000000000000008</c:v>
                </c:pt>
                <c:pt idx="8">
                  <c:v>0.22</c:v>
                </c:pt>
                <c:pt idx="9">
                  <c:v>0.36000000000000015</c:v>
                </c:pt>
                <c:pt idx="10">
                  <c:v>0.26</c:v>
                </c:pt>
                <c:pt idx="11">
                  <c:v>0.31000000000000016</c:v>
                </c:pt>
                <c:pt idx="12">
                  <c:v>0.33000000000000024</c:v>
                </c:pt>
                <c:pt idx="13">
                  <c:v>0.35000000000000014</c:v>
                </c:pt>
                <c:pt idx="14">
                  <c:v>0.17</c:v>
                </c:pt>
                <c:pt idx="15">
                  <c:v>0.15000000000000008</c:v>
                </c:pt>
                <c:pt idx="16">
                  <c:v>0.14000000000000001</c:v>
                </c:pt>
                <c:pt idx="17">
                  <c:v>0.14000000000000001</c:v>
                </c:pt>
                <c:pt idx="18">
                  <c:v>8.0000000000000043E-2</c:v>
                </c:pt>
              </c:numCache>
            </c:numRef>
          </c:val>
          <c:extLst xmlns:c16r2="http://schemas.microsoft.com/office/drawing/2015/06/chart">
            <c:ext xmlns:c16="http://schemas.microsoft.com/office/drawing/2014/chart" uri="{C3380CC4-5D6E-409C-BE32-E72D297353CC}">
              <c16:uniqueId val="{0000000A-8EAB-47D9-94E6-1CFDA1310594}"/>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c:formatCode>
                <c:ptCount val="19"/>
                <c:pt idx="0">
                  <c:v>0.21000000000000008</c:v>
                </c:pt>
                <c:pt idx="1">
                  <c:v>0.26</c:v>
                </c:pt>
                <c:pt idx="2">
                  <c:v>0.31000000000000016</c:v>
                </c:pt>
                <c:pt idx="3">
                  <c:v>0.34</c:v>
                </c:pt>
                <c:pt idx="4">
                  <c:v>0.30000000000000016</c:v>
                </c:pt>
                <c:pt idx="5">
                  <c:v>0.21000000000000008</c:v>
                </c:pt>
                <c:pt idx="6">
                  <c:v>0.38000000000000017</c:v>
                </c:pt>
                <c:pt idx="7">
                  <c:v>0.27</c:v>
                </c:pt>
                <c:pt idx="8">
                  <c:v>0.29000000000000015</c:v>
                </c:pt>
                <c:pt idx="9">
                  <c:v>0.29000000000000015</c:v>
                </c:pt>
                <c:pt idx="10">
                  <c:v>0.32000000000000017</c:v>
                </c:pt>
                <c:pt idx="11">
                  <c:v>0.31000000000000016</c:v>
                </c:pt>
                <c:pt idx="12">
                  <c:v>0.31000000000000016</c:v>
                </c:pt>
                <c:pt idx="13">
                  <c:v>0.37000000000000016</c:v>
                </c:pt>
                <c:pt idx="14">
                  <c:v>0.13</c:v>
                </c:pt>
                <c:pt idx="15">
                  <c:v>0.11</c:v>
                </c:pt>
                <c:pt idx="16">
                  <c:v>0.17</c:v>
                </c:pt>
                <c:pt idx="17">
                  <c:v>0.27</c:v>
                </c:pt>
                <c:pt idx="18">
                  <c:v>7.0000000000000021E-2</c:v>
                </c:pt>
              </c:numCache>
            </c:numRef>
          </c:val>
          <c:extLst xmlns:c16r2="http://schemas.microsoft.com/office/drawing/2015/06/chart">
            <c:ext xmlns:c16="http://schemas.microsoft.com/office/drawing/2014/chart" uri="{C3380CC4-5D6E-409C-BE32-E72D297353CC}">
              <c16:uniqueId val="{0000000D-8EAB-47D9-94E6-1CFDA1310594}"/>
            </c:ext>
          </c:extLst>
        </c:ser>
        <c:ser>
          <c:idx val="5"/>
          <c:order val="5"/>
          <c:tx>
            <c:strRef>
              <c:f>Sheet1!$G$1</c:f>
              <c:strCache>
                <c:ptCount val="1"/>
                <c:pt idx="0">
                  <c:v>ΠΑΦΟΣ</c:v>
                </c:pt>
              </c:strCache>
            </c:strRef>
          </c:tx>
          <c:spPr>
            <a:ln w="19050">
              <a:solidFill>
                <a:srgbClr val="FF9900"/>
              </a:solidFill>
            </a:ln>
          </c:spPr>
          <c:marker>
            <c:symbol val="none"/>
          </c:marker>
          <c:dLbls>
            <c:dLbl>
              <c:idx val="14"/>
              <c:layout>
                <c:manualLayout>
                  <c:x val="2.3038548752834391E-2"/>
                  <c:y val="-5.1682194385279908E-3"/>
                </c:manualLayout>
              </c:layout>
              <c:spPr>
                <a:ln w="19050">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EAB-47D9-94E6-1CFDA1310594}"/>
                </c:ext>
              </c:extLst>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c:formatCode>
                <c:ptCount val="19"/>
                <c:pt idx="0">
                  <c:v>0.42000000000000015</c:v>
                </c:pt>
                <c:pt idx="1">
                  <c:v>0.37000000000000016</c:v>
                </c:pt>
                <c:pt idx="2">
                  <c:v>0.38000000000000017</c:v>
                </c:pt>
                <c:pt idx="3">
                  <c:v>0.41000000000000014</c:v>
                </c:pt>
                <c:pt idx="4">
                  <c:v>0.32000000000000017</c:v>
                </c:pt>
                <c:pt idx="5">
                  <c:v>0.31000000000000016</c:v>
                </c:pt>
                <c:pt idx="6">
                  <c:v>0.35000000000000014</c:v>
                </c:pt>
                <c:pt idx="7">
                  <c:v>0.4</c:v>
                </c:pt>
                <c:pt idx="8">
                  <c:v>0.25</c:v>
                </c:pt>
                <c:pt idx="9">
                  <c:v>0.48000000000000015</c:v>
                </c:pt>
                <c:pt idx="10">
                  <c:v>0.28000000000000008</c:v>
                </c:pt>
                <c:pt idx="11">
                  <c:v>0.31000000000000016</c:v>
                </c:pt>
                <c:pt idx="12">
                  <c:v>0.31000000000000016</c:v>
                </c:pt>
                <c:pt idx="13">
                  <c:v>0.39000000000000018</c:v>
                </c:pt>
                <c:pt idx="14">
                  <c:v>0.17</c:v>
                </c:pt>
                <c:pt idx="15">
                  <c:v>0.16</c:v>
                </c:pt>
                <c:pt idx="16">
                  <c:v>0.12000000000000002</c:v>
                </c:pt>
                <c:pt idx="17">
                  <c:v>0.11</c:v>
                </c:pt>
                <c:pt idx="18">
                  <c:v>0.12000000000000002</c:v>
                </c:pt>
              </c:numCache>
            </c:numRef>
          </c:val>
          <c:extLst xmlns:c16r2="http://schemas.microsoft.com/office/drawing/2015/06/chart">
            <c:ext xmlns:c16="http://schemas.microsoft.com/office/drawing/2014/chart" uri="{C3380CC4-5D6E-409C-BE32-E72D297353CC}">
              <c16:uniqueId val="{00000010-8EAB-47D9-94E6-1CFDA1310594}"/>
            </c:ext>
          </c:extLst>
        </c:ser>
        <c:dLbls>
          <c:showVal val="1"/>
        </c:dLbls>
        <c:marker val="1"/>
        <c:axId val="112723456"/>
        <c:axId val="112724992"/>
      </c:lineChart>
      <c:catAx>
        <c:axId val="112723456"/>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2724992"/>
        <c:crosses val="autoZero"/>
        <c:auto val="1"/>
        <c:lblAlgn val="ctr"/>
        <c:lblOffset val="100"/>
        <c:tickLblSkip val="1"/>
        <c:tickMarkSkip val="1"/>
      </c:catAx>
      <c:valAx>
        <c:axId val="112724992"/>
        <c:scaling>
          <c:orientation val="minMax"/>
        </c:scaling>
        <c:delete val="1"/>
        <c:axPos val="l"/>
        <c:numFmt formatCode="0%" sourceLinked="1"/>
        <c:tickLblPos val="none"/>
        <c:crossAx val="112723456"/>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8748979591836793E-2"/>
          <c:y val="8.391068375690694E-2"/>
          <c:w val="0.91477188208617066"/>
          <c:h val="0.84927221146962961"/>
        </c:manualLayout>
      </c:layout>
      <c:barChart>
        <c:barDir val="col"/>
        <c:grouping val="percentStacked"/>
        <c:ser>
          <c:idx val="0"/>
          <c:order val="0"/>
          <c:tx>
            <c:strRef>
              <c:f>Sheet1!$A$2</c:f>
              <c:strCache>
                <c:ptCount val="1"/>
                <c:pt idx="0">
                  <c:v>μέχρι 20%</c:v>
                </c:pt>
              </c:strCache>
            </c:strRef>
          </c:tx>
          <c:spPr>
            <a:solidFill>
              <a:srgbClr val="008000"/>
            </a:solidFill>
            <a:scene3d>
              <a:camera prst="orthographicFront"/>
              <a:lightRig rig="threePt" dir="t"/>
            </a:scene3d>
            <a:sp3d>
              <a:bevelT w="152400" h="50800" prst="softRound"/>
            </a:sp3d>
          </c:spPr>
          <c:dLbls>
            <c:spPr>
              <a:noFill/>
              <a:ln w="25447">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(Sheet1!$B$2:$P$2,Sheet1!$Q$2,Sheet1!$R$2:$U$2)</c:f>
              <c:numCache>
                <c:formatCode>0%</c:formatCode>
                <c:ptCount val="19"/>
                <c:pt idx="0">
                  <c:v>0.12000000000000002</c:v>
                </c:pt>
                <c:pt idx="1">
                  <c:v>0.1</c:v>
                </c:pt>
                <c:pt idx="2">
                  <c:v>0.13</c:v>
                </c:pt>
                <c:pt idx="3">
                  <c:v>0.12000000000000002</c:v>
                </c:pt>
                <c:pt idx="4">
                  <c:v>0.1</c:v>
                </c:pt>
                <c:pt idx="5">
                  <c:v>9.0000000000000024E-2</c:v>
                </c:pt>
                <c:pt idx="6">
                  <c:v>0.11</c:v>
                </c:pt>
                <c:pt idx="7">
                  <c:v>0.1</c:v>
                </c:pt>
                <c:pt idx="8">
                  <c:v>6.0000000000000026E-2</c:v>
                </c:pt>
                <c:pt idx="9">
                  <c:v>0.11</c:v>
                </c:pt>
                <c:pt idx="10">
                  <c:v>8.0000000000000043E-2</c:v>
                </c:pt>
                <c:pt idx="11">
                  <c:v>4.0000000000000022E-2</c:v>
                </c:pt>
                <c:pt idx="12">
                  <c:v>8.0000000000000043E-2</c:v>
                </c:pt>
                <c:pt idx="13">
                  <c:v>7.0000000000000021E-2</c:v>
                </c:pt>
                <c:pt idx="14">
                  <c:v>2.0000000000000011E-2</c:v>
                </c:pt>
                <c:pt idx="15">
                  <c:v>3.0000000000000002E-2</c:v>
                </c:pt>
                <c:pt idx="16">
                  <c:v>2.0000000000000011E-2</c:v>
                </c:pt>
                <c:pt idx="17">
                  <c:v>3.0000000000000002E-2</c:v>
                </c:pt>
                <c:pt idx="18">
                  <c:v>1.0000000000000005E-2</c:v>
                </c:pt>
              </c:numCache>
            </c:numRef>
          </c:val>
          <c:extLst xmlns:c16r2="http://schemas.microsoft.com/office/drawing/2015/06/chart">
            <c:ext xmlns:c16="http://schemas.microsoft.com/office/drawing/2014/chart" uri="{C3380CC4-5D6E-409C-BE32-E72D297353CC}">
              <c16:uniqueId val="{00000000-0364-4896-874E-3507EB3F34AD}"/>
            </c:ext>
          </c:extLst>
        </c:ser>
        <c:ser>
          <c:idx val="1"/>
          <c:order val="1"/>
          <c:tx>
            <c:strRef>
              <c:f>Sheet1!$A$3</c:f>
              <c:strCache>
                <c:ptCount val="1"/>
                <c:pt idx="0">
                  <c:v>21%-50%</c:v>
                </c:pt>
              </c:strCache>
            </c:strRef>
          </c:tx>
          <c:spPr>
            <a:solidFill>
              <a:srgbClr val="99CC00"/>
            </a:solidFill>
            <a:scene3d>
              <a:camera prst="orthographicFront"/>
              <a:lightRig rig="threePt" dir="t"/>
            </a:scene3d>
            <a:sp3d>
              <a:bevelT w="152400" h="50800" prst="softRound"/>
            </a:sp3d>
          </c:spPr>
          <c:dLbls>
            <c:spPr>
              <a:noFill/>
              <a:ln w="25447">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(Sheet1!$B$3:$P$3,Sheet1!$Q$3,Sheet1!$R$3:$U$3)</c:f>
              <c:numCache>
                <c:formatCode>0%</c:formatCode>
                <c:ptCount val="19"/>
                <c:pt idx="0">
                  <c:v>0.11</c:v>
                </c:pt>
                <c:pt idx="1">
                  <c:v>0.14000000000000001</c:v>
                </c:pt>
                <c:pt idx="2">
                  <c:v>7.0000000000000021E-2</c:v>
                </c:pt>
                <c:pt idx="3">
                  <c:v>8.0000000000000043E-2</c:v>
                </c:pt>
                <c:pt idx="4">
                  <c:v>0.1</c:v>
                </c:pt>
                <c:pt idx="5">
                  <c:v>0.1</c:v>
                </c:pt>
                <c:pt idx="6">
                  <c:v>0.11</c:v>
                </c:pt>
                <c:pt idx="7">
                  <c:v>0.11</c:v>
                </c:pt>
                <c:pt idx="8">
                  <c:v>0.1</c:v>
                </c:pt>
                <c:pt idx="9">
                  <c:v>0.15000000000000008</c:v>
                </c:pt>
                <c:pt idx="10">
                  <c:v>0.14000000000000001</c:v>
                </c:pt>
                <c:pt idx="11">
                  <c:v>0.13</c:v>
                </c:pt>
                <c:pt idx="12">
                  <c:v>0.13</c:v>
                </c:pt>
                <c:pt idx="13">
                  <c:v>0.13</c:v>
                </c:pt>
                <c:pt idx="14">
                  <c:v>6.0000000000000026E-2</c:v>
                </c:pt>
                <c:pt idx="15">
                  <c:v>0.05</c:v>
                </c:pt>
                <c:pt idx="16">
                  <c:v>4.0000000000000022E-2</c:v>
                </c:pt>
                <c:pt idx="17">
                  <c:v>8.0000000000000043E-2</c:v>
                </c:pt>
                <c:pt idx="18">
                  <c:v>4.0000000000000022E-2</c:v>
                </c:pt>
              </c:numCache>
            </c:numRef>
          </c:val>
          <c:extLst xmlns:c16r2="http://schemas.microsoft.com/office/drawing/2015/06/chart">
            <c:ext xmlns:c16="http://schemas.microsoft.com/office/drawing/2014/chart" uri="{C3380CC4-5D6E-409C-BE32-E72D297353CC}">
              <c16:uniqueId val="{00000001-0364-4896-874E-3507EB3F34AD}"/>
            </c:ext>
          </c:extLst>
        </c:ser>
        <c:ser>
          <c:idx val="2"/>
          <c:order val="2"/>
          <c:tx>
            <c:strRef>
              <c:f>Sheet1!$A$4</c:f>
              <c:strCache>
                <c:ptCount val="1"/>
                <c:pt idx="0">
                  <c:v>πάνω από 50%</c:v>
                </c:pt>
              </c:strCache>
            </c:strRef>
          </c:tx>
          <c:spPr>
            <a:solidFill>
              <a:srgbClr val="CCFFCC"/>
            </a:solidFill>
            <a:scene3d>
              <a:camera prst="orthographicFront"/>
              <a:lightRig rig="threePt" dir="t"/>
            </a:scene3d>
            <a:sp3d>
              <a:bevelT w="152400" h="50800" prst="softRound"/>
            </a:sp3d>
          </c:spPr>
          <c:dLbls>
            <c:spPr>
              <a:noFill/>
              <a:ln w="25447">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(Sheet1!$B$4:$P$4,Sheet1!$Q$4,Sheet1!$R$4:$U$4)</c:f>
              <c:numCache>
                <c:formatCode>0%</c:formatCode>
                <c:ptCount val="19"/>
                <c:pt idx="0">
                  <c:v>0.1</c:v>
                </c:pt>
                <c:pt idx="1">
                  <c:v>2.0000000000000011E-2</c:v>
                </c:pt>
                <c:pt idx="2">
                  <c:v>2.0000000000000011E-2</c:v>
                </c:pt>
                <c:pt idx="3">
                  <c:v>4.0000000000000022E-2</c:v>
                </c:pt>
                <c:pt idx="4">
                  <c:v>0.05</c:v>
                </c:pt>
                <c:pt idx="5">
                  <c:v>0.05</c:v>
                </c:pt>
                <c:pt idx="6">
                  <c:v>4.0000000000000022E-2</c:v>
                </c:pt>
                <c:pt idx="7">
                  <c:v>7.0000000000000021E-2</c:v>
                </c:pt>
                <c:pt idx="8">
                  <c:v>6.0000000000000026E-2</c:v>
                </c:pt>
                <c:pt idx="9">
                  <c:v>6.0000000000000026E-2</c:v>
                </c:pt>
                <c:pt idx="10">
                  <c:v>0.05</c:v>
                </c:pt>
                <c:pt idx="11">
                  <c:v>0.13</c:v>
                </c:pt>
                <c:pt idx="12">
                  <c:v>0.11</c:v>
                </c:pt>
                <c:pt idx="13">
                  <c:v>0.19</c:v>
                </c:pt>
                <c:pt idx="14">
                  <c:v>7.0000000000000021E-2</c:v>
                </c:pt>
                <c:pt idx="15">
                  <c:v>0.05</c:v>
                </c:pt>
                <c:pt idx="16">
                  <c:v>4.0000000000000022E-2</c:v>
                </c:pt>
                <c:pt idx="17">
                  <c:v>4.0000000000000022E-2</c:v>
                </c:pt>
                <c:pt idx="18">
                  <c:v>2.0000000000000011E-2</c:v>
                </c:pt>
              </c:numCache>
            </c:numRef>
          </c:val>
          <c:extLst xmlns:c16r2="http://schemas.microsoft.com/office/drawing/2015/06/chart">
            <c:ext xmlns:c16="http://schemas.microsoft.com/office/drawing/2014/chart" uri="{C3380CC4-5D6E-409C-BE32-E72D297353CC}">
              <c16:uniqueId val="{00000002-0364-4896-874E-3507EB3F34AD}"/>
            </c:ext>
          </c:extLst>
        </c:ser>
        <c:ser>
          <c:idx val="5"/>
          <c:order val="3"/>
          <c:tx>
            <c:strRef>
              <c:f>Sheet1!$A$5</c:f>
              <c:strCache>
                <c:ptCount val="1"/>
                <c:pt idx="0">
                  <c:v>δεν σταμάτησαν εργασίες</c:v>
                </c:pt>
              </c:strCache>
            </c:strRef>
          </c:tx>
          <c:spPr>
            <a:solidFill>
              <a:srgbClr val="FFFFFF"/>
            </a:solidFill>
            <a:scene3d>
              <a:camera prst="orthographicFront"/>
              <a:lightRig rig="threePt" dir="t"/>
            </a:scene3d>
            <a:sp3d>
              <a:bevelT w="152400" h="50800" prst="softRound"/>
            </a:sp3d>
          </c:spPr>
          <c:dLbls>
            <c:spPr>
              <a:noFill/>
              <a:ln w="25447">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(Sheet1!$B$5:$P$5,Sheet1!$Q$5,Sheet1!$R$5:$U$5)</c:f>
              <c:numCache>
                <c:formatCode>0%</c:formatCode>
                <c:ptCount val="19"/>
                <c:pt idx="0">
                  <c:v>0.67000000000000048</c:v>
                </c:pt>
                <c:pt idx="1">
                  <c:v>0.74000000000000032</c:v>
                </c:pt>
                <c:pt idx="2">
                  <c:v>0.78</c:v>
                </c:pt>
                <c:pt idx="3">
                  <c:v>0.76000000000000034</c:v>
                </c:pt>
                <c:pt idx="4">
                  <c:v>0.75000000000000033</c:v>
                </c:pt>
                <c:pt idx="5">
                  <c:v>0.76000000000000034</c:v>
                </c:pt>
                <c:pt idx="6">
                  <c:v>0.74000000000000032</c:v>
                </c:pt>
                <c:pt idx="7">
                  <c:v>0.72000000000000031</c:v>
                </c:pt>
                <c:pt idx="8">
                  <c:v>0.78</c:v>
                </c:pt>
                <c:pt idx="9">
                  <c:v>0.68</c:v>
                </c:pt>
                <c:pt idx="10">
                  <c:v>0.73000000000000032</c:v>
                </c:pt>
                <c:pt idx="11">
                  <c:v>0.70000000000000029</c:v>
                </c:pt>
                <c:pt idx="12">
                  <c:v>0.68</c:v>
                </c:pt>
                <c:pt idx="13">
                  <c:v>0.61000000000000032</c:v>
                </c:pt>
                <c:pt idx="14">
                  <c:v>0.85000000000000031</c:v>
                </c:pt>
                <c:pt idx="15">
                  <c:v>0.87000000000000033</c:v>
                </c:pt>
                <c:pt idx="16">
                  <c:v>0.9</c:v>
                </c:pt>
                <c:pt idx="17">
                  <c:v>0.86000000000000032</c:v>
                </c:pt>
                <c:pt idx="18">
                  <c:v>0.93</c:v>
                </c:pt>
              </c:numCache>
            </c:numRef>
          </c:val>
          <c:extLst xmlns:c16r2="http://schemas.microsoft.com/office/drawing/2015/06/chart">
            <c:ext xmlns:c16="http://schemas.microsoft.com/office/drawing/2014/chart" uri="{C3380CC4-5D6E-409C-BE32-E72D297353CC}">
              <c16:uniqueId val="{00000003-0364-4896-874E-3507EB3F34AD}"/>
            </c:ext>
          </c:extLst>
        </c:ser>
        <c:dLbls>
          <c:showVal val="1"/>
        </c:dLbls>
        <c:overlap val="100"/>
        <c:axId val="112945792"/>
        <c:axId val="112959872"/>
      </c:barChart>
      <c:lineChart>
        <c:grouping val="standard"/>
        <c:ser>
          <c:idx val="6"/>
          <c:order val="4"/>
          <c:tx>
            <c:strRef>
              <c:f>Sheet1!$A$6</c:f>
              <c:strCache>
                <c:ptCount val="1"/>
                <c:pt idx="0">
                  <c:v>ποσοστό [μέσος]</c:v>
                </c:pt>
              </c:strCache>
            </c:strRef>
          </c:tx>
          <c:spPr>
            <a:ln w="12723">
              <a:solidFill>
                <a:srgbClr val="FF6600"/>
              </a:solidFill>
              <a:prstDash val="solid"/>
            </a:ln>
          </c:spPr>
          <c:marker>
            <c:symbol val="plus"/>
            <c:size val="5"/>
            <c:spPr>
              <a:noFill/>
              <a:ln>
                <a:solidFill>
                  <a:srgbClr val="FF6600"/>
                </a:solidFill>
                <a:prstDash val="solid"/>
              </a:ln>
            </c:spPr>
          </c:marker>
          <c:dLbls>
            <c:numFmt formatCode="0.0" sourceLinked="0"/>
            <c:spPr>
              <a:solidFill>
                <a:srgbClr val="FF6600"/>
              </a:solidFill>
              <a:ln w="12723">
                <a:solidFill>
                  <a:srgbClr val="000000"/>
                </a:solidFill>
                <a:prstDash val="solid"/>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(Sheet1!$B$6:$P$6,Sheet1!$Q$6,Sheet1!$R$6:$U$6)</c:f>
              <c:numCache>
                <c:formatCode>General</c:formatCode>
                <c:ptCount val="19"/>
                <c:pt idx="0">
                  <c:v>13</c:v>
                </c:pt>
                <c:pt idx="1">
                  <c:v>7.8</c:v>
                </c:pt>
                <c:pt idx="2">
                  <c:v>6.4</c:v>
                </c:pt>
                <c:pt idx="3" formatCode="0.0">
                  <c:v>8</c:v>
                </c:pt>
                <c:pt idx="4" formatCode="0.0">
                  <c:v>9</c:v>
                </c:pt>
                <c:pt idx="5">
                  <c:v>9.8000000000000007</c:v>
                </c:pt>
                <c:pt idx="6">
                  <c:v>7.8</c:v>
                </c:pt>
                <c:pt idx="7">
                  <c:v>10.5</c:v>
                </c:pt>
                <c:pt idx="8">
                  <c:v>9.7000000000000011</c:v>
                </c:pt>
                <c:pt idx="9">
                  <c:v>12.9</c:v>
                </c:pt>
                <c:pt idx="10">
                  <c:v>10.5</c:v>
                </c:pt>
                <c:pt idx="11">
                  <c:v>16.7</c:v>
                </c:pt>
                <c:pt idx="12">
                  <c:v>15.9</c:v>
                </c:pt>
                <c:pt idx="13">
                  <c:v>23.2</c:v>
                </c:pt>
                <c:pt idx="14">
                  <c:v>9.1</c:v>
                </c:pt>
                <c:pt idx="15">
                  <c:v>6.5</c:v>
                </c:pt>
                <c:pt idx="16">
                  <c:v>5.4</c:v>
                </c:pt>
                <c:pt idx="17">
                  <c:v>6.4</c:v>
                </c:pt>
                <c:pt idx="18">
                  <c:v>3.5</c:v>
                </c:pt>
              </c:numCache>
            </c:numRef>
          </c:val>
          <c:extLst xmlns:c16r2="http://schemas.microsoft.com/office/drawing/2015/06/chart">
            <c:ext xmlns:c16="http://schemas.microsoft.com/office/drawing/2014/chart" uri="{C3380CC4-5D6E-409C-BE32-E72D297353CC}">
              <c16:uniqueId val="{00000004-0364-4896-874E-3507EB3F34AD}"/>
            </c:ext>
          </c:extLst>
        </c:ser>
        <c:dLbls>
          <c:showVal val="1"/>
        </c:dLbls>
        <c:marker val="1"/>
        <c:axId val="112961408"/>
        <c:axId val="112962944"/>
      </c:lineChart>
      <c:catAx>
        <c:axId val="112945792"/>
        <c:scaling>
          <c:orientation val="minMax"/>
        </c:scaling>
        <c:axPos val="b"/>
        <c:numFmt formatCode="General" sourceLinked="1"/>
        <c:tickLblPos val="nextTo"/>
        <c:spPr>
          <a:ln w="12723">
            <a:solidFill>
              <a:srgbClr val="000080"/>
            </a:solidFill>
            <a:prstDash val="solid"/>
          </a:ln>
        </c:spPr>
        <c:txPr>
          <a:bodyPr rot="0" vert="horz"/>
          <a:lstStyle/>
          <a:p>
            <a:pPr>
              <a:defRPr sz="600"/>
            </a:pPr>
            <a:endParaRPr lang="en-US"/>
          </a:p>
        </c:txPr>
        <c:crossAx val="112959872"/>
        <c:crosses val="autoZero"/>
        <c:auto val="1"/>
        <c:lblAlgn val="ctr"/>
        <c:lblOffset val="100"/>
        <c:tickLblSkip val="1"/>
        <c:tickMarkSkip val="1"/>
      </c:catAx>
      <c:valAx>
        <c:axId val="112959872"/>
        <c:scaling>
          <c:orientation val="minMax"/>
        </c:scaling>
        <c:axPos val="l"/>
        <c:numFmt formatCode="0%" sourceLinked="1"/>
        <c:tickLblPos val="nextTo"/>
        <c:spPr>
          <a:ln w="12723">
            <a:solidFill>
              <a:srgbClr val="000080"/>
            </a:solidFill>
            <a:prstDash val="solid"/>
          </a:ln>
        </c:spPr>
        <c:txPr>
          <a:bodyPr rot="0" vert="horz"/>
          <a:lstStyle/>
          <a:p>
            <a:pPr>
              <a:defRPr sz="700"/>
            </a:pPr>
            <a:endParaRPr lang="en-US"/>
          </a:p>
        </c:txPr>
        <c:crossAx val="112945792"/>
        <c:crosses val="autoZero"/>
        <c:crossBetween val="between"/>
      </c:valAx>
      <c:catAx>
        <c:axId val="112961408"/>
        <c:scaling>
          <c:orientation val="minMax"/>
        </c:scaling>
        <c:delete val="1"/>
        <c:axPos val="b"/>
        <c:numFmt formatCode="General" sourceLinked="1"/>
        <c:tickLblPos val="none"/>
        <c:crossAx val="112962944"/>
        <c:crosses val="autoZero"/>
        <c:auto val="1"/>
        <c:lblAlgn val="ctr"/>
        <c:lblOffset val="100"/>
      </c:catAx>
      <c:valAx>
        <c:axId val="112962944"/>
        <c:scaling>
          <c:orientation val="minMax"/>
        </c:scaling>
        <c:axPos val="r"/>
        <c:numFmt formatCode="0" sourceLinked="0"/>
        <c:tickLblPos val="nextTo"/>
        <c:spPr>
          <a:ln w="12723">
            <a:solidFill>
              <a:srgbClr val="000000"/>
            </a:solidFill>
            <a:prstDash val="solid"/>
          </a:ln>
        </c:spPr>
        <c:txPr>
          <a:bodyPr rot="0" vert="horz"/>
          <a:lstStyle/>
          <a:p>
            <a:pPr>
              <a:defRPr sz="700"/>
            </a:pPr>
            <a:endParaRPr lang="en-US"/>
          </a:p>
        </c:txPr>
        <c:crossAx val="112961408"/>
        <c:crosses val="max"/>
        <c:crossBetween val="between"/>
      </c:valAx>
      <c:spPr>
        <a:noFill/>
        <a:ln w="25447">
          <a:noFill/>
        </a:ln>
      </c:spPr>
    </c:plotArea>
    <c:legend>
      <c:legendPos val="t"/>
      <c:spPr>
        <a:noFill/>
        <a:ln w="25447">
          <a:noFill/>
        </a:ln>
      </c:sp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4210657596371886E-2"/>
          <c:y val="6.9138694220654023E-2"/>
          <c:w val="0.94267210884353769"/>
          <c:h val="0.83847564385026652"/>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2F7A-45CF-82BD-46579F479649}"/>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0.14400000000000004</c:v>
                </c:pt>
                <c:pt idx="1">
                  <c:v>9.3000000000000069E-2</c:v>
                </c:pt>
                <c:pt idx="2">
                  <c:v>7.1999999999999995E-2</c:v>
                </c:pt>
                <c:pt idx="3">
                  <c:v>7.9000000000000042E-2</c:v>
                </c:pt>
                <c:pt idx="4">
                  <c:v>8.6000000000000021E-2</c:v>
                </c:pt>
                <c:pt idx="5">
                  <c:v>0.10900000000000004</c:v>
                </c:pt>
                <c:pt idx="6">
                  <c:v>7.6999999999999999E-2</c:v>
                </c:pt>
                <c:pt idx="7">
                  <c:v>0.12200000000000004</c:v>
                </c:pt>
                <c:pt idx="8">
                  <c:v>0.10299999999999998</c:v>
                </c:pt>
                <c:pt idx="9">
                  <c:v>0.14700000000000008</c:v>
                </c:pt>
                <c:pt idx="10">
                  <c:v>0.10199999999999998</c:v>
                </c:pt>
                <c:pt idx="11">
                  <c:v>0.17500000000000004</c:v>
                </c:pt>
                <c:pt idx="12">
                  <c:v>0.17</c:v>
                </c:pt>
                <c:pt idx="13">
                  <c:v>0.24600000000000008</c:v>
                </c:pt>
                <c:pt idx="14">
                  <c:v>9.9000000000000046E-2</c:v>
                </c:pt>
                <c:pt idx="15">
                  <c:v>6.5000000000000002E-2</c:v>
                </c:pt>
                <c:pt idx="16">
                  <c:v>5.1999999999999998E-2</c:v>
                </c:pt>
                <c:pt idx="17">
                  <c:v>6.4000000000000043E-2</c:v>
                </c:pt>
                <c:pt idx="18">
                  <c:v>4.0000000000000022E-2</c:v>
                </c:pt>
              </c:numCache>
            </c:numRef>
          </c:val>
          <c:extLst xmlns:c16r2="http://schemas.microsoft.com/office/drawing/2015/06/chart">
            <c:ext xmlns:c16="http://schemas.microsoft.com/office/drawing/2014/chart" uri="{C3380CC4-5D6E-409C-BE32-E72D297353CC}">
              <c16:uniqueId val="{00000003-2F7A-45CF-82BD-46579F479649}"/>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0.14200000000000004</c:v>
                </c:pt>
                <c:pt idx="1">
                  <c:v>7.0999999999999994E-2</c:v>
                </c:pt>
                <c:pt idx="2">
                  <c:v>5.8000000000000003E-2</c:v>
                </c:pt>
                <c:pt idx="3">
                  <c:v>9.5000000000000043E-2</c:v>
                </c:pt>
                <c:pt idx="4">
                  <c:v>0.10500000000000002</c:v>
                </c:pt>
                <c:pt idx="5">
                  <c:v>8.4000000000000047E-2</c:v>
                </c:pt>
                <c:pt idx="6">
                  <c:v>8.9000000000000065E-2</c:v>
                </c:pt>
                <c:pt idx="7">
                  <c:v>6.6000000000000003E-2</c:v>
                </c:pt>
                <c:pt idx="8">
                  <c:v>9.7000000000000003E-2</c:v>
                </c:pt>
                <c:pt idx="9">
                  <c:v>9.5000000000000043E-2</c:v>
                </c:pt>
                <c:pt idx="10">
                  <c:v>0.13200000000000001</c:v>
                </c:pt>
                <c:pt idx="11">
                  <c:v>0.14200000000000004</c:v>
                </c:pt>
                <c:pt idx="12">
                  <c:v>0.10900000000000004</c:v>
                </c:pt>
                <c:pt idx="13">
                  <c:v>0.16800000000000001</c:v>
                </c:pt>
                <c:pt idx="14">
                  <c:v>4.8000000000000001E-2</c:v>
                </c:pt>
                <c:pt idx="15">
                  <c:v>7.6999999999999999E-2</c:v>
                </c:pt>
                <c:pt idx="16">
                  <c:v>7.0000000000000021E-2</c:v>
                </c:pt>
                <c:pt idx="17">
                  <c:v>5.3000000000000012E-2</c:v>
                </c:pt>
                <c:pt idx="18">
                  <c:v>1.900000000000001E-2</c:v>
                </c:pt>
              </c:numCache>
            </c:numRef>
          </c:val>
          <c:extLst xmlns:c16r2="http://schemas.microsoft.com/office/drawing/2015/06/chart">
            <c:ext xmlns:c16="http://schemas.microsoft.com/office/drawing/2014/chart" uri="{C3380CC4-5D6E-409C-BE32-E72D297353CC}">
              <c16:uniqueId val="{00000006-2F7A-45CF-82BD-46579F479649}"/>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2.1000000000000012E-2</c:v>
                </c:pt>
                <c:pt idx="1">
                  <c:v>3.1000000000000014E-2</c:v>
                </c:pt>
                <c:pt idx="2">
                  <c:v>3.7999999999999999E-2</c:v>
                </c:pt>
                <c:pt idx="3">
                  <c:v>3.4000000000000002E-2</c:v>
                </c:pt>
                <c:pt idx="4">
                  <c:v>6.8000000000000019E-2</c:v>
                </c:pt>
                <c:pt idx="5">
                  <c:v>5.6000000000000001E-2</c:v>
                </c:pt>
                <c:pt idx="6">
                  <c:v>3.9000000000000014E-2</c:v>
                </c:pt>
                <c:pt idx="7">
                  <c:v>9.4000000000000028E-2</c:v>
                </c:pt>
                <c:pt idx="8">
                  <c:v>3.3000000000000002E-2</c:v>
                </c:pt>
                <c:pt idx="9">
                  <c:v>7.5000000000000011E-2</c:v>
                </c:pt>
                <c:pt idx="10">
                  <c:v>5.3000000000000012E-2</c:v>
                </c:pt>
                <c:pt idx="11">
                  <c:v>7.5000000000000011E-2</c:v>
                </c:pt>
                <c:pt idx="12">
                  <c:v>0.11700000000000002</c:v>
                </c:pt>
                <c:pt idx="13">
                  <c:v>0.1</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9-2F7A-45CF-82BD-46579F479649}"/>
            </c:ext>
          </c:extLst>
        </c:ser>
        <c:dLbls>
          <c:showVal val="1"/>
        </c:dLbls>
        <c:marker val="1"/>
        <c:axId val="113137152"/>
        <c:axId val="113138688"/>
      </c:lineChart>
      <c:catAx>
        <c:axId val="113137152"/>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3138688"/>
        <c:crosses val="autoZero"/>
        <c:auto val="1"/>
        <c:lblAlgn val="ctr"/>
        <c:lblOffset val="100"/>
        <c:tickLblSkip val="1"/>
        <c:tickMarkSkip val="1"/>
      </c:catAx>
      <c:valAx>
        <c:axId val="113138688"/>
        <c:scaling>
          <c:orientation val="minMax"/>
        </c:scaling>
        <c:delete val="1"/>
        <c:axPos val="l"/>
        <c:numFmt formatCode="0.0%" sourceLinked="1"/>
        <c:tickLblPos val="none"/>
        <c:crossAx val="113137152"/>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835238095237505"/>
          <c:h val="0.83847564385026652"/>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5FED-4080-954E-678B5CDF4542}"/>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5.8000000000000003E-2</c:v>
                </c:pt>
                <c:pt idx="1">
                  <c:v>6.0000000000000026E-2</c:v>
                </c:pt>
                <c:pt idx="2">
                  <c:v>4.3000000000000003E-2</c:v>
                </c:pt>
                <c:pt idx="3">
                  <c:v>4.2000000000000023E-2</c:v>
                </c:pt>
                <c:pt idx="4">
                  <c:v>5.6000000000000001E-2</c:v>
                </c:pt>
                <c:pt idx="5">
                  <c:v>6.1000000000000013E-2</c:v>
                </c:pt>
                <c:pt idx="6">
                  <c:v>5.6000000000000001E-2</c:v>
                </c:pt>
                <c:pt idx="7">
                  <c:v>7.5000000000000011E-2</c:v>
                </c:pt>
                <c:pt idx="8">
                  <c:v>8.1000000000000003E-2</c:v>
                </c:pt>
                <c:pt idx="9">
                  <c:v>0.126</c:v>
                </c:pt>
                <c:pt idx="10">
                  <c:v>0.113</c:v>
                </c:pt>
                <c:pt idx="11">
                  <c:v>0.15700000000000008</c:v>
                </c:pt>
                <c:pt idx="12">
                  <c:v>0.15700000000000008</c:v>
                </c:pt>
                <c:pt idx="13">
                  <c:v>0.15400000000000008</c:v>
                </c:pt>
                <c:pt idx="14">
                  <c:v>5.3000000000000012E-2</c:v>
                </c:pt>
                <c:pt idx="15">
                  <c:v>6.7000000000000004E-2</c:v>
                </c:pt>
                <c:pt idx="16">
                  <c:v>0.13100000000000001</c:v>
                </c:pt>
                <c:pt idx="17">
                  <c:v>9.5000000000000043E-2</c:v>
                </c:pt>
                <c:pt idx="18">
                  <c:v>0</c:v>
                </c:pt>
              </c:numCache>
            </c:numRef>
          </c:val>
          <c:extLst xmlns:c16r2="http://schemas.microsoft.com/office/drawing/2015/06/chart">
            <c:ext xmlns:c16="http://schemas.microsoft.com/office/drawing/2014/chart" uri="{C3380CC4-5D6E-409C-BE32-E72D297353CC}">
              <c16:uniqueId val="{00000003-5FED-4080-954E-678B5CDF4542}"/>
            </c:ext>
          </c:extLst>
        </c:ser>
        <c:ser>
          <c:idx val="2"/>
          <c:order val="2"/>
          <c:tx>
            <c:strRef>
              <c:f>Sheet1!$D$1</c:f>
              <c:strCache>
                <c:ptCount val="1"/>
                <c:pt idx="0">
                  <c:v>Γ</c:v>
                </c:pt>
              </c:strCache>
            </c:strRef>
          </c:tx>
          <c:spPr>
            <a:ln w="19050">
              <a:solidFill>
                <a:srgbClr val="FF0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0.13700000000000001</c:v>
                </c:pt>
                <c:pt idx="1">
                  <c:v>5.9000000000000018E-2</c:v>
                </c:pt>
                <c:pt idx="2">
                  <c:v>7.6999999999999999E-2</c:v>
                </c:pt>
                <c:pt idx="3">
                  <c:v>9.9000000000000046E-2</c:v>
                </c:pt>
                <c:pt idx="4">
                  <c:v>0.14100000000000001</c:v>
                </c:pt>
                <c:pt idx="5">
                  <c:v>0.10199999999999998</c:v>
                </c:pt>
                <c:pt idx="6">
                  <c:v>0.12200000000000004</c:v>
                </c:pt>
                <c:pt idx="7">
                  <c:v>9.7000000000000003E-2</c:v>
                </c:pt>
                <c:pt idx="8">
                  <c:v>0.12200000000000004</c:v>
                </c:pt>
                <c:pt idx="9">
                  <c:v>9.6000000000000002E-2</c:v>
                </c:pt>
                <c:pt idx="10">
                  <c:v>0.12400000000000004</c:v>
                </c:pt>
                <c:pt idx="11">
                  <c:v>0.21300000000000008</c:v>
                </c:pt>
                <c:pt idx="12">
                  <c:v>0.16400000000000001</c:v>
                </c:pt>
                <c:pt idx="13">
                  <c:v>0.23</c:v>
                </c:pt>
                <c:pt idx="14">
                  <c:v>9.8000000000000059E-2</c:v>
                </c:pt>
                <c:pt idx="15">
                  <c:v>0.10600000000000002</c:v>
                </c:pt>
                <c:pt idx="16">
                  <c:v>1.2E-2</c:v>
                </c:pt>
                <c:pt idx="17">
                  <c:v>2.9000000000000001E-2</c:v>
                </c:pt>
                <c:pt idx="18">
                  <c:v>3.0000000000000002E-2</c:v>
                </c:pt>
              </c:numCache>
            </c:numRef>
          </c:val>
          <c:extLst xmlns:c16r2="http://schemas.microsoft.com/office/drawing/2015/06/chart">
            <c:ext xmlns:c16="http://schemas.microsoft.com/office/drawing/2014/chart" uri="{C3380CC4-5D6E-409C-BE32-E72D297353CC}">
              <c16:uniqueId val="{00000006-5FED-4080-954E-678B5CDF4542}"/>
            </c:ext>
          </c:extLst>
        </c:ser>
        <c:ser>
          <c:idx val="3"/>
          <c:order val="3"/>
          <c:tx>
            <c:strRef>
              <c:f>Sheet1!$E$1</c:f>
              <c:strCache>
                <c:ptCount val="1"/>
                <c:pt idx="0">
                  <c:v>Δ-Ε</c:v>
                </c:pt>
              </c:strCache>
            </c:strRef>
          </c:tx>
          <c:spPr>
            <a:ln w="19050">
              <a:solidFill>
                <a:srgbClr val="7030A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0.15300000000000008</c:v>
                </c:pt>
                <c:pt idx="1">
                  <c:v>8.9000000000000065E-2</c:v>
                </c:pt>
                <c:pt idx="2">
                  <c:v>5.9000000000000018E-2</c:v>
                </c:pt>
                <c:pt idx="3">
                  <c:v>8.6000000000000021E-2</c:v>
                </c:pt>
                <c:pt idx="4">
                  <c:v>8.800000000000005E-2</c:v>
                </c:pt>
                <c:pt idx="5">
                  <c:v>0.10600000000000002</c:v>
                </c:pt>
                <c:pt idx="6">
                  <c:v>7.1999999999999995E-2</c:v>
                </c:pt>
                <c:pt idx="7">
                  <c:v>0.114</c:v>
                </c:pt>
                <c:pt idx="8">
                  <c:v>9.3000000000000069E-2</c:v>
                </c:pt>
                <c:pt idx="9">
                  <c:v>0.14100000000000001</c:v>
                </c:pt>
                <c:pt idx="10">
                  <c:v>9.9000000000000046E-2</c:v>
                </c:pt>
                <c:pt idx="11">
                  <c:v>0.15600000000000008</c:v>
                </c:pt>
                <c:pt idx="12">
                  <c:v>0.15800000000000008</c:v>
                </c:pt>
                <c:pt idx="13">
                  <c:v>0.24800000000000008</c:v>
                </c:pt>
                <c:pt idx="14">
                  <c:v>9.5000000000000043E-2</c:v>
                </c:pt>
                <c:pt idx="15">
                  <c:v>5.3000000000000012E-2</c:v>
                </c:pt>
                <c:pt idx="16">
                  <c:v>5.1999999999999998E-2</c:v>
                </c:pt>
                <c:pt idx="17">
                  <c:v>6.9000000000000034E-2</c:v>
                </c:pt>
                <c:pt idx="18">
                  <c:v>4.3000000000000003E-2</c:v>
                </c:pt>
              </c:numCache>
            </c:numRef>
          </c:val>
          <c:extLst xmlns:c16r2="http://schemas.microsoft.com/office/drawing/2015/06/chart">
            <c:ext xmlns:c16="http://schemas.microsoft.com/office/drawing/2014/chart" uri="{C3380CC4-5D6E-409C-BE32-E72D297353CC}">
              <c16:uniqueId val="{00000009-5FED-4080-954E-678B5CDF4542}"/>
            </c:ext>
          </c:extLst>
        </c:ser>
        <c:dLbls>
          <c:showVal val="1"/>
        </c:dLbls>
        <c:marker val="1"/>
        <c:axId val="113375104"/>
        <c:axId val="113376640"/>
      </c:lineChart>
      <c:catAx>
        <c:axId val="113375104"/>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3376640"/>
        <c:crosses val="autoZero"/>
        <c:auto val="1"/>
        <c:lblAlgn val="ctr"/>
        <c:lblOffset val="100"/>
        <c:tickLblSkip val="1"/>
        <c:tickMarkSkip val="1"/>
      </c:catAx>
      <c:valAx>
        <c:axId val="113376640"/>
        <c:scaling>
          <c:orientation val="minMax"/>
        </c:scaling>
        <c:delete val="1"/>
        <c:axPos val="l"/>
        <c:numFmt formatCode="0.0%" sourceLinked="1"/>
        <c:tickLblPos val="none"/>
        <c:crossAx val="113375104"/>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115283446712005"/>
          <c:h val="0.85398030216585064"/>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47A9-467D-88FA-79DB2755FE7A}"/>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0.10299999999999998</c:v>
                </c:pt>
                <c:pt idx="1">
                  <c:v>0.05</c:v>
                </c:pt>
                <c:pt idx="2">
                  <c:v>4.2000000000000023E-2</c:v>
                </c:pt>
                <c:pt idx="3">
                  <c:v>6.3E-2</c:v>
                </c:pt>
                <c:pt idx="4">
                  <c:v>8.4000000000000047E-2</c:v>
                </c:pt>
                <c:pt idx="5">
                  <c:v>0.11700000000000002</c:v>
                </c:pt>
                <c:pt idx="6">
                  <c:v>7.5999999999999998E-2</c:v>
                </c:pt>
                <c:pt idx="7">
                  <c:v>0.10500000000000002</c:v>
                </c:pt>
                <c:pt idx="8">
                  <c:v>9.3000000000000069E-2</c:v>
                </c:pt>
                <c:pt idx="9">
                  <c:v>0.1</c:v>
                </c:pt>
                <c:pt idx="10">
                  <c:v>9.2000000000000026E-2</c:v>
                </c:pt>
                <c:pt idx="11">
                  <c:v>0.17400000000000004</c:v>
                </c:pt>
                <c:pt idx="12">
                  <c:v>0.16500000000000001</c:v>
                </c:pt>
                <c:pt idx="13">
                  <c:v>0.22800000000000001</c:v>
                </c:pt>
                <c:pt idx="14">
                  <c:v>8.0000000000000043E-2</c:v>
                </c:pt>
                <c:pt idx="15">
                  <c:v>5.1000000000000004E-2</c:v>
                </c:pt>
                <c:pt idx="16">
                  <c:v>4.0000000000000022E-2</c:v>
                </c:pt>
                <c:pt idx="17">
                  <c:v>4.0000000000000022E-2</c:v>
                </c:pt>
                <c:pt idx="18">
                  <c:v>6.0000000000000027E-3</c:v>
                </c:pt>
              </c:numCache>
            </c:numRef>
          </c:val>
          <c:extLst xmlns:c16r2="http://schemas.microsoft.com/office/drawing/2015/06/chart">
            <c:ext xmlns:c16="http://schemas.microsoft.com/office/drawing/2014/chart" uri="{C3380CC4-5D6E-409C-BE32-E72D297353CC}">
              <c16:uniqueId val="{00000003-47A9-467D-88FA-79DB2755FE7A}"/>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9.8000000000000059E-2</c:v>
                </c:pt>
                <c:pt idx="1">
                  <c:v>6.4000000000000043E-2</c:v>
                </c:pt>
                <c:pt idx="2">
                  <c:v>4.3000000000000003E-2</c:v>
                </c:pt>
                <c:pt idx="3">
                  <c:v>6.0000000000000026E-2</c:v>
                </c:pt>
                <c:pt idx="4">
                  <c:v>6.1000000000000013E-2</c:v>
                </c:pt>
                <c:pt idx="5">
                  <c:v>9.5000000000000043E-2</c:v>
                </c:pt>
                <c:pt idx="6">
                  <c:v>7.3999999999999996E-2</c:v>
                </c:pt>
                <c:pt idx="7">
                  <c:v>0.1</c:v>
                </c:pt>
                <c:pt idx="8">
                  <c:v>0.1</c:v>
                </c:pt>
                <c:pt idx="9">
                  <c:v>0.14500000000000007</c:v>
                </c:pt>
                <c:pt idx="10">
                  <c:v>0.10600000000000002</c:v>
                </c:pt>
                <c:pt idx="11">
                  <c:v>0.20400000000000001</c:v>
                </c:pt>
                <c:pt idx="12">
                  <c:v>0.17600000000000007</c:v>
                </c:pt>
                <c:pt idx="13">
                  <c:v>0.252</c:v>
                </c:pt>
                <c:pt idx="14">
                  <c:v>0.10299999999999998</c:v>
                </c:pt>
                <c:pt idx="15">
                  <c:v>7.1999999999999995E-2</c:v>
                </c:pt>
                <c:pt idx="16">
                  <c:v>3.0000000000000002E-2</c:v>
                </c:pt>
                <c:pt idx="17">
                  <c:v>7.9000000000000042E-2</c:v>
                </c:pt>
                <c:pt idx="18">
                  <c:v>4.900000000000003E-2</c:v>
                </c:pt>
              </c:numCache>
            </c:numRef>
          </c:val>
          <c:extLst xmlns:c16r2="http://schemas.microsoft.com/office/drawing/2015/06/chart">
            <c:ext xmlns:c16="http://schemas.microsoft.com/office/drawing/2014/chart" uri="{C3380CC4-5D6E-409C-BE32-E72D297353CC}">
              <c16:uniqueId val="{00000006-47A9-467D-88FA-79DB2755FE7A}"/>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7.1999999999999995E-2</c:v>
                </c:pt>
                <c:pt idx="1">
                  <c:v>9.9000000000000046E-2</c:v>
                </c:pt>
                <c:pt idx="2">
                  <c:v>6.8000000000000019E-2</c:v>
                </c:pt>
                <c:pt idx="3">
                  <c:v>7.6999999999999999E-2</c:v>
                </c:pt>
                <c:pt idx="4">
                  <c:v>4.8000000000000001E-2</c:v>
                </c:pt>
                <c:pt idx="5">
                  <c:v>4.0000000000000022E-2</c:v>
                </c:pt>
                <c:pt idx="6">
                  <c:v>7.5000000000000011E-2</c:v>
                </c:pt>
                <c:pt idx="7">
                  <c:v>0.10299999999999998</c:v>
                </c:pt>
                <c:pt idx="8">
                  <c:v>8.7000000000000022E-2</c:v>
                </c:pt>
                <c:pt idx="9">
                  <c:v>0.127</c:v>
                </c:pt>
                <c:pt idx="10">
                  <c:v>0.114</c:v>
                </c:pt>
                <c:pt idx="11">
                  <c:v>0.11899999999999998</c:v>
                </c:pt>
                <c:pt idx="12">
                  <c:v>0.16800000000000001</c:v>
                </c:pt>
                <c:pt idx="13">
                  <c:v>0.26400000000000001</c:v>
                </c:pt>
                <c:pt idx="14">
                  <c:v>0.13100000000000001</c:v>
                </c:pt>
                <c:pt idx="15">
                  <c:v>6.3E-2</c:v>
                </c:pt>
                <c:pt idx="16">
                  <c:v>8.7000000000000022E-2</c:v>
                </c:pt>
                <c:pt idx="17">
                  <c:v>8.5000000000000006E-2</c:v>
                </c:pt>
                <c:pt idx="18">
                  <c:v>4.1000000000000002E-2</c:v>
                </c:pt>
              </c:numCache>
            </c:numRef>
          </c:val>
          <c:extLst xmlns:c16r2="http://schemas.microsoft.com/office/drawing/2015/06/chart">
            <c:ext xmlns:c16="http://schemas.microsoft.com/office/drawing/2014/chart" uri="{C3380CC4-5D6E-409C-BE32-E72D297353CC}">
              <c16:uniqueId val="{00000009-47A9-467D-88FA-79DB2755FE7A}"/>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0.0%</c:formatCode>
                <c:ptCount val="19"/>
                <c:pt idx="0">
                  <c:v>6.7000000000000004E-2</c:v>
                </c:pt>
                <c:pt idx="1">
                  <c:v>0.113</c:v>
                </c:pt>
                <c:pt idx="2">
                  <c:v>0.12100000000000002</c:v>
                </c:pt>
                <c:pt idx="3">
                  <c:v>0.10500000000000002</c:v>
                </c:pt>
                <c:pt idx="4">
                  <c:v>0.16800000000000001</c:v>
                </c:pt>
                <c:pt idx="5">
                  <c:v>6.8000000000000019E-2</c:v>
                </c:pt>
                <c:pt idx="6">
                  <c:v>0.10600000000000002</c:v>
                </c:pt>
                <c:pt idx="7">
                  <c:v>9.7000000000000003E-2</c:v>
                </c:pt>
                <c:pt idx="8">
                  <c:v>0.115</c:v>
                </c:pt>
                <c:pt idx="9">
                  <c:v>9.2000000000000026E-2</c:v>
                </c:pt>
                <c:pt idx="10">
                  <c:v>0.113</c:v>
                </c:pt>
                <c:pt idx="11">
                  <c:v>0.10700000000000004</c:v>
                </c:pt>
                <c:pt idx="12">
                  <c:v>6.8000000000000019E-2</c:v>
                </c:pt>
                <c:pt idx="13">
                  <c:v>0.191</c:v>
                </c:pt>
                <c:pt idx="14">
                  <c:v>3.6999999999999998E-2</c:v>
                </c:pt>
                <c:pt idx="15">
                  <c:v>4.3999999999999997E-2</c:v>
                </c:pt>
                <c:pt idx="16">
                  <c:v>0.10900000000000004</c:v>
                </c:pt>
                <c:pt idx="17">
                  <c:v>8.4000000000000047E-2</c:v>
                </c:pt>
                <c:pt idx="18">
                  <c:v>5.7000000000000023E-2</c:v>
                </c:pt>
              </c:numCache>
            </c:numRef>
          </c:val>
          <c:extLst xmlns:c16r2="http://schemas.microsoft.com/office/drawing/2015/06/chart">
            <c:ext xmlns:c16="http://schemas.microsoft.com/office/drawing/2014/chart" uri="{C3380CC4-5D6E-409C-BE32-E72D297353CC}">
              <c16:uniqueId val="{0000000C-47A9-467D-88FA-79DB2755FE7A}"/>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0.0%</c:formatCode>
                <c:ptCount val="19"/>
                <c:pt idx="0">
                  <c:v>0.32800000000000018</c:v>
                </c:pt>
                <c:pt idx="1">
                  <c:v>0.13400000000000001</c:v>
                </c:pt>
                <c:pt idx="2">
                  <c:v>8.800000000000005E-2</c:v>
                </c:pt>
                <c:pt idx="3">
                  <c:v>0.2</c:v>
                </c:pt>
                <c:pt idx="4">
                  <c:v>0.161</c:v>
                </c:pt>
                <c:pt idx="5">
                  <c:v>0.17200000000000001</c:v>
                </c:pt>
                <c:pt idx="6">
                  <c:v>7.3000000000000009E-2</c:v>
                </c:pt>
                <c:pt idx="7">
                  <c:v>0.13900000000000001</c:v>
                </c:pt>
                <c:pt idx="8">
                  <c:v>9.4000000000000028E-2</c:v>
                </c:pt>
                <c:pt idx="9">
                  <c:v>0.23400000000000001</c:v>
                </c:pt>
                <c:pt idx="10">
                  <c:v>0.12100000000000002</c:v>
                </c:pt>
                <c:pt idx="11">
                  <c:v>0.19800000000000001</c:v>
                </c:pt>
                <c:pt idx="12">
                  <c:v>0.15400000000000008</c:v>
                </c:pt>
                <c:pt idx="13">
                  <c:v>0.17900000000000008</c:v>
                </c:pt>
                <c:pt idx="14">
                  <c:v>9.2000000000000026E-2</c:v>
                </c:pt>
                <c:pt idx="15">
                  <c:v>0.11600000000000002</c:v>
                </c:pt>
                <c:pt idx="16">
                  <c:v>3.4000000000000002E-2</c:v>
                </c:pt>
                <c:pt idx="17">
                  <c:v>3.7999999999999999E-2</c:v>
                </c:pt>
                <c:pt idx="18">
                  <c:v>5.9000000000000018E-2</c:v>
                </c:pt>
              </c:numCache>
            </c:numRef>
          </c:val>
          <c:extLst xmlns:c16r2="http://schemas.microsoft.com/office/drawing/2015/06/chart">
            <c:ext xmlns:c16="http://schemas.microsoft.com/office/drawing/2014/chart" uri="{C3380CC4-5D6E-409C-BE32-E72D297353CC}">
              <c16:uniqueId val="{0000000F-47A9-467D-88FA-79DB2755FE7A}"/>
            </c:ext>
          </c:extLst>
        </c:ser>
        <c:dLbls>
          <c:showVal val="1"/>
        </c:dLbls>
        <c:marker val="1"/>
        <c:axId val="113477504"/>
        <c:axId val="113479040"/>
      </c:lineChart>
      <c:catAx>
        <c:axId val="113477504"/>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3479040"/>
        <c:crosses val="autoZero"/>
        <c:auto val="1"/>
        <c:lblAlgn val="ctr"/>
        <c:lblOffset val="100"/>
        <c:tickLblSkip val="1"/>
        <c:tickMarkSkip val="1"/>
      </c:catAx>
      <c:valAx>
        <c:axId val="113479040"/>
        <c:scaling>
          <c:orientation val="minMax"/>
        </c:scaling>
        <c:delete val="1"/>
        <c:axPos val="l"/>
        <c:numFmt formatCode="0.0%" sourceLinked="1"/>
        <c:tickLblPos val="none"/>
        <c:crossAx val="113477504"/>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D329-49D5-B51B-46D223FA85CE}"/>
            </c:ext>
          </c:extLst>
        </c:ser>
        <c:ser>
          <c:idx val="1"/>
          <c:order val="1"/>
          <c:tx>
            <c:strRef>
              <c:f>Sheet1!$C$1</c:f>
              <c:strCache>
                <c:ptCount val="1"/>
                <c:pt idx="0">
                  <c:v>Α-Β</c:v>
                </c:pt>
              </c:strCache>
            </c:strRef>
          </c:tx>
          <c:spPr>
            <a:ln w="19050">
              <a:solidFill>
                <a:schemeClr val="accent5">
                  <a:lumMod val="1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-0.43000000000000016</c:v>
                </c:pt>
                <c:pt idx="1">
                  <c:v>-0.26</c:v>
                </c:pt>
                <c:pt idx="2">
                  <c:v>-0.28000000000000008</c:v>
                </c:pt>
                <c:pt idx="3">
                  <c:v>-0.45</c:v>
                </c:pt>
                <c:pt idx="4">
                  <c:v>-0.44</c:v>
                </c:pt>
                <c:pt idx="5">
                  <c:v>-0.47000000000000008</c:v>
                </c:pt>
                <c:pt idx="6">
                  <c:v>-0.45</c:v>
                </c:pt>
                <c:pt idx="7">
                  <c:v>-0.59</c:v>
                </c:pt>
                <c:pt idx="8">
                  <c:v>-0.79</c:v>
                </c:pt>
                <c:pt idx="9">
                  <c:v>-0.70000000000000029</c:v>
                </c:pt>
                <c:pt idx="10">
                  <c:v>-0.66000000000000036</c:v>
                </c:pt>
                <c:pt idx="11">
                  <c:v>-0.63000000000000034</c:v>
                </c:pt>
                <c:pt idx="12">
                  <c:v>-0.76000000000000034</c:v>
                </c:pt>
                <c:pt idx="13">
                  <c:v>-0.8400000000000003</c:v>
                </c:pt>
                <c:pt idx="14">
                  <c:v>-0.78</c:v>
                </c:pt>
                <c:pt idx="15">
                  <c:v>-0.67000000000000026</c:v>
                </c:pt>
                <c:pt idx="16">
                  <c:v>-0.13</c:v>
                </c:pt>
                <c:pt idx="17">
                  <c:v>-9.0000000000000024E-2</c:v>
                </c:pt>
                <c:pt idx="18">
                  <c:v>0</c:v>
                </c:pt>
              </c:numCache>
            </c:numRef>
          </c:val>
          <c:extLst xmlns:c16r2="http://schemas.microsoft.com/office/drawing/2015/06/chart">
            <c:ext xmlns:c16="http://schemas.microsoft.com/office/drawing/2014/chart" uri="{C3380CC4-5D6E-409C-BE32-E72D297353CC}">
              <c16:uniqueId val="{00000003-D329-49D5-B51B-46D223FA85CE}"/>
            </c:ext>
          </c:extLst>
        </c:ser>
        <c:ser>
          <c:idx val="2"/>
          <c:order val="2"/>
          <c:tx>
            <c:strRef>
              <c:f>Sheet1!$D$1</c:f>
              <c:strCache>
                <c:ptCount val="1"/>
                <c:pt idx="0">
                  <c:v>Γ</c:v>
                </c:pt>
              </c:strCache>
            </c:strRef>
          </c:tx>
          <c:spPr>
            <a:ln w="19050">
              <a:solidFill>
                <a:srgbClr val="FF0000"/>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-0.5</c:v>
                </c:pt>
                <c:pt idx="1">
                  <c:v>-0.33000000000000024</c:v>
                </c:pt>
                <c:pt idx="2">
                  <c:v>-0.47000000000000008</c:v>
                </c:pt>
                <c:pt idx="3">
                  <c:v>-0.56999999999999995</c:v>
                </c:pt>
                <c:pt idx="4">
                  <c:v>-0.37000000000000016</c:v>
                </c:pt>
                <c:pt idx="5">
                  <c:v>-0.52</c:v>
                </c:pt>
                <c:pt idx="6">
                  <c:v>-0.66000000000000036</c:v>
                </c:pt>
                <c:pt idx="7">
                  <c:v>-0.70000000000000029</c:v>
                </c:pt>
                <c:pt idx="8">
                  <c:v>-0.62000000000000033</c:v>
                </c:pt>
                <c:pt idx="9">
                  <c:v>-0.56999999999999995</c:v>
                </c:pt>
                <c:pt idx="10">
                  <c:v>-0.60000000000000031</c:v>
                </c:pt>
                <c:pt idx="11">
                  <c:v>-0.67000000000000048</c:v>
                </c:pt>
                <c:pt idx="12">
                  <c:v>-0.70000000000000029</c:v>
                </c:pt>
                <c:pt idx="13">
                  <c:v>-0.67000000000000048</c:v>
                </c:pt>
                <c:pt idx="14">
                  <c:v>-0.54</c:v>
                </c:pt>
                <c:pt idx="15">
                  <c:v>-0.27</c:v>
                </c:pt>
                <c:pt idx="16">
                  <c:v>6.0000000000000026E-2</c:v>
                </c:pt>
                <c:pt idx="17">
                  <c:v>0.10999999999999999</c:v>
                </c:pt>
                <c:pt idx="18">
                  <c:v>0.27</c:v>
                </c:pt>
              </c:numCache>
            </c:numRef>
          </c:val>
          <c:extLst xmlns:c16r2="http://schemas.microsoft.com/office/drawing/2015/06/chart">
            <c:ext xmlns:c16="http://schemas.microsoft.com/office/drawing/2014/chart" uri="{C3380CC4-5D6E-409C-BE32-E72D297353CC}">
              <c16:uniqueId val="{00000006-D329-49D5-B51B-46D223FA85CE}"/>
            </c:ext>
          </c:extLst>
        </c:ser>
        <c:ser>
          <c:idx val="3"/>
          <c:order val="3"/>
          <c:tx>
            <c:strRef>
              <c:f>Sheet1!$E$1</c:f>
              <c:strCache>
                <c:ptCount val="1"/>
                <c:pt idx="0">
                  <c:v>Δ-Ε</c:v>
                </c:pt>
              </c:strCache>
            </c:strRef>
          </c:tx>
          <c:spPr>
            <a:ln w="19050">
              <a:solidFill>
                <a:srgbClr val="7030A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-0.48000000000000015</c:v>
                </c:pt>
                <c:pt idx="1">
                  <c:v>-0.34</c:v>
                </c:pt>
                <c:pt idx="2">
                  <c:v>-0.39000000000000018</c:v>
                </c:pt>
                <c:pt idx="3">
                  <c:v>-0.51</c:v>
                </c:pt>
                <c:pt idx="4">
                  <c:v>-0.53</c:v>
                </c:pt>
                <c:pt idx="5">
                  <c:v>-0.63000000000000034</c:v>
                </c:pt>
                <c:pt idx="6">
                  <c:v>-0.60000000000000031</c:v>
                </c:pt>
                <c:pt idx="7">
                  <c:v>-0.65000000000000036</c:v>
                </c:pt>
                <c:pt idx="8">
                  <c:v>-0.56999999999999995</c:v>
                </c:pt>
                <c:pt idx="9">
                  <c:v>-0.52</c:v>
                </c:pt>
                <c:pt idx="10">
                  <c:v>-0.60000000000000031</c:v>
                </c:pt>
                <c:pt idx="11">
                  <c:v>-0.56999999999999995</c:v>
                </c:pt>
                <c:pt idx="12">
                  <c:v>-0.66000000000000036</c:v>
                </c:pt>
                <c:pt idx="13">
                  <c:v>-0.74000000000000032</c:v>
                </c:pt>
                <c:pt idx="14">
                  <c:v>-0.66000000000000025</c:v>
                </c:pt>
                <c:pt idx="15">
                  <c:v>-0.45000000000000007</c:v>
                </c:pt>
                <c:pt idx="16">
                  <c:v>-0.39000000000000018</c:v>
                </c:pt>
                <c:pt idx="17">
                  <c:v>-1.0000000000000014E-2</c:v>
                </c:pt>
                <c:pt idx="18">
                  <c:v>0.1</c:v>
                </c:pt>
              </c:numCache>
            </c:numRef>
          </c:val>
          <c:extLst xmlns:c16r2="http://schemas.microsoft.com/office/drawing/2015/06/chart">
            <c:ext xmlns:c16="http://schemas.microsoft.com/office/drawing/2014/chart" uri="{C3380CC4-5D6E-409C-BE32-E72D297353CC}">
              <c16:uniqueId val="{00000009-D329-49D5-B51B-46D223FA85CE}"/>
            </c:ext>
          </c:extLst>
        </c:ser>
        <c:dLbls>
          <c:showVal val="1"/>
        </c:dLbls>
        <c:marker val="1"/>
        <c:axId val="126539264"/>
        <c:axId val="126540800"/>
      </c:lineChart>
      <c:catAx>
        <c:axId val="126539264"/>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26540800"/>
        <c:crosses val="autoZero"/>
        <c:auto val="1"/>
        <c:lblAlgn val="ctr"/>
        <c:lblOffset val="100"/>
        <c:tickLblSkip val="1"/>
        <c:tickMarkSkip val="1"/>
      </c:catAx>
      <c:valAx>
        <c:axId val="126540800"/>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26539264"/>
        <c:crosses val="autoZero"/>
        <c:crossBetween val="between"/>
      </c:valAx>
      <c:spPr>
        <a:noFill/>
        <a:ln w="25408">
          <a:noFill/>
        </a:ln>
      </c:spPr>
    </c:plotArea>
    <c:legend>
      <c:legendPos val="t"/>
      <c:layou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3.2850113378684882E-2"/>
          <c:y val="6.9138694220654023E-2"/>
          <c:w val="0.93115283446712005"/>
          <c:h val="0.85398030216585064"/>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D368-4549-97E3-C27FADDCFB10}"/>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0.0%</c:formatCode>
                <c:ptCount val="19"/>
                <c:pt idx="0">
                  <c:v>0.1</c:v>
                </c:pt>
                <c:pt idx="1">
                  <c:v>6.9000000000000034E-2</c:v>
                </c:pt>
                <c:pt idx="2">
                  <c:v>6.3E-2</c:v>
                </c:pt>
                <c:pt idx="3">
                  <c:v>6.6000000000000003E-2</c:v>
                </c:pt>
                <c:pt idx="4">
                  <c:v>7.0999999999999994E-2</c:v>
                </c:pt>
                <c:pt idx="5">
                  <c:v>0.10199999999999998</c:v>
                </c:pt>
                <c:pt idx="6">
                  <c:v>7.3999999999999996E-2</c:v>
                </c:pt>
                <c:pt idx="7">
                  <c:v>0.12100000000000002</c:v>
                </c:pt>
                <c:pt idx="8">
                  <c:v>8.7000000000000022E-2</c:v>
                </c:pt>
                <c:pt idx="9">
                  <c:v>0.112</c:v>
                </c:pt>
                <c:pt idx="10">
                  <c:v>9.7000000000000003E-2</c:v>
                </c:pt>
                <c:pt idx="11">
                  <c:v>0.16300000000000001</c:v>
                </c:pt>
                <c:pt idx="12">
                  <c:v>0.15900000000000009</c:v>
                </c:pt>
                <c:pt idx="13">
                  <c:v>0.224</c:v>
                </c:pt>
                <c:pt idx="14">
                  <c:v>9.7000000000000003E-2</c:v>
                </c:pt>
                <c:pt idx="15">
                  <c:v>4.5000000000000012E-2</c:v>
                </c:pt>
                <c:pt idx="16">
                  <c:v>6.1000000000000013E-2</c:v>
                </c:pt>
                <c:pt idx="17" formatCode="0%">
                  <c:v>5.3999999999999999E-2</c:v>
                </c:pt>
                <c:pt idx="18" formatCode="0%">
                  <c:v>2.1000000000000012E-2</c:v>
                </c:pt>
              </c:numCache>
            </c:numRef>
          </c:val>
          <c:extLst xmlns:c16r2="http://schemas.microsoft.com/office/drawing/2015/06/chart">
            <c:ext xmlns:c16="http://schemas.microsoft.com/office/drawing/2014/chart" uri="{C3380CC4-5D6E-409C-BE32-E72D297353CC}">
              <c16:uniqueId val="{00000003-D368-4549-97E3-C27FADDCFB10}"/>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0.0%</c:formatCode>
                <c:ptCount val="19"/>
                <c:pt idx="0">
                  <c:v>9.4000000000000028E-2</c:v>
                </c:pt>
                <c:pt idx="1">
                  <c:v>6.7000000000000004E-2</c:v>
                </c:pt>
                <c:pt idx="2">
                  <c:v>5.1000000000000004E-2</c:v>
                </c:pt>
                <c:pt idx="3">
                  <c:v>6.6000000000000003E-2</c:v>
                </c:pt>
                <c:pt idx="4">
                  <c:v>6.0000000000000026E-2</c:v>
                </c:pt>
                <c:pt idx="5">
                  <c:v>9.3000000000000069E-2</c:v>
                </c:pt>
                <c:pt idx="6">
                  <c:v>9.1000000000000025E-2</c:v>
                </c:pt>
                <c:pt idx="7">
                  <c:v>0.10299999999999998</c:v>
                </c:pt>
                <c:pt idx="8">
                  <c:v>0.1</c:v>
                </c:pt>
                <c:pt idx="9">
                  <c:v>0.13900000000000001</c:v>
                </c:pt>
                <c:pt idx="10">
                  <c:v>0.112</c:v>
                </c:pt>
                <c:pt idx="11">
                  <c:v>0.19</c:v>
                </c:pt>
                <c:pt idx="12">
                  <c:v>0.16700000000000001</c:v>
                </c:pt>
                <c:pt idx="13">
                  <c:v>0.20300000000000001</c:v>
                </c:pt>
                <c:pt idx="14">
                  <c:v>0.10900000000000004</c:v>
                </c:pt>
                <c:pt idx="15">
                  <c:v>7.3000000000000009E-2</c:v>
                </c:pt>
                <c:pt idx="16">
                  <c:v>4.2000000000000023E-2</c:v>
                </c:pt>
                <c:pt idx="17" formatCode="0%">
                  <c:v>7.8000000000000014E-2</c:v>
                </c:pt>
                <c:pt idx="18" formatCode="0%">
                  <c:v>4.1000000000000002E-2</c:v>
                </c:pt>
              </c:numCache>
            </c:numRef>
          </c:val>
          <c:extLst xmlns:c16r2="http://schemas.microsoft.com/office/drawing/2015/06/chart">
            <c:ext xmlns:c16="http://schemas.microsoft.com/office/drawing/2014/chart" uri="{C3380CC4-5D6E-409C-BE32-E72D297353CC}">
              <c16:uniqueId val="{00000006-D368-4549-97E3-C27FADDCFB10}"/>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0.0%</c:formatCode>
                <c:ptCount val="19"/>
                <c:pt idx="0">
                  <c:v>7.1999999999999995E-2</c:v>
                </c:pt>
                <c:pt idx="1">
                  <c:v>7.8000000000000014E-2</c:v>
                </c:pt>
                <c:pt idx="2">
                  <c:v>8.5000000000000006E-2</c:v>
                </c:pt>
                <c:pt idx="3">
                  <c:v>9.5000000000000043E-2</c:v>
                </c:pt>
                <c:pt idx="4">
                  <c:v>0.10400000000000002</c:v>
                </c:pt>
                <c:pt idx="5">
                  <c:v>4.3999999999999997E-2</c:v>
                </c:pt>
                <c:pt idx="6">
                  <c:v>7.0999999999999994E-2</c:v>
                </c:pt>
                <c:pt idx="7">
                  <c:v>0.10400000000000002</c:v>
                </c:pt>
                <c:pt idx="8">
                  <c:v>9.6000000000000002E-2</c:v>
                </c:pt>
                <c:pt idx="9">
                  <c:v>0.15000000000000008</c:v>
                </c:pt>
                <c:pt idx="10">
                  <c:v>0.1</c:v>
                </c:pt>
                <c:pt idx="11">
                  <c:v>0.15300000000000008</c:v>
                </c:pt>
                <c:pt idx="12">
                  <c:v>0.161</c:v>
                </c:pt>
                <c:pt idx="13">
                  <c:v>0.20500000000000004</c:v>
                </c:pt>
                <c:pt idx="14">
                  <c:v>9.5000000000000043E-2</c:v>
                </c:pt>
                <c:pt idx="15">
                  <c:v>6.4000000000000043E-2</c:v>
                </c:pt>
                <c:pt idx="16">
                  <c:v>7.3000000000000009E-2</c:v>
                </c:pt>
                <c:pt idx="17">
                  <c:v>6.0000000000000026E-2</c:v>
                </c:pt>
                <c:pt idx="18">
                  <c:v>4.3000000000000003E-2</c:v>
                </c:pt>
              </c:numCache>
            </c:numRef>
          </c:val>
          <c:extLst xmlns:c16r2="http://schemas.microsoft.com/office/drawing/2015/06/chart">
            <c:ext xmlns:c16="http://schemas.microsoft.com/office/drawing/2014/chart" uri="{C3380CC4-5D6E-409C-BE32-E72D297353CC}">
              <c16:uniqueId val="{00000009-D368-4549-97E3-C27FADDCFB10}"/>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(Sheet1!$F$2:$F$20,Sheet1!$F$21:$F$24)</c:f>
              <c:numCache>
                <c:formatCode>0.0%</c:formatCode>
                <c:ptCount val="19"/>
                <c:pt idx="0">
                  <c:v>5.1000000000000004E-2</c:v>
                </c:pt>
                <c:pt idx="1">
                  <c:v>8.5000000000000006E-2</c:v>
                </c:pt>
                <c:pt idx="2">
                  <c:v>6.6000000000000003E-2</c:v>
                </c:pt>
                <c:pt idx="3">
                  <c:v>8.1000000000000003E-2</c:v>
                </c:pt>
                <c:pt idx="4">
                  <c:v>0.10400000000000002</c:v>
                </c:pt>
                <c:pt idx="5">
                  <c:v>5.8000000000000003E-2</c:v>
                </c:pt>
                <c:pt idx="6">
                  <c:v>0.14800000000000008</c:v>
                </c:pt>
                <c:pt idx="7">
                  <c:v>3.9000000000000014E-2</c:v>
                </c:pt>
                <c:pt idx="8">
                  <c:v>0.10800000000000004</c:v>
                </c:pt>
                <c:pt idx="9">
                  <c:v>0.14000000000000001</c:v>
                </c:pt>
                <c:pt idx="10">
                  <c:v>0.10400000000000002</c:v>
                </c:pt>
                <c:pt idx="11">
                  <c:v>0.16</c:v>
                </c:pt>
                <c:pt idx="12">
                  <c:v>0.16400000000000001</c:v>
                </c:pt>
                <c:pt idx="13">
                  <c:v>0.20800000000000007</c:v>
                </c:pt>
                <c:pt idx="14">
                  <c:v>7.9000000000000042E-2</c:v>
                </c:pt>
                <c:pt idx="15">
                  <c:v>5.3999999999999999E-2</c:v>
                </c:pt>
                <c:pt idx="16">
                  <c:v>8.5000000000000006E-2</c:v>
                </c:pt>
                <c:pt idx="17" formatCode="0%">
                  <c:v>9.9000000000000046E-2</c:v>
                </c:pt>
                <c:pt idx="18" formatCode="0%">
                  <c:v>5.3999999999999999E-2</c:v>
                </c:pt>
              </c:numCache>
            </c:numRef>
          </c:val>
          <c:extLst xmlns:c16r2="http://schemas.microsoft.com/office/drawing/2015/06/chart">
            <c:ext xmlns:c16="http://schemas.microsoft.com/office/drawing/2014/chart" uri="{C3380CC4-5D6E-409C-BE32-E72D297353CC}">
              <c16:uniqueId val="{0000000C-D368-4549-97E3-C27FADDCFB10}"/>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(Sheet1!$G$2:$G$20,Sheet1!$G$21:$G$24)</c:f>
              <c:numCache>
                <c:formatCode>0.0%</c:formatCode>
                <c:ptCount val="19"/>
                <c:pt idx="0">
                  <c:v>0.21300000000000008</c:v>
                </c:pt>
                <c:pt idx="1">
                  <c:v>8.800000000000005E-2</c:v>
                </c:pt>
                <c:pt idx="2">
                  <c:v>7.3999999999999996E-2</c:v>
                </c:pt>
                <c:pt idx="3">
                  <c:v>0.13600000000000001</c:v>
                </c:pt>
                <c:pt idx="4">
                  <c:v>0.10700000000000004</c:v>
                </c:pt>
                <c:pt idx="5">
                  <c:v>0.10600000000000002</c:v>
                </c:pt>
                <c:pt idx="6">
                  <c:v>0.111</c:v>
                </c:pt>
                <c:pt idx="7">
                  <c:v>0.10900000000000004</c:v>
                </c:pt>
                <c:pt idx="8">
                  <c:v>0.113</c:v>
                </c:pt>
                <c:pt idx="9">
                  <c:v>0.21300000000000008</c:v>
                </c:pt>
                <c:pt idx="10">
                  <c:v>9.2000000000000026E-2</c:v>
                </c:pt>
                <c:pt idx="11">
                  <c:v>0.20400000000000001</c:v>
                </c:pt>
                <c:pt idx="12">
                  <c:v>0.16200000000000001</c:v>
                </c:pt>
                <c:pt idx="13">
                  <c:v>0.2</c:v>
                </c:pt>
                <c:pt idx="14">
                  <c:v>9.4000000000000028E-2</c:v>
                </c:pt>
                <c:pt idx="15">
                  <c:v>8.4000000000000047E-2</c:v>
                </c:pt>
                <c:pt idx="16">
                  <c:v>6.4000000000000043E-2</c:v>
                </c:pt>
                <c:pt idx="17">
                  <c:v>2.8000000000000001E-2</c:v>
                </c:pt>
                <c:pt idx="18">
                  <c:v>6.3E-2</c:v>
                </c:pt>
              </c:numCache>
            </c:numRef>
          </c:val>
          <c:extLst xmlns:c16r2="http://schemas.microsoft.com/office/drawing/2015/06/chart">
            <c:ext xmlns:c16="http://schemas.microsoft.com/office/drawing/2014/chart" uri="{C3380CC4-5D6E-409C-BE32-E72D297353CC}">
              <c16:uniqueId val="{0000000F-D368-4549-97E3-C27FADDCFB10}"/>
            </c:ext>
          </c:extLst>
        </c:ser>
        <c:dLbls>
          <c:showVal val="1"/>
        </c:dLbls>
        <c:marker val="1"/>
        <c:axId val="113696768"/>
        <c:axId val="113698304"/>
      </c:lineChart>
      <c:catAx>
        <c:axId val="113696768"/>
        <c:scaling>
          <c:orientation val="minMax"/>
        </c:scaling>
        <c:axPos val="b"/>
        <c:numFmt formatCode="General" sourceLinked="1"/>
        <c:tickLblPos val="nextTo"/>
        <c:spPr>
          <a:ln>
            <a:solidFill>
              <a:schemeClr val="accent4"/>
            </a:solidFill>
          </a:ln>
        </c:spPr>
        <c:txPr>
          <a:bodyPr rot="0" vert="horz"/>
          <a:lstStyle/>
          <a:p>
            <a:pPr>
              <a:defRPr sz="600"/>
            </a:pPr>
            <a:endParaRPr lang="en-US"/>
          </a:p>
        </c:txPr>
        <c:crossAx val="113698304"/>
        <c:crosses val="autoZero"/>
        <c:auto val="1"/>
        <c:lblAlgn val="ctr"/>
        <c:lblOffset val="100"/>
        <c:tickLblSkip val="1"/>
        <c:tickMarkSkip val="1"/>
      </c:catAx>
      <c:valAx>
        <c:axId val="113698304"/>
        <c:scaling>
          <c:orientation val="minMax"/>
        </c:scaling>
        <c:delete val="1"/>
        <c:axPos val="l"/>
        <c:numFmt formatCode="0.0%" sourceLinked="1"/>
        <c:tickLblPos val="none"/>
        <c:crossAx val="113696768"/>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5003741496598651E-2"/>
          <c:y val="5.6021124221341714E-2"/>
          <c:w val="0.95648900226757805"/>
          <c:h val="0.85049307878271752"/>
        </c:manualLayout>
      </c:layout>
      <c:barChart>
        <c:barDir val="col"/>
        <c:grouping val="clustered"/>
        <c:ser>
          <c:idx val="2"/>
          <c:order val="0"/>
          <c:tx>
            <c:strRef>
              <c:f>Sheet1!$A$2</c:f>
              <c:strCache>
                <c:ptCount val="1"/>
                <c:pt idx="0">
                  <c:v>Προβλήματα χρηματοδότησης</c:v>
                </c:pt>
              </c:strCache>
            </c:strRef>
          </c:tx>
          <c:spPr>
            <a:solidFill>
              <a:schemeClr val="accent3">
                <a:lumMod val="75000"/>
              </a:schemeClr>
            </a:solidFill>
            <a:scene3d>
              <a:camera prst="orthographicFront"/>
              <a:lightRig rig="threePt" dir="t"/>
            </a:scene3d>
            <a:sp3d>
              <a:bevelT w="152400" h="50800" prst="softRound"/>
              <a:bevelB w="152400" h="50800" prst="softRound"/>
            </a:sp3d>
          </c:spPr>
          <c:dLbls>
            <c:spPr>
              <a:noFill/>
              <a:ln w="25381">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 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(Sheet1!$B$2:$P$2,Sheet1!$Q$2,Sheet1!$R$2:$U$2)</c:f>
              <c:numCache>
                <c:formatCode>0%</c:formatCode>
                <c:ptCount val="19"/>
                <c:pt idx="0">
                  <c:v>0.60000000000000031</c:v>
                </c:pt>
                <c:pt idx="1">
                  <c:v>0.45</c:v>
                </c:pt>
                <c:pt idx="2">
                  <c:v>0.49000000000000016</c:v>
                </c:pt>
                <c:pt idx="3">
                  <c:v>0.4</c:v>
                </c:pt>
                <c:pt idx="4">
                  <c:v>0.49000000000000016</c:v>
                </c:pt>
                <c:pt idx="5">
                  <c:v>0.47000000000000008</c:v>
                </c:pt>
                <c:pt idx="6">
                  <c:v>0.58000000000000007</c:v>
                </c:pt>
                <c:pt idx="7">
                  <c:v>0.56000000000000005</c:v>
                </c:pt>
                <c:pt idx="8">
                  <c:v>0.54</c:v>
                </c:pt>
                <c:pt idx="9">
                  <c:v>0.75000000000000033</c:v>
                </c:pt>
                <c:pt idx="10">
                  <c:v>0.69000000000000028</c:v>
                </c:pt>
                <c:pt idx="11">
                  <c:v>0.74000000000000032</c:v>
                </c:pt>
                <c:pt idx="12">
                  <c:v>0.81</c:v>
                </c:pt>
                <c:pt idx="13">
                  <c:v>0.86000000000000032</c:v>
                </c:pt>
                <c:pt idx="14">
                  <c:v>0.88</c:v>
                </c:pt>
                <c:pt idx="15">
                  <c:v>0.70000000000000029</c:v>
                </c:pt>
                <c:pt idx="16">
                  <c:v>0.91</c:v>
                </c:pt>
                <c:pt idx="17">
                  <c:v>0.56000000000000005</c:v>
                </c:pt>
                <c:pt idx="18">
                  <c:v>0.78</c:v>
                </c:pt>
              </c:numCache>
            </c:numRef>
          </c:val>
          <c:extLst xmlns:c16r2="http://schemas.microsoft.com/office/drawing/2015/06/chart">
            <c:ext xmlns:c16="http://schemas.microsoft.com/office/drawing/2014/chart" uri="{C3380CC4-5D6E-409C-BE32-E72D297353CC}">
              <c16:uniqueId val="{00000000-6B5D-4C5B-8561-95E5D0144269}"/>
            </c:ext>
          </c:extLst>
        </c:ser>
        <c:ser>
          <c:idx val="3"/>
          <c:order val="1"/>
          <c:tx>
            <c:strRef>
              <c:f>Sheet1!$A$3</c:f>
              <c:strCache>
                <c:ptCount val="1"/>
                <c:pt idx="0">
                  <c:v>Ανεπαρκής ζήτηση από πιθανούς αγοραστές/επενδυτές</c:v>
                </c:pt>
              </c:strCache>
            </c:strRef>
          </c:tx>
          <c:spPr>
            <a:solidFill>
              <a:srgbClr val="FFCC00"/>
            </a:solidFill>
            <a:scene3d>
              <a:camera prst="orthographicFront"/>
              <a:lightRig rig="threePt" dir="t"/>
            </a:scene3d>
            <a:sp3d>
              <a:bevelT w="152400" h="50800" prst="softRound"/>
              <a:bevelB w="152400" h="50800" prst="softRound"/>
            </a:sp3d>
          </c:spPr>
          <c:dLbls>
            <c:spPr>
              <a:noFill/>
              <a:ln w="25381">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 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(Sheet1!$B$3:$P$3,Sheet1!$Q$3,Sheet1!$R$3:$U$3)</c:f>
              <c:numCache>
                <c:formatCode>0%</c:formatCode>
                <c:ptCount val="19"/>
                <c:pt idx="0">
                  <c:v>0.54</c:v>
                </c:pt>
                <c:pt idx="1">
                  <c:v>0.5</c:v>
                </c:pt>
                <c:pt idx="2">
                  <c:v>0.28000000000000008</c:v>
                </c:pt>
                <c:pt idx="3">
                  <c:v>0.42000000000000015</c:v>
                </c:pt>
                <c:pt idx="4">
                  <c:v>0.44</c:v>
                </c:pt>
                <c:pt idx="5">
                  <c:v>0.42000000000000015</c:v>
                </c:pt>
                <c:pt idx="6">
                  <c:v>0.36000000000000015</c:v>
                </c:pt>
                <c:pt idx="7">
                  <c:v>0.35000000000000014</c:v>
                </c:pt>
                <c:pt idx="8">
                  <c:v>0.41000000000000014</c:v>
                </c:pt>
                <c:pt idx="9">
                  <c:v>0.45</c:v>
                </c:pt>
                <c:pt idx="10">
                  <c:v>0.2</c:v>
                </c:pt>
                <c:pt idx="11">
                  <c:v>0.26</c:v>
                </c:pt>
                <c:pt idx="12">
                  <c:v>0.19</c:v>
                </c:pt>
                <c:pt idx="13">
                  <c:v>0.17</c:v>
                </c:pt>
                <c:pt idx="14">
                  <c:v>0.12000000000000002</c:v>
                </c:pt>
                <c:pt idx="15">
                  <c:v>0.33000000000000024</c:v>
                </c:pt>
                <c:pt idx="16">
                  <c:v>0.12000000000000002</c:v>
                </c:pt>
                <c:pt idx="17">
                  <c:v>0.22</c:v>
                </c:pt>
              </c:numCache>
            </c:numRef>
          </c:val>
          <c:extLst xmlns:c16r2="http://schemas.microsoft.com/office/drawing/2015/06/chart">
            <c:ext xmlns:c16="http://schemas.microsoft.com/office/drawing/2014/chart" uri="{C3380CC4-5D6E-409C-BE32-E72D297353CC}">
              <c16:uniqueId val="{00000001-6B5D-4C5B-8561-95E5D0144269}"/>
            </c:ext>
          </c:extLst>
        </c:ser>
        <c:ser>
          <c:idx val="4"/>
          <c:order val="2"/>
          <c:tx>
            <c:strRef>
              <c:f>Sheet1!$A$4</c:f>
              <c:strCache>
                <c:ptCount val="1"/>
                <c:pt idx="0">
                  <c:v>Δεν μας πλήρωναν</c:v>
                </c:pt>
              </c:strCache>
            </c:strRef>
          </c:tx>
          <c:spPr>
            <a:solidFill>
              <a:schemeClr val="accent6">
                <a:lumMod val="75000"/>
              </a:schemeClr>
            </a:solidFill>
            <a:scene3d>
              <a:camera prst="orthographicFront"/>
              <a:lightRig rig="threePt" dir="t"/>
            </a:scene3d>
            <a:sp3d>
              <a:bevelT w="152400" h="50800" prst="softRound"/>
              <a:bevelB w="152400" h="50800" prst="softRound"/>
            </a:sp3d>
          </c:spPr>
          <c:dLbls>
            <c:spPr>
              <a:noFill/>
              <a:ln w="25381">
                <a:noFill/>
              </a:ln>
            </c:spPr>
            <c:showVal val="1"/>
            <c:extLst xmlns:c16r2="http://schemas.microsoft.com/office/drawing/2015/06/chart">
              <c:ext xmlns:c15="http://schemas.microsoft.com/office/drawing/2012/chart" uri="{CE6537A1-D6FC-4f65-9D91-7224C49458BB}">
                <c15:showLeaderLines val="0"/>
              </c:ext>
            </c:extLst>
          </c:dLbls>
          <c:cat>
            <c:strRef>
              <c:f>(Sheet1!$B$1:$P$1,Sheet1!$Q$1,Sheet1!$R$1:$U$1)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 2013</c:v>
                </c:pt>
                <c:pt idx="12">
                  <c:v>MAIOΣ-ΑΥΓ-2013</c:v>
                </c:pt>
                <c:pt idx="13">
                  <c:v>ΣΕΠΤ-ΔΕΚ 2013</c:v>
                </c:pt>
                <c:pt idx="14">
                  <c:v>ΙΟΥΛ-ΔΕΚ 2014</c:v>
                </c:pt>
                <c:pt idx="15">
                  <c:v>IAN-IOYN2015</c:v>
                </c:pt>
                <c:pt idx="16">
                  <c:v>IAN-IOYN2016</c:v>
                </c:pt>
                <c:pt idx="17">
                  <c:v>ΙΟΥΛ-ΔΕΚ 2016</c:v>
                </c:pt>
                <c:pt idx="18">
                  <c:v>ΙΟΥΛ-ΔΕΚ 2017</c:v>
                </c:pt>
              </c:strCache>
            </c:strRef>
          </c:cat>
          <c:val>
            <c:numRef>
              <c:f>(Sheet1!$B$4:$P$4,Sheet1!$Q$4,Sheet1!$R$4:$U$4)</c:f>
              <c:numCache>
                <c:formatCode>0%</c:formatCode>
                <c:ptCount val="19"/>
                <c:pt idx="0">
                  <c:v>0.11</c:v>
                </c:pt>
                <c:pt idx="1">
                  <c:v>7.0000000000000021E-2</c:v>
                </c:pt>
                <c:pt idx="2">
                  <c:v>9.0000000000000024E-2</c:v>
                </c:pt>
                <c:pt idx="3">
                  <c:v>0.16</c:v>
                </c:pt>
                <c:pt idx="4">
                  <c:v>0.12000000000000002</c:v>
                </c:pt>
                <c:pt idx="5">
                  <c:v>0.18000000000000008</c:v>
                </c:pt>
                <c:pt idx="6">
                  <c:v>4.0000000000000022E-2</c:v>
                </c:pt>
                <c:pt idx="7">
                  <c:v>6.0000000000000026E-2</c:v>
                </c:pt>
                <c:pt idx="8">
                  <c:v>0.16</c:v>
                </c:pt>
                <c:pt idx="9">
                  <c:v>7.0000000000000021E-2</c:v>
                </c:pt>
                <c:pt idx="10">
                  <c:v>0.19</c:v>
                </c:pt>
                <c:pt idx="11">
                  <c:v>0.26</c:v>
                </c:pt>
                <c:pt idx="12">
                  <c:v>0.1</c:v>
                </c:pt>
                <c:pt idx="13">
                  <c:v>7.0000000000000021E-2</c:v>
                </c:pt>
                <c:pt idx="14">
                  <c:v>0.23</c:v>
                </c:pt>
                <c:pt idx="15">
                  <c:v>0.15000000000000008</c:v>
                </c:pt>
                <c:pt idx="16">
                  <c:v>0.12000000000000002</c:v>
                </c:pt>
                <c:pt idx="17">
                  <c:v>0.22</c:v>
                </c:pt>
                <c:pt idx="18">
                  <c:v>0.17</c:v>
                </c:pt>
              </c:numCache>
            </c:numRef>
          </c:val>
          <c:extLst xmlns:c16r2="http://schemas.microsoft.com/office/drawing/2015/06/chart">
            <c:ext xmlns:c16="http://schemas.microsoft.com/office/drawing/2014/chart" uri="{C3380CC4-5D6E-409C-BE32-E72D297353CC}">
              <c16:uniqueId val="{00000002-6B5D-4C5B-8561-95E5D0144269}"/>
            </c:ext>
          </c:extLst>
        </c:ser>
        <c:dLbls>
          <c:showVal val="1"/>
        </c:dLbls>
        <c:axId val="114060288"/>
        <c:axId val="114066176"/>
      </c:barChart>
      <c:catAx>
        <c:axId val="114060288"/>
        <c:scaling>
          <c:orientation val="minMax"/>
        </c:scaling>
        <c:axPos val="b"/>
        <c:numFmt formatCode="General" sourceLinked="1"/>
        <c:tickLblPos val="nextTo"/>
        <c:txPr>
          <a:bodyPr rot="0" vert="horz"/>
          <a:lstStyle/>
          <a:p>
            <a:pPr>
              <a:defRPr sz="600"/>
            </a:pPr>
            <a:endParaRPr lang="en-US"/>
          </a:p>
        </c:txPr>
        <c:crossAx val="114066176"/>
        <c:crosses val="autoZero"/>
        <c:auto val="1"/>
        <c:lblAlgn val="ctr"/>
        <c:lblOffset val="100"/>
        <c:tickLblSkip val="1"/>
        <c:tickMarkSkip val="1"/>
      </c:catAx>
      <c:valAx>
        <c:axId val="114066176"/>
        <c:scaling>
          <c:orientation val="minMax"/>
        </c:scaling>
        <c:delete val="1"/>
        <c:axPos val="l"/>
        <c:numFmt formatCode="0%" sourceLinked="1"/>
        <c:tickLblPos val="none"/>
        <c:crossAx val="114060288"/>
        <c:crosses val="autoZero"/>
        <c:crossBetween val="between"/>
      </c:valAx>
      <c:spPr>
        <a:noFill/>
        <a:ln w="25381">
          <a:noFill/>
        </a:ln>
      </c:spPr>
    </c:plotArea>
    <c:legend>
      <c:legendPos val="t"/>
      <c:spPr>
        <a:noFill/>
        <a:ln w="25381">
          <a:noFill/>
        </a:ln>
      </c:sp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700" b="1" i="0" u="none" strike="noStrike" baseline="0">
          <a:solidFill>
            <a:srgbClr val="000000"/>
          </a:solidFill>
          <a:latin typeface="Arial"/>
          <a:ea typeface="Arial"/>
          <a:cs typeface="Arial"/>
        </a:defRPr>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0674569398117366E-2"/>
          <c:y val="2.1937842778793883E-2"/>
          <c:w val="0.9459907033027477"/>
          <c:h val="0.88514481280320978"/>
        </c:manualLayout>
      </c:layout>
      <c:lineChart>
        <c:grouping val="standard"/>
        <c:ser>
          <c:idx val="2"/>
          <c:order val="0"/>
          <c:spPr>
            <a:ln w="12193">
              <a:solidFill>
                <a:srgbClr val="000000"/>
              </a:solidFill>
              <a:prstDash val="solid"/>
            </a:ln>
          </c:spPr>
          <c:marker>
            <c:symbol val="square"/>
            <c:size val="6"/>
            <c:spPr>
              <a:noFill/>
              <a:ln w="9145">
                <a:noFill/>
              </a:ln>
            </c:spPr>
          </c:marker>
          <c:dLbls>
            <c:numFmt formatCode="0.0%" sourceLinked="0"/>
            <c:spPr>
              <a:noFill/>
              <a:ln w="24387">
                <a:noFill/>
              </a:ln>
            </c:spPr>
            <c:txPr>
              <a:bodyPr/>
              <a:lstStyle/>
              <a:p>
                <a:pPr>
                  <a:defRPr sz="816" b="1" i="0" u="none" strike="noStrike" baseline="0">
                    <a:solidFill>
                      <a:srgbClr val="000000"/>
                    </a:solidFill>
                    <a:latin typeface="Arial"/>
                    <a:ea typeface="Arial"/>
                    <a:cs typeface="Arial"/>
                  </a:defRPr>
                </a:pPr>
                <a:endParaRPr lang="en-US"/>
              </a:p>
            </c:txPr>
            <c:dLblPos val="t"/>
            <c:showVal val="1"/>
            <c:extLst xmlns:c16r2="http://schemas.microsoft.com/office/drawing/2015/06/chart">
              <c:ext xmlns:c15="http://schemas.microsoft.com/office/drawing/2012/chart" uri="{CE6537A1-D6FC-4f65-9D91-7224C49458BB}">
                <c15:showLeaderLines val="0"/>
              </c:ext>
            </c:extLst>
          </c:dLbls>
          <c:trendline>
            <c:spPr>
              <a:ln w="24387">
                <a:solidFill>
                  <a:srgbClr val="FF0000"/>
                </a:solidFill>
                <a:prstDash val="lgDash"/>
              </a:ln>
            </c:spPr>
            <c:trendlineType val="poly"/>
            <c:order val="2"/>
          </c:trendline>
          <c:cat>
            <c:strRef>
              <c:f>Sheet1!$D$1:$DM$1</c:f>
              <c:strCache>
                <c:ptCount val="102"/>
                <c:pt idx="0">
                  <c:v>May-July 08</c:v>
                </c:pt>
                <c:pt idx="1">
                  <c:v>Aug-Oct 08</c:v>
                </c:pt>
                <c:pt idx="2">
                  <c:v>Nov08-Jan09</c:v>
                </c:pt>
                <c:pt idx="3">
                  <c:v>Feb-Apr 09</c:v>
                </c:pt>
                <c:pt idx="4">
                  <c:v>May-Jul 09</c:v>
                </c:pt>
                <c:pt idx="5">
                  <c:v>Aug-Oct 09</c:v>
                </c:pt>
                <c:pt idx="6">
                  <c:v>Nov09-Jan10</c:v>
                </c:pt>
                <c:pt idx="7">
                  <c:v>Feb-10</c:v>
                </c:pt>
                <c:pt idx="8">
                  <c:v>Mar-10</c:v>
                </c:pt>
                <c:pt idx="9">
                  <c:v>Apr-10</c:v>
                </c:pt>
                <c:pt idx="10">
                  <c:v>May-10</c:v>
                </c:pt>
                <c:pt idx="11">
                  <c:v>Jun-10</c:v>
                </c:pt>
                <c:pt idx="12">
                  <c:v>Jul-10</c:v>
                </c:pt>
                <c:pt idx="13">
                  <c:v>Aug-10</c:v>
                </c:pt>
                <c:pt idx="14">
                  <c:v>Sep-10</c:v>
                </c:pt>
                <c:pt idx="15">
                  <c:v>Oct-10</c:v>
                </c:pt>
                <c:pt idx="16">
                  <c:v>Nov-10</c:v>
                </c:pt>
                <c:pt idx="17">
                  <c:v>Dec-10</c:v>
                </c:pt>
                <c:pt idx="18">
                  <c:v>Jan-11</c:v>
                </c:pt>
                <c:pt idx="19">
                  <c:v>Feb-11</c:v>
                </c:pt>
                <c:pt idx="20">
                  <c:v>Mar-11</c:v>
                </c:pt>
                <c:pt idx="21">
                  <c:v>Apr-11</c:v>
                </c:pt>
                <c:pt idx="22">
                  <c:v>May-11</c:v>
                </c:pt>
                <c:pt idx="23">
                  <c:v>Jun-11</c:v>
                </c:pt>
                <c:pt idx="24">
                  <c:v>Jul-11</c:v>
                </c:pt>
                <c:pt idx="25">
                  <c:v>Aug-11</c:v>
                </c:pt>
                <c:pt idx="26">
                  <c:v>Sep-11</c:v>
                </c:pt>
                <c:pt idx="27">
                  <c:v>Oct-11</c:v>
                </c:pt>
                <c:pt idx="28">
                  <c:v>Nov-11</c:v>
                </c:pt>
                <c:pt idx="29">
                  <c:v>Dec-11</c:v>
                </c:pt>
                <c:pt idx="30">
                  <c:v>Jan-12</c:v>
                </c:pt>
                <c:pt idx="31">
                  <c:v>Feb-12</c:v>
                </c:pt>
                <c:pt idx="32">
                  <c:v>Mar-12</c:v>
                </c:pt>
                <c:pt idx="33">
                  <c:v>Apr-12</c:v>
                </c:pt>
                <c:pt idx="34">
                  <c:v>May-12</c:v>
                </c:pt>
                <c:pt idx="35">
                  <c:v>Jun-12</c:v>
                </c:pt>
                <c:pt idx="36">
                  <c:v>Jul-12</c:v>
                </c:pt>
                <c:pt idx="37">
                  <c:v>Aug-12</c:v>
                </c:pt>
                <c:pt idx="38">
                  <c:v>Sep-12</c:v>
                </c:pt>
                <c:pt idx="39">
                  <c:v>Oct-12</c:v>
                </c:pt>
                <c:pt idx="40">
                  <c:v>Nov-12</c:v>
                </c:pt>
                <c:pt idx="41">
                  <c:v>Dec-12</c:v>
                </c:pt>
                <c:pt idx="42">
                  <c:v>Jan-13</c:v>
                </c:pt>
                <c:pt idx="43">
                  <c:v>Feb-13</c:v>
                </c:pt>
                <c:pt idx="44">
                  <c:v>Mar-13</c:v>
                </c:pt>
                <c:pt idx="45">
                  <c:v>Apr-13</c:v>
                </c:pt>
                <c:pt idx="46">
                  <c:v>May-13</c:v>
                </c:pt>
                <c:pt idx="47">
                  <c:v>Jun-13</c:v>
                </c:pt>
                <c:pt idx="48">
                  <c:v>Jul-13</c:v>
                </c:pt>
                <c:pt idx="49">
                  <c:v>Aug-13</c:v>
                </c:pt>
                <c:pt idx="50">
                  <c:v>Sep-13</c:v>
                </c:pt>
                <c:pt idx="51">
                  <c:v>Oct-13</c:v>
                </c:pt>
                <c:pt idx="52">
                  <c:v>Nov-13</c:v>
                </c:pt>
                <c:pt idx="53">
                  <c:v>Dec-13</c:v>
                </c:pt>
                <c:pt idx="54">
                  <c:v>Jan-14</c:v>
                </c:pt>
                <c:pt idx="55">
                  <c:v>Feb-14</c:v>
                </c:pt>
                <c:pt idx="56">
                  <c:v>Mar-14</c:v>
                </c:pt>
                <c:pt idx="57">
                  <c:v>Apr-14</c:v>
                </c:pt>
                <c:pt idx="58">
                  <c:v>May-14</c:v>
                </c:pt>
                <c:pt idx="59">
                  <c:v>Jun-14</c:v>
                </c:pt>
                <c:pt idx="60">
                  <c:v>Jul-14</c:v>
                </c:pt>
                <c:pt idx="61">
                  <c:v>Aug-14</c:v>
                </c:pt>
                <c:pt idx="62">
                  <c:v>Sep-14</c:v>
                </c:pt>
                <c:pt idx="63">
                  <c:v>Oct-14</c:v>
                </c:pt>
                <c:pt idx="64">
                  <c:v>Nov-14</c:v>
                </c:pt>
                <c:pt idx="65">
                  <c:v>Dec-14</c:v>
                </c:pt>
                <c:pt idx="66">
                  <c:v>Jan-15</c:v>
                </c:pt>
                <c:pt idx="67">
                  <c:v>Feb-15</c:v>
                </c:pt>
                <c:pt idx="68">
                  <c:v>Mar-15</c:v>
                </c:pt>
                <c:pt idx="69">
                  <c:v>Apr-15</c:v>
                </c:pt>
                <c:pt idx="70">
                  <c:v>May-15</c:v>
                </c:pt>
                <c:pt idx="71">
                  <c:v>Jun-15</c:v>
                </c:pt>
                <c:pt idx="72">
                  <c:v>Jul-15</c:v>
                </c:pt>
                <c:pt idx="73">
                  <c:v>Aug-15</c:v>
                </c:pt>
                <c:pt idx="74">
                  <c:v>Sep-15</c:v>
                </c:pt>
                <c:pt idx="75">
                  <c:v>Oct-15</c:v>
                </c:pt>
                <c:pt idx="76">
                  <c:v>Nov-15</c:v>
                </c:pt>
                <c:pt idx="77">
                  <c:v>Dec-15</c:v>
                </c:pt>
                <c:pt idx="78">
                  <c:v>Jan-16</c:v>
                </c:pt>
                <c:pt idx="79">
                  <c:v>Feb-16</c:v>
                </c:pt>
                <c:pt idx="80">
                  <c:v>Mar-16</c:v>
                </c:pt>
                <c:pt idx="81">
                  <c:v>Apr-16</c:v>
                </c:pt>
                <c:pt idx="82">
                  <c:v>May-16</c:v>
                </c:pt>
                <c:pt idx="83">
                  <c:v>Jun-16</c:v>
                </c:pt>
                <c:pt idx="84">
                  <c:v>Jul-16</c:v>
                </c:pt>
                <c:pt idx="85">
                  <c:v>Aug-16</c:v>
                </c:pt>
                <c:pt idx="86">
                  <c:v>Sep-16</c:v>
                </c:pt>
                <c:pt idx="87">
                  <c:v>Oct-16</c:v>
                </c:pt>
                <c:pt idx="88">
                  <c:v>Nov-16</c:v>
                </c:pt>
                <c:pt idx="89">
                  <c:v>Dec-16</c:v>
                </c:pt>
                <c:pt idx="90">
                  <c:v>Jan-17</c:v>
                </c:pt>
                <c:pt idx="91">
                  <c:v>Feb-17</c:v>
                </c:pt>
                <c:pt idx="92">
                  <c:v>Mar-17</c:v>
                </c:pt>
                <c:pt idx="93">
                  <c:v>Apr-17</c:v>
                </c:pt>
                <c:pt idx="94">
                  <c:v>May-17</c:v>
                </c:pt>
                <c:pt idx="95">
                  <c:v>Jun-17</c:v>
                </c:pt>
                <c:pt idx="96">
                  <c:v>Jul-17</c:v>
                </c:pt>
                <c:pt idx="97">
                  <c:v>Aug-17</c:v>
                </c:pt>
                <c:pt idx="98">
                  <c:v>Sep-17</c:v>
                </c:pt>
                <c:pt idx="99">
                  <c:v>Oct-17</c:v>
                </c:pt>
                <c:pt idx="100">
                  <c:v>Nov-17</c:v>
                </c:pt>
                <c:pt idx="101">
                  <c:v>Dec-17</c:v>
                </c:pt>
              </c:strCache>
            </c:strRef>
          </c:cat>
          <c:val>
            <c:numRef>
              <c:f>Sheet1!$D$2:$DM$2</c:f>
              <c:numCache>
                <c:formatCode>0.0%</c:formatCode>
                <c:ptCount val="102"/>
                <c:pt idx="0">
                  <c:v>5.3600000000000002E-2</c:v>
                </c:pt>
                <c:pt idx="1">
                  <c:v>6.6600000000000006E-2</c:v>
                </c:pt>
                <c:pt idx="2">
                  <c:v>3.1700000000000006E-2</c:v>
                </c:pt>
                <c:pt idx="3">
                  <c:v>4.8500000000000001E-2</c:v>
                </c:pt>
                <c:pt idx="4">
                  <c:v>4.6899999999999997E-2</c:v>
                </c:pt>
                <c:pt idx="5">
                  <c:v>4.1700000000000001E-2</c:v>
                </c:pt>
                <c:pt idx="6">
                  <c:v>3.9699999999999999E-2</c:v>
                </c:pt>
                <c:pt idx="7">
                  <c:v>3.0000000000000002E-2</c:v>
                </c:pt>
                <c:pt idx="8">
                  <c:v>4.0000000000000022E-2</c:v>
                </c:pt>
                <c:pt idx="9">
                  <c:v>4.3999999999999997E-2</c:v>
                </c:pt>
                <c:pt idx="10">
                  <c:v>6.4900000000000013E-2</c:v>
                </c:pt>
                <c:pt idx="11">
                  <c:v>4.5100000000000001E-2</c:v>
                </c:pt>
                <c:pt idx="12">
                  <c:v>5.0700000000000023E-2</c:v>
                </c:pt>
                <c:pt idx="13">
                  <c:v>4.270000000000003E-2</c:v>
                </c:pt>
                <c:pt idx="14" formatCode="General">
                  <c:v>6.3100000000000003E-2</c:v>
                </c:pt>
                <c:pt idx="15">
                  <c:v>1.8700000000000012E-2</c:v>
                </c:pt>
                <c:pt idx="16" formatCode="General">
                  <c:v>4.2000000000000023E-2</c:v>
                </c:pt>
                <c:pt idx="17" formatCode="General">
                  <c:v>4.2100000000000012E-2</c:v>
                </c:pt>
                <c:pt idx="18" formatCode="General">
                  <c:v>4.1199999999999987E-2</c:v>
                </c:pt>
                <c:pt idx="19" formatCode="General">
                  <c:v>3.61E-2</c:v>
                </c:pt>
                <c:pt idx="20" formatCode="General">
                  <c:v>4.7900000000000012E-2</c:v>
                </c:pt>
                <c:pt idx="21" formatCode="General">
                  <c:v>3.6200000000000024E-2</c:v>
                </c:pt>
                <c:pt idx="22" formatCode="General">
                  <c:v>4.3900000000000002E-2</c:v>
                </c:pt>
                <c:pt idx="23" formatCode="General">
                  <c:v>4.2900000000000021E-2</c:v>
                </c:pt>
                <c:pt idx="24" formatCode="General">
                  <c:v>2.5700000000000001E-2</c:v>
                </c:pt>
                <c:pt idx="25" formatCode="General">
                  <c:v>3.32E-2</c:v>
                </c:pt>
                <c:pt idx="26" formatCode="General">
                  <c:v>4.5600000000000002E-2</c:v>
                </c:pt>
                <c:pt idx="27" formatCode="General">
                  <c:v>4.7400000000000025E-2</c:v>
                </c:pt>
                <c:pt idx="28" formatCode="General">
                  <c:v>4.8300000000000003E-2</c:v>
                </c:pt>
                <c:pt idx="29" formatCode="General">
                  <c:v>4.4299999999999999E-2</c:v>
                </c:pt>
                <c:pt idx="30" formatCode="General">
                  <c:v>4.1199999999999987E-2</c:v>
                </c:pt>
                <c:pt idx="31" formatCode="General">
                  <c:v>3.2000000000000021E-2</c:v>
                </c:pt>
                <c:pt idx="32" formatCode="General">
                  <c:v>1.6600000000000011E-2</c:v>
                </c:pt>
                <c:pt idx="33" formatCode="General">
                  <c:v>2.81E-2</c:v>
                </c:pt>
                <c:pt idx="34" formatCode="General">
                  <c:v>7.5000000000000041E-3</c:v>
                </c:pt>
                <c:pt idx="35" formatCode="General">
                  <c:v>2.3E-2</c:v>
                </c:pt>
                <c:pt idx="36" formatCode="General">
                  <c:v>1.4600000000000005E-2</c:v>
                </c:pt>
                <c:pt idx="37" formatCode="General">
                  <c:v>1.950000000000001E-2</c:v>
                </c:pt>
                <c:pt idx="38" formatCode="General">
                  <c:v>2.2800000000000015E-2</c:v>
                </c:pt>
                <c:pt idx="39" formatCode="General">
                  <c:v>1.9699999999999999E-2</c:v>
                </c:pt>
                <c:pt idx="40" formatCode="General">
                  <c:v>2.2900000000000011E-2</c:v>
                </c:pt>
                <c:pt idx="41" formatCode="General">
                  <c:v>2.6500000000000006E-2</c:v>
                </c:pt>
                <c:pt idx="42" formatCode="General">
                  <c:v>2.7200000000000009E-2</c:v>
                </c:pt>
                <c:pt idx="43" formatCode="General">
                  <c:v>4.8000000000000001E-2</c:v>
                </c:pt>
                <c:pt idx="44" formatCode="General">
                  <c:v>1.8700000000000012E-2</c:v>
                </c:pt>
                <c:pt idx="45" formatCode="General">
                  <c:v>9.7000000000000003E-3</c:v>
                </c:pt>
                <c:pt idx="46" formatCode="General">
                  <c:v>1.840000000000001E-2</c:v>
                </c:pt>
                <c:pt idx="47" formatCode="General">
                  <c:v>2.9500000000000002E-2</c:v>
                </c:pt>
                <c:pt idx="48" formatCode="General">
                  <c:v>2.5100000000000001E-2</c:v>
                </c:pt>
                <c:pt idx="49" formatCode="General">
                  <c:v>1.5699999999999999E-2</c:v>
                </c:pt>
                <c:pt idx="50" formatCode="General">
                  <c:v>2.0299999999999999E-2</c:v>
                </c:pt>
                <c:pt idx="51" formatCode="General">
                  <c:v>3.2900000000000006E-2</c:v>
                </c:pt>
                <c:pt idx="52" formatCode="General">
                  <c:v>1.7600000000000001E-2</c:v>
                </c:pt>
                <c:pt idx="53" formatCode="General">
                  <c:v>1.7899999999999999E-2</c:v>
                </c:pt>
                <c:pt idx="54" formatCode="0.00%">
                  <c:v>1.6400000000000001E-2</c:v>
                </c:pt>
                <c:pt idx="55" formatCode="0.00%">
                  <c:v>6.2100000000000023E-2</c:v>
                </c:pt>
                <c:pt idx="56" formatCode="0.00%">
                  <c:v>3.4599999999999999E-2</c:v>
                </c:pt>
                <c:pt idx="57" formatCode="0.00%">
                  <c:v>1.4900000000000005E-2</c:v>
                </c:pt>
                <c:pt idx="58" formatCode="0.00%">
                  <c:v>2.5500000000000002E-2</c:v>
                </c:pt>
                <c:pt idx="59" formatCode="0.00%">
                  <c:v>1.9800000000000012E-2</c:v>
                </c:pt>
                <c:pt idx="60" formatCode="0.00%">
                  <c:v>1.5400000000000006E-2</c:v>
                </c:pt>
                <c:pt idx="61" formatCode="0.00%">
                  <c:v>6.7000000000000028E-3</c:v>
                </c:pt>
                <c:pt idx="62" formatCode="0.00%">
                  <c:v>1.8200000000000011E-2</c:v>
                </c:pt>
                <c:pt idx="63" formatCode="0.00%">
                  <c:v>9.6000000000000026E-3</c:v>
                </c:pt>
                <c:pt idx="64" formatCode="0.00%">
                  <c:v>1.9900000000000015E-2</c:v>
                </c:pt>
                <c:pt idx="65" formatCode="0.00%">
                  <c:v>1.1400000000000007E-2</c:v>
                </c:pt>
                <c:pt idx="66" formatCode="0.00%">
                  <c:v>4.1999999999999997E-3</c:v>
                </c:pt>
                <c:pt idx="67" formatCode="0.00%">
                  <c:v>4.5400000000000003E-2</c:v>
                </c:pt>
                <c:pt idx="68" formatCode="0.00%">
                  <c:v>9.0000000000000028E-3</c:v>
                </c:pt>
                <c:pt idx="69" formatCode="0.00%">
                  <c:v>1.0100000000000001E-2</c:v>
                </c:pt>
                <c:pt idx="70" formatCode="0.00%">
                  <c:v>2.5900000000000006E-2</c:v>
                </c:pt>
                <c:pt idx="71" formatCode="0.00%">
                  <c:v>3.3000000000000002E-2</c:v>
                </c:pt>
                <c:pt idx="72" formatCode="0.00%">
                  <c:v>2.1800000000000014E-2</c:v>
                </c:pt>
                <c:pt idx="73">
                  <c:v>1.9199999999999998E-2</c:v>
                </c:pt>
                <c:pt idx="74">
                  <c:v>4.1500000000000002E-2</c:v>
                </c:pt>
                <c:pt idx="75">
                  <c:v>4.4000000000000029E-3</c:v>
                </c:pt>
                <c:pt idx="76">
                  <c:v>2.0299999999999999E-2</c:v>
                </c:pt>
                <c:pt idx="77">
                  <c:v>3.3599999999999998E-2</c:v>
                </c:pt>
                <c:pt idx="78">
                  <c:v>1.2800000000000006E-2</c:v>
                </c:pt>
                <c:pt idx="79">
                  <c:v>2.1500000000000002E-2</c:v>
                </c:pt>
                <c:pt idx="80">
                  <c:v>2.35E-2</c:v>
                </c:pt>
                <c:pt idx="81">
                  <c:v>1.4700000000000001E-2</c:v>
                </c:pt>
                <c:pt idx="82">
                  <c:v>2.5000000000000001E-2</c:v>
                </c:pt>
                <c:pt idx="83">
                  <c:v>2.5000000000000001E-2</c:v>
                </c:pt>
                <c:pt idx="84">
                  <c:v>2.1000000000000012E-2</c:v>
                </c:pt>
                <c:pt idx="85">
                  <c:v>2.5000000000000001E-2</c:v>
                </c:pt>
                <c:pt idx="86">
                  <c:v>3.4000000000000002E-2</c:v>
                </c:pt>
                <c:pt idx="87">
                  <c:v>1.4999999999999998E-2</c:v>
                </c:pt>
                <c:pt idx="88">
                  <c:v>2.7000000000000014E-2</c:v>
                </c:pt>
                <c:pt idx="89">
                  <c:v>3.0000000000000002E-2</c:v>
                </c:pt>
                <c:pt idx="90">
                  <c:v>2.3E-2</c:v>
                </c:pt>
                <c:pt idx="91">
                  <c:v>3.3000000000000002E-2</c:v>
                </c:pt>
                <c:pt idx="92">
                  <c:v>3.3000000000000002E-2</c:v>
                </c:pt>
                <c:pt idx="93">
                  <c:v>2.2000000000000013E-2</c:v>
                </c:pt>
                <c:pt idx="94">
                  <c:v>3.0000000000000002E-2</c:v>
                </c:pt>
                <c:pt idx="95">
                  <c:v>3.6999999999999998E-2</c:v>
                </c:pt>
                <c:pt idx="96">
                  <c:v>4.3000000000000003E-2</c:v>
                </c:pt>
                <c:pt idx="97">
                  <c:v>2.7000000000000014E-2</c:v>
                </c:pt>
                <c:pt idx="98">
                  <c:v>2.3E-2</c:v>
                </c:pt>
                <c:pt idx="99">
                  <c:v>4.8000000000000001E-2</c:v>
                </c:pt>
                <c:pt idx="100">
                  <c:v>4.3999999999999997E-2</c:v>
                </c:pt>
                <c:pt idx="101">
                  <c:v>4.3999999999999997E-2</c:v>
                </c:pt>
              </c:numCache>
            </c:numRef>
          </c:val>
          <c:extLst xmlns:c16r2="http://schemas.microsoft.com/office/drawing/2015/06/chart">
            <c:ext xmlns:c16="http://schemas.microsoft.com/office/drawing/2014/chart" uri="{C3380CC4-5D6E-409C-BE32-E72D297353CC}">
              <c16:uniqueId val="{00000001-D904-4088-8874-A444E53BA8C5}"/>
            </c:ext>
          </c:extLst>
        </c:ser>
        <c:dLbls>
          <c:showVal val="1"/>
        </c:dLbls>
        <c:marker val="1"/>
        <c:axId val="113415296"/>
        <c:axId val="113497600"/>
      </c:lineChart>
      <c:catAx>
        <c:axId val="113415296"/>
        <c:scaling>
          <c:orientation val="minMax"/>
        </c:scaling>
        <c:axPos val="b"/>
        <c:numFmt formatCode="General" sourceLinked="1"/>
        <c:tickLblPos val="nextTo"/>
        <c:spPr>
          <a:ln>
            <a:solidFill>
              <a:schemeClr val="tx1">
                <a:lumMod val="50000"/>
              </a:schemeClr>
            </a:solidFill>
          </a:ln>
        </c:spPr>
        <c:txPr>
          <a:bodyPr rot="-1800000" vert="horz"/>
          <a:lstStyle/>
          <a:p>
            <a:pPr>
              <a:defRPr sz="500" b="0" i="0" u="none" strike="noStrike" baseline="0">
                <a:solidFill>
                  <a:srgbClr val="000000"/>
                </a:solidFill>
                <a:latin typeface="Arial"/>
                <a:ea typeface="Arial"/>
                <a:cs typeface="Arial"/>
              </a:defRPr>
            </a:pPr>
            <a:endParaRPr lang="en-US"/>
          </a:p>
        </c:txPr>
        <c:crossAx val="113497600"/>
        <c:crosses val="autoZero"/>
        <c:auto val="1"/>
        <c:lblAlgn val="ctr"/>
        <c:lblOffset val="80"/>
        <c:tickLblSkip val="2"/>
        <c:tickMarkSkip val="1"/>
      </c:catAx>
      <c:valAx>
        <c:axId val="113497600"/>
        <c:scaling>
          <c:orientation val="minMax"/>
        </c:scaling>
        <c:delete val="1"/>
        <c:axPos val="l"/>
        <c:numFmt formatCode="0.0%" sourceLinked="0"/>
        <c:tickLblPos val="none"/>
        <c:crossAx val="113415296"/>
        <c:crosses val="autoZero"/>
        <c:crossBetween val="between"/>
      </c:valAx>
      <c:spPr>
        <a:noFill/>
        <a:ln w="24387">
          <a:noFill/>
        </a:ln>
      </c:spPr>
    </c:plotArea>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1104" b="1" i="0" u="none" strike="noStrike" baseline="0">
          <a:solidFill>
            <a:srgbClr val="000000"/>
          </a:solidFill>
          <a:latin typeface="Arial"/>
          <a:ea typeface="Arial"/>
          <a:cs typeface="Arial"/>
        </a:defRPr>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5096019722046738E-2"/>
          <c:y val="2.2944550669216076E-2"/>
          <c:w val="0.93015423505901262"/>
          <c:h val="0.87696583266344286"/>
        </c:manualLayout>
      </c:layout>
      <c:lineChart>
        <c:grouping val="standard"/>
        <c:ser>
          <c:idx val="2"/>
          <c:order val="0"/>
          <c:spPr>
            <a:ln w="12777">
              <a:solidFill>
                <a:srgbClr val="000000"/>
              </a:solidFill>
              <a:prstDash val="solid"/>
            </a:ln>
          </c:spPr>
          <c:marker>
            <c:symbol val="square"/>
            <c:size val="7"/>
            <c:spPr>
              <a:noFill/>
              <a:ln w="9583">
                <a:noFill/>
              </a:ln>
            </c:spPr>
          </c:marker>
          <c:dLbls>
            <c:numFmt formatCode="0.0%" sourceLinked="0"/>
            <c:spPr>
              <a:noFill/>
              <a:ln w="25555">
                <a:noFill/>
              </a:ln>
            </c:spPr>
            <c:txPr>
              <a:bodyPr/>
              <a:lstStyle/>
              <a:p>
                <a:pPr>
                  <a:defRPr sz="805" b="1" i="0" u="none" strike="noStrike" baseline="0">
                    <a:solidFill>
                      <a:srgbClr val="000000"/>
                    </a:solidFill>
                    <a:latin typeface="Arial"/>
                    <a:ea typeface="Arial"/>
                    <a:cs typeface="Arial"/>
                  </a:defRPr>
                </a:pPr>
                <a:endParaRPr lang="en-US"/>
              </a:p>
            </c:txPr>
            <c:dLblPos val="t"/>
            <c:showVal val="1"/>
            <c:extLst xmlns:c16r2="http://schemas.microsoft.com/office/drawing/2015/06/chart">
              <c:ext xmlns:c15="http://schemas.microsoft.com/office/drawing/2012/chart" uri="{CE6537A1-D6FC-4f65-9D91-7224C49458BB}">
                <c15:showLeaderLines val="0"/>
              </c:ext>
            </c:extLst>
          </c:dLbls>
          <c:trendline>
            <c:spPr>
              <a:ln w="25555">
                <a:solidFill>
                  <a:srgbClr val="FF0000"/>
                </a:solidFill>
                <a:prstDash val="lgDash"/>
              </a:ln>
            </c:spPr>
            <c:trendlineType val="poly"/>
            <c:order val="2"/>
          </c:trendline>
          <c:cat>
            <c:strRef>
              <c:f>Sheet1!$D$1:$DM$1</c:f>
              <c:strCache>
                <c:ptCount val="102"/>
                <c:pt idx="0">
                  <c:v>May-July 08</c:v>
                </c:pt>
                <c:pt idx="1">
                  <c:v>Aug-Oct 08</c:v>
                </c:pt>
                <c:pt idx="2">
                  <c:v>Nov08-Jan09</c:v>
                </c:pt>
                <c:pt idx="3">
                  <c:v>Feb-Apr 09</c:v>
                </c:pt>
                <c:pt idx="4">
                  <c:v>May-Jul 09</c:v>
                </c:pt>
                <c:pt idx="5">
                  <c:v>Aug-Oct 09</c:v>
                </c:pt>
                <c:pt idx="6">
                  <c:v>Nov09-Jan10</c:v>
                </c:pt>
                <c:pt idx="7">
                  <c:v>Feb-10</c:v>
                </c:pt>
                <c:pt idx="8">
                  <c:v>Mar-10</c:v>
                </c:pt>
                <c:pt idx="9">
                  <c:v>Apr-10</c:v>
                </c:pt>
                <c:pt idx="10">
                  <c:v>May-10</c:v>
                </c:pt>
                <c:pt idx="11">
                  <c:v>Jun-10</c:v>
                </c:pt>
                <c:pt idx="12">
                  <c:v>Jul-10</c:v>
                </c:pt>
                <c:pt idx="13">
                  <c:v>Aug-10</c:v>
                </c:pt>
                <c:pt idx="14">
                  <c:v>Sep-10</c:v>
                </c:pt>
                <c:pt idx="15">
                  <c:v>Oct-10</c:v>
                </c:pt>
                <c:pt idx="16">
                  <c:v>Nov-10</c:v>
                </c:pt>
                <c:pt idx="17">
                  <c:v>Dec-10</c:v>
                </c:pt>
                <c:pt idx="18">
                  <c:v>Jan-11</c:v>
                </c:pt>
                <c:pt idx="19">
                  <c:v>Feb-11</c:v>
                </c:pt>
                <c:pt idx="20">
                  <c:v>Mar-11</c:v>
                </c:pt>
                <c:pt idx="21">
                  <c:v>Apr-11</c:v>
                </c:pt>
                <c:pt idx="22">
                  <c:v>May-11</c:v>
                </c:pt>
                <c:pt idx="23">
                  <c:v>Jun-11</c:v>
                </c:pt>
                <c:pt idx="24">
                  <c:v>Jul-11</c:v>
                </c:pt>
                <c:pt idx="25">
                  <c:v>Aug-11</c:v>
                </c:pt>
                <c:pt idx="26">
                  <c:v>Sep-11</c:v>
                </c:pt>
                <c:pt idx="27">
                  <c:v>Oct-11</c:v>
                </c:pt>
                <c:pt idx="28">
                  <c:v>Nov-11</c:v>
                </c:pt>
                <c:pt idx="29">
                  <c:v>Dec-11</c:v>
                </c:pt>
                <c:pt idx="30">
                  <c:v>Jan-12</c:v>
                </c:pt>
                <c:pt idx="31">
                  <c:v>Feb-12</c:v>
                </c:pt>
                <c:pt idx="32">
                  <c:v>Mar-12</c:v>
                </c:pt>
                <c:pt idx="33">
                  <c:v>Apr-12</c:v>
                </c:pt>
                <c:pt idx="34">
                  <c:v>May-12</c:v>
                </c:pt>
                <c:pt idx="35">
                  <c:v>Jun-12</c:v>
                </c:pt>
                <c:pt idx="36">
                  <c:v>Jul-12</c:v>
                </c:pt>
                <c:pt idx="37">
                  <c:v>Aug-12</c:v>
                </c:pt>
                <c:pt idx="38">
                  <c:v>Sep-12</c:v>
                </c:pt>
                <c:pt idx="39">
                  <c:v>Oct-12</c:v>
                </c:pt>
                <c:pt idx="40">
                  <c:v>Nov-12</c:v>
                </c:pt>
                <c:pt idx="41">
                  <c:v>Dec-12</c:v>
                </c:pt>
                <c:pt idx="42">
                  <c:v>Jan-13</c:v>
                </c:pt>
                <c:pt idx="43">
                  <c:v>Feb-13</c:v>
                </c:pt>
                <c:pt idx="44">
                  <c:v>Mar-13</c:v>
                </c:pt>
                <c:pt idx="45">
                  <c:v>Apr-13</c:v>
                </c:pt>
                <c:pt idx="46">
                  <c:v>May-13</c:v>
                </c:pt>
                <c:pt idx="47">
                  <c:v>Jun-13</c:v>
                </c:pt>
                <c:pt idx="48">
                  <c:v>Jul-13</c:v>
                </c:pt>
                <c:pt idx="49">
                  <c:v>Aug-13</c:v>
                </c:pt>
                <c:pt idx="50">
                  <c:v>Sep-13</c:v>
                </c:pt>
                <c:pt idx="51">
                  <c:v>Oct-13</c:v>
                </c:pt>
                <c:pt idx="52">
                  <c:v>Nov-13</c:v>
                </c:pt>
                <c:pt idx="53">
                  <c:v>Dec-13</c:v>
                </c:pt>
                <c:pt idx="54">
                  <c:v>Jan-14</c:v>
                </c:pt>
                <c:pt idx="55">
                  <c:v>Feb-14</c:v>
                </c:pt>
                <c:pt idx="56">
                  <c:v>Mar-14</c:v>
                </c:pt>
                <c:pt idx="57">
                  <c:v>Apr-14</c:v>
                </c:pt>
                <c:pt idx="58">
                  <c:v>May-14</c:v>
                </c:pt>
                <c:pt idx="59">
                  <c:v>Jun-14</c:v>
                </c:pt>
                <c:pt idx="60">
                  <c:v>Jul-14</c:v>
                </c:pt>
                <c:pt idx="61">
                  <c:v>Aug-14</c:v>
                </c:pt>
                <c:pt idx="62">
                  <c:v>Sep-14</c:v>
                </c:pt>
                <c:pt idx="63">
                  <c:v>Oct-14</c:v>
                </c:pt>
                <c:pt idx="64">
                  <c:v>Nov-14</c:v>
                </c:pt>
                <c:pt idx="65">
                  <c:v>Dec-14</c:v>
                </c:pt>
                <c:pt idx="66">
                  <c:v>Jan-15</c:v>
                </c:pt>
                <c:pt idx="67">
                  <c:v>Feb-15</c:v>
                </c:pt>
                <c:pt idx="68">
                  <c:v>Mar-15</c:v>
                </c:pt>
                <c:pt idx="69">
                  <c:v>Apr-15</c:v>
                </c:pt>
                <c:pt idx="70">
                  <c:v>May-15</c:v>
                </c:pt>
                <c:pt idx="71">
                  <c:v>Jun-15</c:v>
                </c:pt>
                <c:pt idx="72">
                  <c:v>Jul-15</c:v>
                </c:pt>
                <c:pt idx="73">
                  <c:v>Aug-15</c:v>
                </c:pt>
                <c:pt idx="74">
                  <c:v>Sep-15</c:v>
                </c:pt>
                <c:pt idx="75">
                  <c:v>Oct-15</c:v>
                </c:pt>
                <c:pt idx="76">
                  <c:v>Nov-15</c:v>
                </c:pt>
                <c:pt idx="77">
                  <c:v>Dec-15</c:v>
                </c:pt>
                <c:pt idx="78">
                  <c:v>Jan-16</c:v>
                </c:pt>
                <c:pt idx="79">
                  <c:v>Feb-16</c:v>
                </c:pt>
                <c:pt idx="80">
                  <c:v>Mar-16</c:v>
                </c:pt>
                <c:pt idx="81">
                  <c:v>Apr-16</c:v>
                </c:pt>
                <c:pt idx="82">
                  <c:v>May-16</c:v>
                </c:pt>
                <c:pt idx="83">
                  <c:v>Jun-16</c:v>
                </c:pt>
                <c:pt idx="84">
                  <c:v>Jul-16</c:v>
                </c:pt>
                <c:pt idx="85">
                  <c:v>Aug-16</c:v>
                </c:pt>
                <c:pt idx="86">
                  <c:v>Sep-16</c:v>
                </c:pt>
                <c:pt idx="87">
                  <c:v>Oct-16</c:v>
                </c:pt>
                <c:pt idx="88">
                  <c:v>Nov-16</c:v>
                </c:pt>
                <c:pt idx="89">
                  <c:v>Dec-16</c:v>
                </c:pt>
                <c:pt idx="90">
                  <c:v>Jan-17</c:v>
                </c:pt>
                <c:pt idx="91">
                  <c:v>Feb-17</c:v>
                </c:pt>
                <c:pt idx="92">
                  <c:v>Mar-17</c:v>
                </c:pt>
                <c:pt idx="93">
                  <c:v>Apr-17</c:v>
                </c:pt>
                <c:pt idx="94">
                  <c:v>May-17</c:v>
                </c:pt>
                <c:pt idx="95">
                  <c:v>Jun-17</c:v>
                </c:pt>
                <c:pt idx="96">
                  <c:v>Jul-17</c:v>
                </c:pt>
                <c:pt idx="97">
                  <c:v>Aug-17</c:v>
                </c:pt>
                <c:pt idx="98">
                  <c:v>Sep-17</c:v>
                </c:pt>
                <c:pt idx="99">
                  <c:v>Oct-17</c:v>
                </c:pt>
                <c:pt idx="100">
                  <c:v>Nov-17</c:v>
                </c:pt>
                <c:pt idx="101">
                  <c:v>Dec-17</c:v>
                </c:pt>
              </c:strCache>
            </c:strRef>
          </c:cat>
          <c:val>
            <c:numRef>
              <c:f>Sheet1!$D$2:$DM$2</c:f>
              <c:numCache>
                <c:formatCode>0.0%</c:formatCode>
                <c:ptCount val="102"/>
                <c:pt idx="0">
                  <c:v>8.2900000000000001E-2</c:v>
                </c:pt>
                <c:pt idx="1">
                  <c:v>8.4600000000000078E-2</c:v>
                </c:pt>
                <c:pt idx="2">
                  <c:v>0.10600000000000002</c:v>
                </c:pt>
                <c:pt idx="3">
                  <c:v>7.5700000000000031E-2</c:v>
                </c:pt>
                <c:pt idx="4">
                  <c:v>7.22E-2</c:v>
                </c:pt>
                <c:pt idx="5">
                  <c:v>6.0000000000000026E-2</c:v>
                </c:pt>
                <c:pt idx="6">
                  <c:v>7.0400000000000004E-2</c:v>
                </c:pt>
                <c:pt idx="7">
                  <c:v>6.0000000000000026E-2</c:v>
                </c:pt>
                <c:pt idx="8">
                  <c:v>6.0000000000000026E-2</c:v>
                </c:pt>
                <c:pt idx="9">
                  <c:v>6.7500000000000004E-2</c:v>
                </c:pt>
                <c:pt idx="10">
                  <c:v>8.6500000000000007E-2</c:v>
                </c:pt>
                <c:pt idx="11">
                  <c:v>8.1500000000000045E-2</c:v>
                </c:pt>
                <c:pt idx="12">
                  <c:v>9.5700000000000063E-2</c:v>
                </c:pt>
                <c:pt idx="13">
                  <c:v>6.4100000000000004E-2</c:v>
                </c:pt>
                <c:pt idx="14" formatCode="General">
                  <c:v>8.5700000000000026E-2</c:v>
                </c:pt>
                <c:pt idx="15">
                  <c:v>4.4900000000000023E-2</c:v>
                </c:pt>
                <c:pt idx="16" formatCode="General">
                  <c:v>5.8100000000000013E-2</c:v>
                </c:pt>
                <c:pt idx="17" formatCode="General">
                  <c:v>5.0100000000000013E-2</c:v>
                </c:pt>
                <c:pt idx="18" formatCode="General">
                  <c:v>4.9400000000000027E-2</c:v>
                </c:pt>
                <c:pt idx="19" formatCode="General">
                  <c:v>6.4100000000000004E-2</c:v>
                </c:pt>
                <c:pt idx="20" formatCode="General">
                  <c:v>7.8299999999999995E-2</c:v>
                </c:pt>
                <c:pt idx="21" formatCode="General">
                  <c:v>6.8599999999999994E-2</c:v>
                </c:pt>
                <c:pt idx="22" formatCode="General">
                  <c:v>5.7100000000000012E-2</c:v>
                </c:pt>
                <c:pt idx="23" formatCode="General">
                  <c:v>0.10860000000000004</c:v>
                </c:pt>
                <c:pt idx="24" formatCode="General">
                  <c:v>7.4700000000000044E-2</c:v>
                </c:pt>
                <c:pt idx="25" formatCode="General">
                  <c:v>6.0000000000000026E-2</c:v>
                </c:pt>
                <c:pt idx="26" formatCode="General">
                  <c:v>9.6200000000000022E-2</c:v>
                </c:pt>
                <c:pt idx="27" formatCode="General">
                  <c:v>4.8100000000000004E-2</c:v>
                </c:pt>
                <c:pt idx="28" formatCode="General">
                  <c:v>4.9400000000000027E-2</c:v>
                </c:pt>
                <c:pt idx="29" formatCode="General">
                  <c:v>1.5200000000000003E-2</c:v>
                </c:pt>
                <c:pt idx="30" formatCode="General">
                  <c:v>3.2500000000000001E-2</c:v>
                </c:pt>
                <c:pt idx="31" formatCode="General">
                  <c:v>4.2400000000000014E-2</c:v>
                </c:pt>
                <c:pt idx="32" formatCode="General">
                  <c:v>4.0900000000000013E-2</c:v>
                </c:pt>
                <c:pt idx="33" formatCode="General">
                  <c:v>4.1800000000000004E-2</c:v>
                </c:pt>
                <c:pt idx="34" formatCode="General">
                  <c:v>5.6300000000000003E-2</c:v>
                </c:pt>
                <c:pt idx="35" formatCode="General">
                  <c:v>5.6800000000000003E-2</c:v>
                </c:pt>
                <c:pt idx="36" formatCode="General">
                  <c:v>5.0299999999999997E-2</c:v>
                </c:pt>
                <c:pt idx="37" formatCode="General">
                  <c:v>4.1000000000000002E-2</c:v>
                </c:pt>
                <c:pt idx="38" formatCode="General">
                  <c:v>3.7800000000000021E-2</c:v>
                </c:pt>
                <c:pt idx="39" formatCode="General">
                  <c:v>3.4300000000000004E-2</c:v>
                </c:pt>
                <c:pt idx="40" formatCode="General">
                  <c:v>4.2200000000000001E-2</c:v>
                </c:pt>
                <c:pt idx="41" formatCode="General">
                  <c:v>4.02E-2</c:v>
                </c:pt>
                <c:pt idx="42" formatCode="General">
                  <c:v>3.7999999999999999E-2</c:v>
                </c:pt>
                <c:pt idx="43" formatCode="General">
                  <c:v>4.730000000000003E-2</c:v>
                </c:pt>
                <c:pt idx="44" formatCode="General">
                  <c:v>2.7500000000000011E-2</c:v>
                </c:pt>
                <c:pt idx="45" formatCode="General">
                  <c:v>1.3100000000000006E-2</c:v>
                </c:pt>
                <c:pt idx="46" formatCode="General">
                  <c:v>2.3299999999999998E-2</c:v>
                </c:pt>
                <c:pt idx="47" formatCode="General">
                  <c:v>5.5400000000000026E-2</c:v>
                </c:pt>
                <c:pt idx="48" formatCode="General">
                  <c:v>3.7500000000000006E-2</c:v>
                </c:pt>
                <c:pt idx="49" formatCode="General">
                  <c:v>4.8700000000000014E-2</c:v>
                </c:pt>
                <c:pt idx="50" formatCode="General">
                  <c:v>4.4600000000000022E-2</c:v>
                </c:pt>
                <c:pt idx="51" formatCode="General">
                  <c:v>3.44E-2</c:v>
                </c:pt>
                <c:pt idx="52" formatCode="General">
                  <c:v>3.8699999999999998E-2</c:v>
                </c:pt>
                <c:pt idx="53" formatCode="General">
                  <c:v>5.3199999999999997E-2</c:v>
                </c:pt>
                <c:pt idx="54" formatCode="0.00%">
                  <c:v>2.5100000000000001E-2</c:v>
                </c:pt>
                <c:pt idx="55" formatCode="0.00%">
                  <c:v>5.9000000000000018E-2</c:v>
                </c:pt>
                <c:pt idx="56" formatCode="0.00%">
                  <c:v>3.8600000000000002E-2</c:v>
                </c:pt>
                <c:pt idx="57" formatCode="0.00%">
                  <c:v>3.1900000000000005E-2</c:v>
                </c:pt>
                <c:pt idx="58" formatCode="0.00%">
                  <c:v>4.1000000000000002E-2</c:v>
                </c:pt>
                <c:pt idx="59" formatCode="0.00%">
                  <c:v>4.9900000000000014E-2</c:v>
                </c:pt>
                <c:pt idx="60" formatCode="0.00%">
                  <c:v>4.3700000000000003E-2</c:v>
                </c:pt>
                <c:pt idx="61" formatCode="0.00%">
                  <c:v>2.07E-2</c:v>
                </c:pt>
                <c:pt idx="62" formatCode="0.00%">
                  <c:v>4.9400000000000027E-2</c:v>
                </c:pt>
                <c:pt idx="63" formatCode="0.00%">
                  <c:v>3.670000000000001E-2</c:v>
                </c:pt>
                <c:pt idx="64" formatCode="0.00%">
                  <c:v>4.3000000000000003E-2</c:v>
                </c:pt>
                <c:pt idx="65" formatCode="0.00%">
                  <c:v>2.4400000000000002E-2</c:v>
                </c:pt>
                <c:pt idx="66" formatCode="0.00%">
                  <c:v>5.2200000000000003E-2</c:v>
                </c:pt>
                <c:pt idx="67" formatCode="0.00%">
                  <c:v>6.5100000000000019E-2</c:v>
                </c:pt>
                <c:pt idx="68" formatCode="0.00%">
                  <c:v>4.8100000000000004E-2</c:v>
                </c:pt>
                <c:pt idx="69" formatCode="0.00%">
                  <c:v>5.2900000000000023E-2</c:v>
                </c:pt>
                <c:pt idx="70" formatCode="0.00%">
                  <c:v>6.5100000000000019E-2</c:v>
                </c:pt>
                <c:pt idx="71" formatCode="0.00%">
                  <c:v>5.7100000000000012E-2</c:v>
                </c:pt>
                <c:pt idx="72" formatCode="0.00%">
                  <c:v>5.6599999999999998E-2</c:v>
                </c:pt>
                <c:pt idx="73" formatCode="0.00%">
                  <c:v>4.8800000000000003E-2</c:v>
                </c:pt>
                <c:pt idx="74" formatCode="0.00%">
                  <c:v>5.6800000000000003E-2</c:v>
                </c:pt>
                <c:pt idx="75" formatCode="0.00%">
                  <c:v>6.7700000000000024E-2</c:v>
                </c:pt>
                <c:pt idx="76" formatCode="0.00%">
                  <c:v>6.6199999999999995E-2</c:v>
                </c:pt>
                <c:pt idx="77">
                  <c:v>4.6699999999999998E-2</c:v>
                </c:pt>
                <c:pt idx="78">
                  <c:v>2.5700000000000001E-2</c:v>
                </c:pt>
                <c:pt idx="79">
                  <c:v>2.7300000000000001E-2</c:v>
                </c:pt>
                <c:pt idx="80">
                  <c:v>4.3999999999999997E-2</c:v>
                </c:pt>
                <c:pt idx="81">
                  <c:v>5.4700000000000033E-2</c:v>
                </c:pt>
                <c:pt idx="82">
                  <c:v>3.6999999999999998E-2</c:v>
                </c:pt>
                <c:pt idx="83">
                  <c:v>5.8000000000000003E-2</c:v>
                </c:pt>
                <c:pt idx="84">
                  <c:v>5.6000000000000001E-2</c:v>
                </c:pt>
                <c:pt idx="85">
                  <c:v>4.8000000000000001E-2</c:v>
                </c:pt>
                <c:pt idx="86">
                  <c:v>4.2000000000000023E-2</c:v>
                </c:pt>
                <c:pt idx="87">
                  <c:v>4.1000000000000002E-2</c:v>
                </c:pt>
                <c:pt idx="88">
                  <c:v>3.9000000000000014E-2</c:v>
                </c:pt>
                <c:pt idx="89">
                  <c:v>4.900000000000003E-2</c:v>
                </c:pt>
                <c:pt idx="90">
                  <c:v>3.3000000000000002E-2</c:v>
                </c:pt>
                <c:pt idx="91">
                  <c:v>4.8000000000000001E-2</c:v>
                </c:pt>
                <c:pt idx="92">
                  <c:v>5.5000000000000014E-2</c:v>
                </c:pt>
                <c:pt idx="93">
                  <c:v>4.5000000000000012E-2</c:v>
                </c:pt>
                <c:pt idx="94">
                  <c:v>7.3000000000000009E-2</c:v>
                </c:pt>
                <c:pt idx="95">
                  <c:v>5.3000000000000012E-2</c:v>
                </c:pt>
                <c:pt idx="96">
                  <c:v>4.3999999999999997E-2</c:v>
                </c:pt>
                <c:pt idx="97">
                  <c:v>5.6000000000000001E-2</c:v>
                </c:pt>
                <c:pt idx="98">
                  <c:v>7.9000000000000042E-2</c:v>
                </c:pt>
                <c:pt idx="99">
                  <c:v>4.1000000000000002E-2</c:v>
                </c:pt>
                <c:pt idx="100">
                  <c:v>5.1999999999999998E-2</c:v>
                </c:pt>
                <c:pt idx="101">
                  <c:v>4.1000000000000002E-2</c:v>
                </c:pt>
              </c:numCache>
            </c:numRef>
          </c:val>
          <c:extLst xmlns:c16r2="http://schemas.microsoft.com/office/drawing/2015/06/chart">
            <c:ext xmlns:c16="http://schemas.microsoft.com/office/drawing/2014/chart" uri="{C3380CC4-5D6E-409C-BE32-E72D297353CC}">
              <c16:uniqueId val="{00000001-59E8-4B20-BB70-9BCE37EF75D7}"/>
            </c:ext>
          </c:extLst>
        </c:ser>
        <c:dLbls>
          <c:showVal val="1"/>
        </c:dLbls>
        <c:marker val="1"/>
        <c:axId val="113236224"/>
        <c:axId val="113238016"/>
      </c:lineChart>
      <c:catAx>
        <c:axId val="113236224"/>
        <c:scaling>
          <c:orientation val="minMax"/>
        </c:scaling>
        <c:axPos val="b"/>
        <c:numFmt formatCode="General" sourceLinked="1"/>
        <c:tickLblPos val="nextTo"/>
        <c:spPr>
          <a:noFill/>
          <a:ln w="12777">
            <a:solidFill>
              <a:schemeClr val="tx1">
                <a:lumMod val="50000"/>
              </a:schemeClr>
            </a:solidFill>
            <a:prstDash val="solid"/>
          </a:ln>
        </c:spPr>
        <c:txPr>
          <a:bodyPr rot="-1200000" vert="horz"/>
          <a:lstStyle/>
          <a:p>
            <a:pPr>
              <a:defRPr sz="700" b="0" i="0" u="none" strike="noStrike" baseline="0">
                <a:solidFill>
                  <a:srgbClr val="000000"/>
                </a:solidFill>
                <a:latin typeface="Arial"/>
                <a:ea typeface="Arial"/>
                <a:cs typeface="Arial"/>
              </a:defRPr>
            </a:pPr>
            <a:endParaRPr lang="en-US"/>
          </a:p>
        </c:txPr>
        <c:crossAx val="113238016"/>
        <c:crosses val="autoZero"/>
        <c:auto val="1"/>
        <c:lblAlgn val="ctr"/>
        <c:lblOffset val="80"/>
        <c:tickLblSkip val="2"/>
        <c:tickMarkSkip val="1"/>
      </c:catAx>
      <c:valAx>
        <c:axId val="113238016"/>
        <c:scaling>
          <c:orientation val="minMax"/>
          <c:max val="0.12000000000000002"/>
        </c:scaling>
        <c:delete val="1"/>
        <c:axPos val="l"/>
        <c:numFmt formatCode="0.0%" sourceLinked="0"/>
        <c:tickLblPos val="none"/>
        <c:crossAx val="113236224"/>
        <c:crosses val="autoZero"/>
        <c:crossBetween val="between"/>
        <c:majorUnit val="1.0000000000000005E-2"/>
      </c:valAx>
      <c:spPr>
        <a:noFill/>
        <a:ln w="25555">
          <a:noFill/>
        </a:ln>
      </c:spPr>
    </c:plotArea>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1132" b="1" i="0" u="none" strike="noStrike" baseline="0">
          <a:solidFill>
            <a:srgbClr val="000000"/>
          </a:solidFill>
          <a:latin typeface="Arial"/>
          <a:ea typeface="Arial"/>
          <a:cs typeface="Arial"/>
        </a:defRPr>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6864739229024984E-2"/>
          <c:y val="2.940736053482006E-2"/>
          <c:w val="0.89822573696145114"/>
          <c:h val="0.86969624148041924"/>
        </c:manualLayout>
      </c:layout>
      <c:lineChart>
        <c:grouping val="standard"/>
        <c:ser>
          <c:idx val="2"/>
          <c:order val="0"/>
          <c:tx>
            <c:strRef>
              <c:f>Sheet1!$A$2</c:f>
              <c:strCache>
                <c:ptCount val="1"/>
                <c:pt idx="0">
                  <c:v>ΔΟΣ</c:v>
                </c:pt>
              </c:strCache>
            </c:strRef>
          </c:tx>
          <c:spPr>
            <a:ln w="38126">
              <a:solidFill>
                <a:srgbClr val="000000"/>
              </a:solidFill>
              <a:prstDash val="solid"/>
            </a:ln>
          </c:spPr>
          <c:marker>
            <c:symbol val="square"/>
            <c:size val="7"/>
            <c:spPr>
              <a:noFill/>
              <a:ln w="9531">
                <a:noFill/>
              </a:ln>
            </c:spPr>
          </c:marker>
          <c:dLbls>
            <c:delete val="1"/>
          </c:dLbls>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General</c:formatCode>
                <c:ptCount val="115"/>
                <c:pt idx="0">
                  <c:v>113.1</c:v>
                </c:pt>
                <c:pt idx="1">
                  <c:v>111.4</c:v>
                </c:pt>
                <c:pt idx="2">
                  <c:v>111.3</c:v>
                </c:pt>
                <c:pt idx="3">
                  <c:v>110.9</c:v>
                </c:pt>
                <c:pt idx="4">
                  <c:v>100.6</c:v>
                </c:pt>
                <c:pt idx="5">
                  <c:v>95.3</c:v>
                </c:pt>
                <c:pt idx="6">
                  <c:v>93.1</c:v>
                </c:pt>
                <c:pt idx="7">
                  <c:v>89.6</c:v>
                </c:pt>
                <c:pt idx="8">
                  <c:v>87</c:v>
                </c:pt>
                <c:pt idx="9">
                  <c:v>80.900000000000006</c:v>
                </c:pt>
                <c:pt idx="10">
                  <c:v>83.4</c:v>
                </c:pt>
                <c:pt idx="11">
                  <c:v>86.8</c:v>
                </c:pt>
                <c:pt idx="12">
                  <c:v>86.8</c:v>
                </c:pt>
                <c:pt idx="13">
                  <c:v>83.4</c:v>
                </c:pt>
                <c:pt idx="14">
                  <c:v>82.7</c:v>
                </c:pt>
                <c:pt idx="15">
                  <c:v>86.8</c:v>
                </c:pt>
                <c:pt idx="16">
                  <c:v>86.2</c:v>
                </c:pt>
                <c:pt idx="17">
                  <c:v>87.6</c:v>
                </c:pt>
                <c:pt idx="18">
                  <c:v>90</c:v>
                </c:pt>
                <c:pt idx="19">
                  <c:v>86.9</c:v>
                </c:pt>
                <c:pt idx="20">
                  <c:v>90</c:v>
                </c:pt>
                <c:pt idx="21">
                  <c:v>86.5</c:v>
                </c:pt>
                <c:pt idx="22">
                  <c:v>89.9</c:v>
                </c:pt>
                <c:pt idx="23">
                  <c:v>86.5</c:v>
                </c:pt>
                <c:pt idx="24">
                  <c:v>83.6</c:v>
                </c:pt>
                <c:pt idx="25">
                  <c:v>89.7</c:v>
                </c:pt>
                <c:pt idx="26">
                  <c:v>91.1</c:v>
                </c:pt>
                <c:pt idx="27">
                  <c:v>97</c:v>
                </c:pt>
                <c:pt idx="28">
                  <c:v>92.8</c:v>
                </c:pt>
                <c:pt idx="29">
                  <c:v>98.2</c:v>
                </c:pt>
                <c:pt idx="30">
                  <c:v>92.9</c:v>
                </c:pt>
                <c:pt idx="31">
                  <c:v>89.7</c:v>
                </c:pt>
                <c:pt idx="32">
                  <c:v>93.5</c:v>
                </c:pt>
                <c:pt idx="33">
                  <c:v>92.8</c:v>
                </c:pt>
                <c:pt idx="34">
                  <c:v>90.3</c:v>
                </c:pt>
                <c:pt idx="35">
                  <c:v>89.4</c:v>
                </c:pt>
                <c:pt idx="36">
                  <c:v>87.1</c:v>
                </c:pt>
                <c:pt idx="37">
                  <c:v>86.3</c:v>
                </c:pt>
                <c:pt idx="38">
                  <c:v>77.599999999999994</c:v>
                </c:pt>
                <c:pt idx="39">
                  <c:v>77.7</c:v>
                </c:pt>
                <c:pt idx="40">
                  <c:v>80.8</c:v>
                </c:pt>
                <c:pt idx="41">
                  <c:v>78.900000000000006</c:v>
                </c:pt>
                <c:pt idx="42">
                  <c:v>77.400000000000006</c:v>
                </c:pt>
                <c:pt idx="43">
                  <c:v>78.3</c:v>
                </c:pt>
                <c:pt idx="44">
                  <c:v>77.099999999999994</c:v>
                </c:pt>
                <c:pt idx="45">
                  <c:v>76.599999999999994</c:v>
                </c:pt>
                <c:pt idx="46">
                  <c:v>78.599999999999994</c:v>
                </c:pt>
                <c:pt idx="47">
                  <c:v>74.3</c:v>
                </c:pt>
                <c:pt idx="48">
                  <c:v>74.8</c:v>
                </c:pt>
                <c:pt idx="49">
                  <c:v>73.3</c:v>
                </c:pt>
                <c:pt idx="50">
                  <c:v>69.400000000000006</c:v>
                </c:pt>
                <c:pt idx="51">
                  <c:v>68.3</c:v>
                </c:pt>
                <c:pt idx="52">
                  <c:v>64.7</c:v>
                </c:pt>
                <c:pt idx="53">
                  <c:v>63.2</c:v>
                </c:pt>
                <c:pt idx="54">
                  <c:v>64.599999999999994</c:v>
                </c:pt>
                <c:pt idx="55">
                  <c:v>69.599999999999994</c:v>
                </c:pt>
                <c:pt idx="56">
                  <c:v>69.400000000000006</c:v>
                </c:pt>
                <c:pt idx="57">
                  <c:v>71.900000000000006</c:v>
                </c:pt>
                <c:pt idx="58">
                  <c:v>56.1</c:v>
                </c:pt>
                <c:pt idx="59">
                  <c:v>64.400000000000006</c:v>
                </c:pt>
                <c:pt idx="60">
                  <c:v>66.3</c:v>
                </c:pt>
                <c:pt idx="61">
                  <c:v>69</c:v>
                </c:pt>
                <c:pt idx="62">
                  <c:v>69.8</c:v>
                </c:pt>
                <c:pt idx="63">
                  <c:v>70.8</c:v>
                </c:pt>
                <c:pt idx="64">
                  <c:v>72.8</c:v>
                </c:pt>
                <c:pt idx="65">
                  <c:v>76.3</c:v>
                </c:pt>
                <c:pt idx="66">
                  <c:v>77.2</c:v>
                </c:pt>
                <c:pt idx="67">
                  <c:v>90.8</c:v>
                </c:pt>
                <c:pt idx="68">
                  <c:v>92.2</c:v>
                </c:pt>
                <c:pt idx="69">
                  <c:v>93.5</c:v>
                </c:pt>
                <c:pt idx="70">
                  <c:v>98.4</c:v>
                </c:pt>
                <c:pt idx="71">
                  <c:v>100.7</c:v>
                </c:pt>
                <c:pt idx="72">
                  <c:v>101.3</c:v>
                </c:pt>
                <c:pt idx="73">
                  <c:v>102</c:v>
                </c:pt>
                <c:pt idx="74">
                  <c:v>100.8</c:v>
                </c:pt>
                <c:pt idx="75">
                  <c:v>101</c:v>
                </c:pt>
                <c:pt idx="76">
                  <c:v>100.5</c:v>
                </c:pt>
                <c:pt idx="77">
                  <c:v>103.1</c:v>
                </c:pt>
                <c:pt idx="78">
                  <c:v>105.2</c:v>
                </c:pt>
                <c:pt idx="79">
                  <c:v>102.8</c:v>
                </c:pt>
                <c:pt idx="80">
                  <c:v>103.7</c:v>
                </c:pt>
                <c:pt idx="81">
                  <c:v>103.5</c:v>
                </c:pt>
                <c:pt idx="82">
                  <c:v>107.5</c:v>
                </c:pt>
                <c:pt idx="83" formatCode="0.0">
                  <c:v>103.68034607932613</c:v>
                </c:pt>
                <c:pt idx="84" formatCode="0.0">
                  <c:v>103.7138936212387</c:v>
                </c:pt>
                <c:pt idx="85" formatCode="0.0">
                  <c:v>99.653138403504215</c:v>
                </c:pt>
                <c:pt idx="86" formatCode="0.0">
                  <c:v>106.39129355471979</c:v>
                </c:pt>
                <c:pt idx="87" formatCode="0.0">
                  <c:v>106.42674443544212</c:v>
                </c:pt>
                <c:pt idx="88" formatCode="0.0">
                  <c:v>107.1147288038221</c:v>
                </c:pt>
                <c:pt idx="89" formatCode="0.0">
                  <c:v>105.62839197599541</c:v>
                </c:pt>
                <c:pt idx="90" formatCode="0.0">
                  <c:v>107.06587841005506</c:v>
                </c:pt>
                <c:pt idx="91" formatCode="0.0">
                  <c:v>109.34227230200028</c:v>
                </c:pt>
                <c:pt idx="92" formatCode="0.0">
                  <c:v>108.82799547410789</c:v>
                </c:pt>
                <c:pt idx="93" formatCode="0.0">
                  <c:v>110.0867764780787</c:v>
                </c:pt>
                <c:pt idx="94" formatCode="0.0">
                  <c:v>112.18669683494561</c:v>
                </c:pt>
                <c:pt idx="95" formatCode="0.0">
                  <c:v>109.75214320364012</c:v>
                </c:pt>
                <c:pt idx="96" formatCode="0.0">
                  <c:v>108.23404280934659</c:v>
                </c:pt>
                <c:pt idx="97" formatCode="0.0">
                  <c:v>109.88860079498484</c:v>
                </c:pt>
                <c:pt idx="98" formatCode="0.0">
                  <c:v>114.9774864829124</c:v>
                </c:pt>
                <c:pt idx="99" formatCode="0.0">
                  <c:v>111.84093164148481</c:v>
                </c:pt>
                <c:pt idx="100" formatCode="0.0">
                  <c:v>113.61789088170349</c:v>
                </c:pt>
                <c:pt idx="101" formatCode="0.0">
                  <c:v>113.90408150638451</c:v>
                </c:pt>
                <c:pt idx="102" formatCode="0.0">
                  <c:v>117.00408150638449</c:v>
                </c:pt>
                <c:pt idx="103" formatCode="0.0">
                  <c:v>117.40408150638451</c:v>
                </c:pt>
                <c:pt idx="104" formatCode="0.0">
                  <c:v>115.50408150638449</c:v>
                </c:pt>
                <c:pt idx="105" formatCode="0.0">
                  <c:v>116.10408150638447</c:v>
                </c:pt>
                <c:pt idx="106" formatCode="0.0">
                  <c:v>117.4040815063845</c:v>
                </c:pt>
                <c:pt idx="107" formatCode="0.0">
                  <c:v>119.7040815063845</c:v>
                </c:pt>
                <c:pt idx="108" formatCode="0.0">
                  <c:v>119.50408150638447</c:v>
                </c:pt>
                <c:pt idx="109" formatCode="0.0">
                  <c:v>119.2040815063845</c:v>
                </c:pt>
                <c:pt idx="110" formatCode="0.0">
                  <c:v>112.2040815063845</c:v>
                </c:pt>
                <c:pt idx="111" formatCode="0.0">
                  <c:v>116.30408150638446</c:v>
                </c:pt>
                <c:pt idx="112" formatCode="0.0">
                  <c:v>120.80408150638446</c:v>
                </c:pt>
                <c:pt idx="113" formatCode="0.0">
                  <c:v>123.60408150638446</c:v>
                </c:pt>
                <c:pt idx="114" formatCode="0.0">
                  <c:v>120.20408150638448</c:v>
                </c:pt>
              </c:numCache>
            </c:numRef>
          </c:val>
          <c:extLst xmlns:c16r2="http://schemas.microsoft.com/office/drawing/2015/06/chart">
            <c:ext xmlns:c16="http://schemas.microsoft.com/office/drawing/2014/chart" uri="{C3380CC4-5D6E-409C-BE32-E72D297353CC}">
              <c16:uniqueId val="{00000000-AE1A-447C-BA21-5F5DD2F7A745}"/>
            </c:ext>
          </c:extLst>
        </c:ser>
        <c:dLbls>
          <c:showVal val="1"/>
        </c:dLbls>
        <c:marker val="1"/>
        <c:axId val="114286592"/>
        <c:axId val="114288128"/>
      </c:lineChart>
      <c:lineChart>
        <c:grouping val="standard"/>
        <c:ser>
          <c:idx val="3"/>
          <c:order val="1"/>
          <c:tx>
            <c:strRef>
              <c:f>Sheet1!$A$3</c:f>
              <c:strCache>
                <c:ptCount val="1"/>
                <c:pt idx="0">
                  <c:v>% μεταβολής ΑΕΠ</c:v>
                </c:pt>
              </c:strCache>
            </c:strRef>
          </c:tx>
          <c:spPr>
            <a:ln w="25417">
              <a:solidFill>
                <a:srgbClr val="FF0000"/>
              </a:solidFill>
              <a:prstDash val="lgDash"/>
            </a:ln>
          </c:spPr>
          <c:marker>
            <c:symbol val="diamond"/>
            <c:size val="7"/>
            <c:spPr>
              <a:noFill/>
              <a:ln w="9531">
                <a:noFill/>
              </a:ln>
            </c:spPr>
          </c:marker>
          <c:dLbls>
            <c:delete val="1"/>
          </c:dLbls>
          <c:trendline>
            <c:spPr>
              <a:ln w="38126">
                <a:solidFill>
                  <a:srgbClr val="FF0000"/>
                </a:solidFill>
                <a:prstDash val="lgDash"/>
              </a:ln>
            </c:spPr>
            <c:trendlineType val="movingAvg"/>
            <c:period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General</c:formatCode>
                <c:ptCount val="115"/>
                <c:pt idx="0">
                  <c:v>4.0999999999999996</c:v>
                </c:pt>
                <c:pt idx="3">
                  <c:v>3.4</c:v>
                </c:pt>
                <c:pt idx="6">
                  <c:v>2</c:v>
                </c:pt>
                <c:pt idx="9">
                  <c:v>0.6000000000000002</c:v>
                </c:pt>
                <c:pt idx="12">
                  <c:v>-2.1</c:v>
                </c:pt>
                <c:pt idx="15">
                  <c:v>-2.7</c:v>
                </c:pt>
                <c:pt idx="18">
                  <c:v>-3</c:v>
                </c:pt>
                <c:pt idx="21">
                  <c:v>-0.5</c:v>
                </c:pt>
                <c:pt idx="24">
                  <c:v>0.70000000000000018</c:v>
                </c:pt>
                <c:pt idx="27">
                  <c:v>2.1</c:v>
                </c:pt>
                <c:pt idx="30">
                  <c:v>2.2000000000000002</c:v>
                </c:pt>
                <c:pt idx="33">
                  <c:v>1.6</c:v>
                </c:pt>
                <c:pt idx="36">
                  <c:v>1.5</c:v>
                </c:pt>
                <c:pt idx="39">
                  <c:v>-0.3000000000000001</c:v>
                </c:pt>
                <c:pt idx="42">
                  <c:v>-0.8</c:v>
                </c:pt>
                <c:pt idx="45">
                  <c:v>-1.5</c:v>
                </c:pt>
                <c:pt idx="48">
                  <c:v>-2.2999999999999998</c:v>
                </c:pt>
                <c:pt idx="51" formatCode="0.0">
                  <c:v>-2</c:v>
                </c:pt>
                <c:pt idx="54">
                  <c:v>-3.5</c:v>
                </c:pt>
                <c:pt idx="57">
                  <c:v>-5.0999999999999996</c:v>
                </c:pt>
                <c:pt idx="60">
                  <c:v>-5.9</c:v>
                </c:pt>
                <c:pt idx="63">
                  <c:v>-5.5</c:v>
                </c:pt>
                <c:pt idx="66">
                  <c:v>-5.3</c:v>
                </c:pt>
                <c:pt idx="69" formatCode="0.0">
                  <c:v>-3.6165693043016405</c:v>
                </c:pt>
                <c:pt idx="72" formatCode="0.0">
                  <c:v>-1.9003226963069153</c:v>
                </c:pt>
                <c:pt idx="75" formatCode="0.0">
                  <c:v>-2.1</c:v>
                </c:pt>
                <c:pt idx="78">
                  <c:v>-1.9000000000000001</c:v>
                </c:pt>
                <c:pt idx="81">
                  <c:v>0.2</c:v>
                </c:pt>
                <c:pt idx="84">
                  <c:v>1.4</c:v>
                </c:pt>
                <c:pt idx="87">
                  <c:v>2.2999999999999998</c:v>
                </c:pt>
                <c:pt idx="90">
                  <c:v>2.5</c:v>
                </c:pt>
                <c:pt idx="93" formatCode="0.0">
                  <c:v>2.6093021650342108</c:v>
                </c:pt>
                <c:pt idx="96" formatCode="0.0">
                  <c:v>2.8</c:v>
                </c:pt>
                <c:pt idx="99">
                  <c:v>2.9</c:v>
                </c:pt>
                <c:pt idx="102" formatCode="0.0">
                  <c:v>3</c:v>
                </c:pt>
                <c:pt idx="105">
                  <c:v>3.8</c:v>
                </c:pt>
                <c:pt idx="108" formatCode="0.0">
                  <c:v>3.9715574054804068</c:v>
                </c:pt>
                <c:pt idx="111" formatCode="0.0">
                  <c:v>3.8112876498683987</c:v>
                </c:pt>
                <c:pt idx="114" formatCode="0.0">
                  <c:v>3.9163648990525233</c:v>
                </c:pt>
              </c:numCache>
            </c:numRef>
          </c:val>
          <c:extLst xmlns:c16r2="http://schemas.microsoft.com/office/drawing/2015/06/chart">
            <c:ext xmlns:c16="http://schemas.microsoft.com/office/drawing/2014/chart" uri="{C3380CC4-5D6E-409C-BE32-E72D297353CC}">
              <c16:uniqueId val="{00000002-AE1A-447C-BA21-5F5DD2F7A745}"/>
            </c:ext>
          </c:extLst>
        </c:ser>
        <c:dLbls>
          <c:showVal val="1"/>
        </c:dLbls>
        <c:marker val="1"/>
        <c:axId val="114289664"/>
        <c:axId val="114291456"/>
      </c:lineChart>
      <c:dateAx>
        <c:axId val="114286592"/>
        <c:scaling>
          <c:orientation val="minMax"/>
        </c:scaling>
        <c:axPos val="b"/>
        <c:numFmt formatCode="mmm\-yy" sourceLinked="0"/>
        <c:tickLblPos val="nextTo"/>
        <c:spPr>
          <a:ln w="12709">
            <a:solidFill>
              <a:schemeClr val="tx1">
                <a:lumMod val="50000"/>
              </a:schemeClr>
            </a:solidFill>
            <a:prstDash val="solid"/>
          </a:ln>
        </c:spPr>
        <c:txPr>
          <a:bodyPr rot="-2700000" vert="horz"/>
          <a:lstStyle/>
          <a:p>
            <a:pPr>
              <a:defRPr sz="700"/>
            </a:pPr>
            <a:endParaRPr lang="en-US"/>
          </a:p>
        </c:txPr>
        <c:crossAx val="114288128"/>
        <c:crossesAt val="0"/>
        <c:auto val="1"/>
        <c:lblOffset val="100"/>
        <c:baseTimeUnit val="months"/>
        <c:majorUnit val="2"/>
        <c:majorTimeUnit val="months"/>
        <c:minorUnit val="1"/>
        <c:minorTimeUnit val="months"/>
      </c:dateAx>
      <c:valAx>
        <c:axId val="114288128"/>
        <c:scaling>
          <c:orientation val="minMax"/>
        </c:scaling>
        <c:axPos val="l"/>
        <c:numFmt formatCode="General" sourceLinked="1"/>
        <c:tickLblPos val="nextTo"/>
        <c:spPr>
          <a:ln w="12709">
            <a:solidFill>
              <a:schemeClr val="tx1">
                <a:lumMod val="50000"/>
              </a:schemeClr>
            </a:solidFill>
            <a:prstDash val="solid"/>
          </a:ln>
        </c:spPr>
        <c:txPr>
          <a:bodyPr rot="0" vert="horz"/>
          <a:lstStyle/>
          <a:p>
            <a:pPr>
              <a:defRPr/>
            </a:pPr>
            <a:endParaRPr lang="en-US"/>
          </a:p>
        </c:txPr>
        <c:crossAx val="114286592"/>
        <c:crosses val="autoZero"/>
        <c:crossBetween val="between"/>
      </c:valAx>
      <c:dateAx>
        <c:axId val="114289664"/>
        <c:scaling>
          <c:orientation val="minMax"/>
        </c:scaling>
        <c:delete val="1"/>
        <c:axPos val="b"/>
        <c:numFmt formatCode="mmm\-yy" sourceLinked="1"/>
        <c:tickLblPos val="none"/>
        <c:crossAx val="114291456"/>
        <c:crosses val="autoZero"/>
        <c:auto val="1"/>
        <c:lblOffset val="100"/>
        <c:baseTimeUnit val="months"/>
      </c:dateAx>
      <c:valAx>
        <c:axId val="114291456"/>
        <c:scaling>
          <c:orientation val="minMax"/>
        </c:scaling>
        <c:axPos val="r"/>
        <c:numFmt formatCode="0.0" sourceLinked="0"/>
        <c:tickLblPos val="nextTo"/>
        <c:spPr>
          <a:ln w="12709">
            <a:solidFill>
              <a:schemeClr val="tx1">
                <a:lumMod val="50000"/>
              </a:schemeClr>
            </a:solidFill>
            <a:prstDash val="solid"/>
          </a:ln>
        </c:spPr>
        <c:txPr>
          <a:bodyPr rot="0" vert="horz"/>
          <a:lstStyle/>
          <a:p>
            <a:pPr>
              <a:defRPr/>
            </a:pPr>
            <a:endParaRPr lang="en-US"/>
          </a:p>
        </c:txPr>
        <c:crossAx val="114289664"/>
        <c:crosses val="max"/>
        <c:crossBetween val="between"/>
      </c:valAx>
      <c:spPr>
        <a:noFill/>
        <a:ln w="25417">
          <a:noFill/>
        </a:ln>
      </c:spPr>
    </c:plotArea>
    <c:legend>
      <c:legendPos val="t"/>
      <c:legendEntry>
        <c:idx val="2"/>
        <c:delete val="1"/>
      </c:legendEntry>
      <c:spPr>
        <a:noFill/>
        <a:ln w="25417">
          <a:noFill/>
        </a:ln>
      </c:spPr>
    </c:legend>
    <c:plotVisOnly val="1"/>
    <c:dispBlanksAs val="gap"/>
  </c:chart>
  <c:spPr>
    <a:solidFill>
      <a:schemeClr val="tx1">
        <a:lumMod val="95000"/>
      </a:schemeClr>
    </a:solidFill>
    <a:ln>
      <a:solidFill>
        <a:schemeClr val="tx1">
          <a:lumMod val="95000"/>
        </a:schemeClr>
      </a:solid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6338028169014086E-2"/>
          <c:y val="4.4747081712062313E-2"/>
          <c:w val="0.87880442355323685"/>
          <c:h val="0.85991201132304962"/>
        </c:manualLayout>
      </c:layout>
      <c:lineChart>
        <c:grouping val="standard"/>
        <c:ser>
          <c:idx val="2"/>
          <c:order val="0"/>
          <c:tx>
            <c:strRef>
              <c:f>Sheet1!$A$2</c:f>
              <c:strCache>
                <c:ptCount val="1"/>
                <c:pt idx="0">
                  <c:v>ΔΟΣ</c:v>
                </c:pt>
              </c:strCache>
            </c:strRef>
          </c:tx>
          <c:spPr>
            <a:ln w="25417">
              <a:solidFill>
                <a:srgbClr val="000000"/>
              </a:solidFill>
              <a:prstDash val="solid"/>
            </a:ln>
          </c:spPr>
          <c:marker>
            <c:symbol val="square"/>
            <c:size val="7"/>
            <c:spPr>
              <a:noFill/>
              <a:ln w="9531">
                <a:noFill/>
              </a:ln>
            </c:spPr>
          </c:marker>
          <c:dLbls>
            <c:delete val="1"/>
          </c:dLbls>
          <c:trendline>
            <c:spPr>
              <a:ln w="3177">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c:formatCode>
                <c:ptCount val="115"/>
                <c:pt idx="0">
                  <c:v>113.1</c:v>
                </c:pt>
                <c:pt idx="1">
                  <c:v>111.4</c:v>
                </c:pt>
                <c:pt idx="2">
                  <c:v>111.3</c:v>
                </c:pt>
                <c:pt idx="3">
                  <c:v>110.9</c:v>
                </c:pt>
                <c:pt idx="4">
                  <c:v>100.6</c:v>
                </c:pt>
                <c:pt idx="5">
                  <c:v>95.3</c:v>
                </c:pt>
                <c:pt idx="6">
                  <c:v>93.1</c:v>
                </c:pt>
                <c:pt idx="7">
                  <c:v>89.6</c:v>
                </c:pt>
                <c:pt idx="8">
                  <c:v>87</c:v>
                </c:pt>
                <c:pt idx="9">
                  <c:v>80.900000000000006</c:v>
                </c:pt>
                <c:pt idx="10">
                  <c:v>83.4</c:v>
                </c:pt>
                <c:pt idx="11">
                  <c:v>86.8</c:v>
                </c:pt>
                <c:pt idx="12">
                  <c:v>86.8</c:v>
                </c:pt>
                <c:pt idx="13">
                  <c:v>83.4</c:v>
                </c:pt>
                <c:pt idx="14">
                  <c:v>82.7</c:v>
                </c:pt>
                <c:pt idx="15">
                  <c:v>86.8</c:v>
                </c:pt>
                <c:pt idx="16">
                  <c:v>86.2</c:v>
                </c:pt>
                <c:pt idx="17">
                  <c:v>87.6</c:v>
                </c:pt>
                <c:pt idx="18">
                  <c:v>90</c:v>
                </c:pt>
                <c:pt idx="19">
                  <c:v>86.9</c:v>
                </c:pt>
                <c:pt idx="20">
                  <c:v>90</c:v>
                </c:pt>
                <c:pt idx="21">
                  <c:v>86.5</c:v>
                </c:pt>
                <c:pt idx="22">
                  <c:v>89.9</c:v>
                </c:pt>
                <c:pt idx="23">
                  <c:v>86.5</c:v>
                </c:pt>
                <c:pt idx="24">
                  <c:v>83.6</c:v>
                </c:pt>
                <c:pt idx="25">
                  <c:v>89.7</c:v>
                </c:pt>
                <c:pt idx="26">
                  <c:v>91.1</c:v>
                </c:pt>
                <c:pt idx="27">
                  <c:v>97</c:v>
                </c:pt>
                <c:pt idx="28">
                  <c:v>92.8</c:v>
                </c:pt>
                <c:pt idx="29">
                  <c:v>98.2</c:v>
                </c:pt>
                <c:pt idx="30">
                  <c:v>92.9</c:v>
                </c:pt>
                <c:pt idx="31">
                  <c:v>89.7</c:v>
                </c:pt>
                <c:pt idx="32">
                  <c:v>93.5</c:v>
                </c:pt>
                <c:pt idx="33">
                  <c:v>92.8</c:v>
                </c:pt>
                <c:pt idx="34">
                  <c:v>90.3</c:v>
                </c:pt>
                <c:pt idx="35">
                  <c:v>89.4</c:v>
                </c:pt>
                <c:pt idx="36">
                  <c:v>87.1</c:v>
                </c:pt>
                <c:pt idx="37">
                  <c:v>86.3</c:v>
                </c:pt>
                <c:pt idx="38">
                  <c:v>77.599999999999994</c:v>
                </c:pt>
                <c:pt idx="39">
                  <c:v>77.7</c:v>
                </c:pt>
                <c:pt idx="40">
                  <c:v>80.8</c:v>
                </c:pt>
                <c:pt idx="41">
                  <c:v>78.900000000000006</c:v>
                </c:pt>
                <c:pt idx="42">
                  <c:v>77.400000000000006</c:v>
                </c:pt>
                <c:pt idx="43">
                  <c:v>78.3</c:v>
                </c:pt>
                <c:pt idx="44">
                  <c:v>77.099999999999994</c:v>
                </c:pt>
                <c:pt idx="45">
                  <c:v>76.599999999999994</c:v>
                </c:pt>
                <c:pt idx="46">
                  <c:v>78.599999999999994</c:v>
                </c:pt>
                <c:pt idx="47">
                  <c:v>74.3</c:v>
                </c:pt>
                <c:pt idx="48">
                  <c:v>74.8</c:v>
                </c:pt>
                <c:pt idx="49">
                  <c:v>73.3</c:v>
                </c:pt>
                <c:pt idx="50">
                  <c:v>69.400000000000006</c:v>
                </c:pt>
                <c:pt idx="51">
                  <c:v>68.3</c:v>
                </c:pt>
                <c:pt idx="52">
                  <c:v>64.7</c:v>
                </c:pt>
                <c:pt idx="53">
                  <c:v>63.2</c:v>
                </c:pt>
                <c:pt idx="54">
                  <c:v>64.599999999999994</c:v>
                </c:pt>
                <c:pt idx="55">
                  <c:v>69.599999999999994</c:v>
                </c:pt>
                <c:pt idx="56">
                  <c:v>69.400000000000006</c:v>
                </c:pt>
                <c:pt idx="57">
                  <c:v>71.900000000000006</c:v>
                </c:pt>
                <c:pt idx="58">
                  <c:v>56.1</c:v>
                </c:pt>
                <c:pt idx="59" formatCode="General">
                  <c:v>64.400000000000006</c:v>
                </c:pt>
                <c:pt idx="60" formatCode="General">
                  <c:v>66.3</c:v>
                </c:pt>
                <c:pt idx="61" formatCode="General">
                  <c:v>69</c:v>
                </c:pt>
                <c:pt idx="62" formatCode="General">
                  <c:v>69.8</c:v>
                </c:pt>
                <c:pt idx="63" formatCode="General">
                  <c:v>70.8</c:v>
                </c:pt>
                <c:pt idx="64" formatCode="General">
                  <c:v>72.8</c:v>
                </c:pt>
                <c:pt idx="65" formatCode="General">
                  <c:v>76.3</c:v>
                </c:pt>
                <c:pt idx="66" formatCode="General">
                  <c:v>77.2</c:v>
                </c:pt>
                <c:pt idx="67" formatCode="General">
                  <c:v>90.8</c:v>
                </c:pt>
                <c:pt idx="68" formatCode="General">
                  <c:v>92.2</c:v>
                </c:pt>
                <c:pt idx="69" formatCode="General">
                  <c:v>93.5</c:v>
                </c:pt>
                <c:pt idx="70" formatCode="General">
                  <c:v>98.4</c:v>
                </c:pt>
                <c:pt idx="71" formatCode="General">
                  <c:v>100.7</c:v>
                </c:pt>
                <c:pt idx="72" formatCode="General">
                  <c:v>101.3</c:v>
                </c:pt>
                <c:pt idx="73" formatCode="General">
                  <c:v>102</c:v>
                </c:pt>
                <c:pt idx="74" formatCode="General">
                  <c:v>100.8</c:v>
                </c:pt>
                <c:pt idx="75" formatCode="General">
                  <c:v>101</c:v>
                </c:pt>
                <c:pt idx="76" formatCode="General">
                  <c:v>100.5</c:v>
                </c:pt>
                <c:pt idx="77" formatCode="General">
                  <c:v>103.1</c:v>
                </c:pt>
                <c:pt idx="78" formatCode="General">
                  <c:v>105.2</c:v>
                </c:pt>
                <c:pt idx="79" formatCode="General">
                  <c:v>102.8</c:v>
                </c:pt>
                <c:pt idx="80" formatCode="General">
                  <c:v>103.7</c:v>
                </c:pt>
                <c:pt idx="81" formatCode="General">
                  <c:v>103.5</c:v>
                </c:pt>
                <c:pt idx="82" formatCode="General">
                  <c:v>107.5</c:v>
                </c:pt>
                <c:pt idx="83" formatCode="General">
                  <c:v>103.7</c:v>
                </c:pt>
                <c:pt idx="84" formatCode="General">
                  <c:v>103.7</c:v>
                </c:pt>
                <c:pt idx="85" formatCode="General">
                  <c:v>99.7</c:v>
                </c:pt>
                <c:pt idx="86" formatCode="General">
                  <c:v>106.4</c:v>
                </c:pt>
                <c:pt idx="87" formatCode="General">
                  <c:v>106.4</c:v>
                </c:pt>
                <c:pt idx="88" formatCode="General">
                  <c:v>107.1</c:v>
                </c:pt>
                <c:pt idx="89" formatCode="General">
                  <c:v>105.6</c:v>
                </c:pt>
                <c:pt idx="90" formatCode="General">
                  <c:v>107.1</c:v>
                </c:pt>
                <c:pt idx="91" formatCode="General">
                  <c:v>109.3</c:v>
                </c:pt>
                <c:pt idx="92" formatCode="General">
                  <c:v>108.8</c:v>
                </c:pt>
                <c:pt idx="93" formatCode="General">
                  <c:v>110.1</c:v>
                </c:pt>
                <c:pt idx="94" formatCode="General">
                  <c:v>112.2</c:v>
                </c:pt>
                <c:pt idx="95" formatCode="General">
                  <c:v>109.8</c:v>
                </c:pt>
                <c:pt idx="96" formatCode="General">
                  <c:v>108.2</c:v>
                </c:pt>
                <c:pt idx="97" formatCode="General">
                  <c:v>109.9</c:v>
                </c:pt>
                <c:pt idx="98" formatCode="General">
                  <c:v>115</c:v>
                </c:pt>
                <c:pt idx="99" formatCode="General">
                  <c:v>111.8</c:v>
                </c:pt>
                <c:pt idx="100" formatCode="General">
                  <c:v>113.6</c:v>
                </c:pt>
                <c:pt idx="101" formatCode="General">
                  <c:v>113.9</c:v>
                </c:pt>
                <c:pt idx="102" formatCode="0.0">
                  <c:v>117</c:v>
                </c:pt>
                <c:pt idx="103" formatCode="0.0">
                  <c:v>117.4</c:v>
                </c:pt>
                <c:pt idx="104" formatCode="0.0">
                  <c:v>115.5</c:v>
                </c:pt>
                <c:pt idx="105" formatCode="0.0">
                  <c:v>116.1</c:v>
                </c:pt>
                <c:pt idx="106" formatCode="0.0">
                  <c:v>117.39999999999999</c:v>
                </c:pt>
                <c:pt idx="107" formatCode="0.0">
                  <c:v>119.69999999999999</c:v>
                </c:pt>
                <c:pt idx="108" formatCode="0.0">
                  <c:v>119.5</c:v>
                </c:pt>
                <c:pt idx="109" formatCode="0.0">
                  <c:v>119.19999999999999</c:v>
                </c:pt>
                <c:pt idx="110" formatCode="0.0">
                  <c:v>112.19999999999999</c:v>
                </c:pt>
                <c:pt idx="111" formatCode="0.0">
                  <c:v>116.3</c:v>
                </c:pt>
                <c:pt idx="112" formatCode="0.0">
                  <c:v>120.8</c:v>
                </c:pt>
                <c:pt idx="113" formatCode="0.0">
                  <c:v>123.6</c:v>
                </c:pt>
                <c:pt idx="114" formatCode="0.0">
                  <c:v>120.19999999999997</c:v>
                </c:pt>
              </c:numCache>
            </c:numRef>
          </c:val>
          <c:extLst xmlns:c16r2="http://schemas.microsoft.com/office/drawing/2015/06/chart">
            <c:ext xmlns:c16="http://schemas.microsoft.com/office/drawing/2014/chart" uri="{C3380CC4-5D6E-409C-BE32-E72D297353CC}">
              <c16:uniqueId val="{00000001-7EFB-460C-9837-E1BEA5034BB9}"/>
            </c:ext>
          </c:extLst>
        </c:ser>
        <c:dLbls>
          <c:showVal val="1"/>
        </c:dLbls>
        <c:marker val="1"/>
        <c:axId val="114321280"/>
        <c:axId val="114322816"/>
      </c:lineChart>
      <c:lineChart>
        <c:grouping val="standard"/>
        <c:ser>
          <c:idx val="3"/>
          <c:order val="1"/>
          <c:tx>
            <c:strRef>
              <c:f>Sheet1!$A$3</c:f>
              <c:strCache>
                <c:ptCount val="1"/>
                <c:pt idx="0">
                  <c:v>Δραστηριότητα Επιχείρησης</c:v>
                </c:pt>
              </c:strCache>
            </c:strRef>
          </c:tx>
          <c:spPr>
            <a:ln w="25417">
              <a:solidFill>
                <a:srgbClr val="FF0000"/>
              </a:solidFill>
              <a:prstDash val="solid"/>
            </a:ln>
          </c:spPr>
          <c:marker>
            <c:symbol val="x"/>
            <c:size val="7"/>
            <c:spPr>
              <a:noFill/>
              <a:ln w="9531">
                <a:noFill/>
              </a:ln>
            </c:spPr>
          </c:marker>
          <c:dLbls>
            <c:delete val="1"/>
          </c:dLbls>
          <c:trendline>
            <c:spPr>
              <a:ln w="3177">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0.0%</c:formatCode>
                <c:ptCount val="115"/>
                <c:pt idx="0">
                  <c:v>-6.1000000000000013E-2</c:v>
                </c:pt>
                <c:pt idx="1">
                  <c:v>-6.0000000000000019E-2</c:v>
                </c:pt>
                <c:pt idx="2">
                  <c:v>0</c:v>
                </c:pt>
                <c:pt idx="3">
                  <c:v>-0.11</c:v>
                </c:pt>
                <c:pt idx="4">
                  <c:v>-9.0000000000000024E-2</c:v>
                </c:pt>
                <c:pt idx="5">
                  <c:v>-0.28000000000000008</c:v>
                </c:pt>
                <c:pt idx="6">
                  <c:v>-0.34</c:v>
                </c:pt>
                <c:pt idx="7">
                  <c:v>-0.4200000000000001</c:v>
                </c:pt>
                <c:pt idx="8">
                  <c:v>-0.51</c:v>
                </c:pt>
                <c:pt idx="9">
                  <c:v>-0.59</c:v>
                </c:pt>
                <c:pt idx="10">
                  <c:v>-0.46</c:v>
                </c:pt>
                <c:pt idx="11">
                  <c:v>-0.44</c:v>
                </c:pt>
                <c:pt idx="12">
                  <c:v>-0.4300000000000001</c:v>
                </c:pt>
                <c:pt idx="13">
                  <c:v>-0.39000000000000012</c:v>
                </c:pt>
                <c:pt idx="14">
                  <c:v>-0.41000000000000009</c:v>
                </c:pt>
                <c:pt idx="15">
                  <c:v>-0.4300000000000001</c:v>
                </c:pt>
                <c:pt idx="16">
                  <c:v>-0.52500000000000002</c:v>
                </c:pt>
                <c:pt idx="17">
                  <c:v>-0.55000000000000004</c:v>
                </c:pt>
                <c:pt idx="18">
                  <c:v>-0.38000000000000012</c:v>
                </c:pt>
                <c:pt idx="19">
                  <c:v>-0.55000000000000004</c:v>
                </c:pt>
                <c:pt idx="20">
                  <c:v>-0.48000000000000009</c:v>
                </c:pt>
                <c:pt idx="21">
                  <c:v>-0.40400000000000008</c:v>
                </c:pt>
                <c:pt idx="22">
                  <c:v>-0.43400000000000011</c:v>
                </c:pt>
                <c:pt idx="23">
                  <c:v>-0.4</c:v>
                </c:pt>
                <c:pt idx="24">
                  <c:v>-0.34300000000000008</c:v>
                </c:pt>
                <c:pt idx="25">
                  <c:v>-0.35600000000000009</c:v>
                </c:pt>
                <c:pt idx="26">
                  <c:v>-0.33000000000000013</c:v>
                </c:pt>
                <c:pt idx="27">
                  <c:v>-0.37000000000000011</c:v>
                </c:pt>
                <c:pt idx="28">
                  <c:v>-0.46</c:v>
                </c:pt>
                <c:pt idx="29">
                  <c:v>-0.44</c:v>
                </c:pt>
                <c:pt idx="30">
                  <c:v>-0.41000000000000009</c:v>
                </c:pt>
                <c:pt idx="31">
                  <c:v>-0.44</c:v>
                </c:pt>
                <c:pt idx="32">
                  <c:v>-0.38000000000000012</c:v>
                </c:pt>
                <c:pt idx="33">
                  <c:v>-0.46</c:v>
                </c:pt>
                <c:pt idx="34">
                  <c:v>-0.45</c:v>
                </c:pt>
                <c:pt idx="35">
                  <c:v>-0.34</c:v>
                </c:pt>
                <c:pt idx="36">
                  <c:v>-0.46</c:v>
                </c:pt>
                <c:pt idx="37">
                  <c:v>-0.4900000000000001</c:v>
                </c:pt>
                <c:pt idx="38">
                  <c:v>-0.47000000000000008</c:v>
                </c:pt>
                <c:pt idx="39">
                  <c:v>-0.4</c:v>
                </c:pt>
                <c:pt idx="40">
                  <c:v>-0.46</c:v>
                </c:pt>
                <c:pt idx="41">
                  <c:v>-0.37000000000000011</c:v>
                </c:pt>
                <c:pt idx="42">
                  <c:v>-0.58000000000000007</c:v>
                </c:pt>
                <c:pt idx="43" formatCode="0%">
                  <c:v>-0.46</c:v>
                </c:pt>
                <c:pt idx="44" formatCode="0%">
                  <c:v>-0.59</c:v>
                </c:pt>
                <c:pt idx="45" formatCode="0%">
                  <c:v>-0.62000000000000022</c:v>
                </c:pt>
                <c:pt idx="46" formatCode="0%">
                  <c:v>-0.56000000000000005</c:v>
                </c:pt>
                <c:pt idx="47" formatCode="0%">
                  <c:v>-0.51</c:v>
                </c:pt>
                <c:pt idx="48" formatCode="0%">
                  <c:v>-0.51</c:v>
                </c:pt>
                <c:pt idx="49" formatCode="0%">
                  <c:v>-0.51</c:v>
                </c:pt>
                <c:pt idx="50" formatCode="0%">
                  <c:v>-0.5</c:v>
                </c:pt>
                <c:pt idx="51" formatCode="0%">
                  <c:v>-0.56000000000000005</c:v>
                </c:pt>
                <c:pt idx="52" formatCode="0%">
                  <c:v>-0.59</c:v>
                </c:pt>
                <c:pt idx="53" formatCode="0%">
                  <c:v>-0.58000000000000007</c:v>
                </c:pt>
                <c:pt idx="54" formatCode="0%">
                  <c:v>-0.58000000000000007</c:v>
                </c:pt>
                <c:pt idx="55" formatCode="0%">
                  <c:v>-0.66000000000000025</c:v>
                </c:pt>
                <c:pt idx="56" formatCode="0%">
                  <c:v>-0.69000000000000017</c:v>
                </c:pt>
                <c:pt idx="57" formatCode="0%">
                  <c:v>-0.55000000000000004</c:v>
                </c:pt>
                <c:pt idx="58" formatCode="0%">
                  <c:v>-0.82000000000000017</c:v>
                </c:pt>
                <c:pt idx="59" formatCode="0%">
                  <c:v>-0.74000000000000021</c:v>
                </c:pt>
                <c:pt idx="60" formatCode="0%">
                  <c:v>-0.7200000000000002</c:v>
                </c:pt>
                <c:pt idx="61" formatCode="0%">
                  <c:v>-0.66000000000000025</c:v>
                </c:pt>
                <c:pt idx="62" formatCode="0%">
                  <c:v>-0.65000000000000024</c:v>
                </c:pt>
                <c:pt idx="63" formatCode="General">
                  <c:v>-0.61000000000000021</c:v>
                </c:pt>
                <c:pt idx="64" formatCode="General">
                  <c:v>-0.45</c:v>
                </c:pt>
                <c:pt idx="65" formatCode="General">
                  <c:v>-0.62000000000000022</c:v>
                </c:pt>
                <c:pt idx="66" formatCode="0.00">
                  <c:v>-0.59089999999999998</c:v>
                </c:pt>
                <c:pt idx="67" formatCode="0.00">
                  <c:v>-0.69990000000000019</c:v>
                </c:pt>
                <c:pt idx="68" formatCode="0.00">
                  <c:v>-0.66340000000000021</c:v>
                </c:pt>
                <c:pt idx="69" formatCode="0.00">
                  <c:v>-0.53439999999999999</c:v>
                </c:pt>
                <c:pt idx="70" formatCode="0.00">
                  <c:v>-0.44410000000000005</c:v>
                </c:pt>
                <c:pt idx="71" formatCode="0.00">
                  <c:v>-0.52649999999999997</c:v>
                </c:pt>
                <c:pt idx="72" formatCode="0.00">
                  <c:v>-0.39340000000000025</c:v>
                </c:pt>
                <c:pt idx="73" formatCode="0.00">
                  <c:v>-0.30270000000000002</c:v>
                </c:pt>
                <c:pt idx="74" formatCode="0.00">
                  <c:v>-0.46800000000000008</c:v>
                </c:pt>
                <c:pt idx="75" formatCode="0.00">
                  <c:v>-0.40770000000000001</c:v>
                </c:pt>
                <c:pt idx="76" formatCode="0.00">
                  <c:v>-0.42730000000000012</c:v>
                </c:pt>
                <c:pt idx="77" formatCode="0.00">
                  <c:v>-0.39630000000000021</c:v>
                </c:pt>
                <c:pt idx="78" formatCode="0.00">
                  <c:v>-0.31740000000000013</c:v>
                </c:pt>
                <c:pt idx="79" formatCode="0.00">
                  <c:v>-0.3000000000000001</c:v>
                </c:pt>
                <c:pt idx="80" formatCode="0.00">
                  <c:v>-0.32000000000000012</c:v>
                </c:pt>
                <c:pt idx="81" formatCode="General">
                  <c:v>-0.31000000000000011</c:v>
                </c:pt>
                <c:pt idx="82" formatCode="General">
                  <c:v>-0.28000000000000008</c:v>
                </c:pt>
                <c:pt idx="83" formatCode="General">
                  <c:v>-0.35000000000000009</c:v>
                </c:pt>
                <c:pt idx="84" formatCode="General">
                  <c:v>-0.18000000000000005</c:v>
                </c:pt>
                <c:pt idx="85" formatCode="General">
                  <c:v>-0.22</c:v>
                </c:pt>
                <c:pt idx="86" formatCode="General">
                  <c:v>-0.34</c:v>
                </c:pt>
                <c:pt idx="87" formatCode="General">
                  <c:v>-0.29000000000000009</c:v>
                </c:pt>
                <c:pt idx="88">
                  <c:v>5.1000000000000004E-2</c:v>
                </c:pt>
                <c:pt idx="89">
                  <c:v>-6.0000000000000019E-2</c:v>
                </c:pt>
                <c:pt idx="90">
                  <c:v>6.1000000000000013E-2</c:v>
                </c:pt>
                <c:pt idx="91">
                  <c:v>-0.17700000000000005</c:v>
                </c:pt>
                <c:pt idx="92">
                  <c:v>-3.9000000000000014E-2</c:v>
                </c:pt>
                <c:pt idx="93">
                  <c:v>9.7000000000000003E-2</c:v>
                </c:pt>
                <c:pt idx="94">
                  <c:v>-2.700000000000001E-2</c:v>
                </c:pt>
                <c:pt idx="95">
                  <c:v>-6.4000000000000029E-2</c:v>
                </c:pt>
                <c:pt idx="96">
                  <c:v>8.7000000000000022E-2</c:v>
                </c:pt>
                <c:pt idx="97">
                  <c:v>4.3000000000000003E-2</c:v>
                </c:pt>
                <c:pt idx="98">
                  <c:v>-3.7999999999999999E-2</c:v>
                </c:pt>
                <c:pt idx="99">
                  <c:v>0.10199999999999998</c:v>
                </c:pt>
                <c:pt idx="100">
                  <c:v>-2.3E-2</c:v>
                </c:pt>
                <c:pt idx="101">
                  <c:v>0.13100000000000001</c:v>
                </c:pt>
                <c:pt idx="102">
                  <c:v>9.2000000000000026E-2</c:v>
                </c:pt>
                <c:pt idx="103">
                  <c:v>2.9000000000000001E-2</c:v>
                </c:pt>
                <c:pt idx="104">
                  <c:v>-4.2000000000000016E-2</c:v>
                </c:pt>
                <c:pt idx="105">
                  <c:v>-2.8000000000000001E-2</c:v>
                </c:pt>
                <c:pt idx="106">
                  <c:v>1.7000000000000001E-2</c:v>
                </c:pt>
                <c:pt idx="107">
                  <c:v>5.3000000000000012E-2</c:v>
                </c:pt>
                <c:pt idx="108">
                  <c:v>0.10700000000000003</c:v>
                </c:pt>
                <c:pt idx="109">
                  <c:v>2.4E-2</c:v>
                </c:pt>
                <c:pt idx="110">
                  <c:v>3.5999999999999997E-2</c:v>
                </c:pt>
                <c:pt idx="111">
                  <c:v>5.8000000000000003E-2</c:v>
                </c:pt>
                <c:pt idx="112">
                  <c:v>5.0000000000000018E-3</c:v>
                </c:pt>
                <c:pt idx="113">
                  <c:v>0.11600000000000002</c:v>
                </c:pt>
                <c:pt idx="114">
                  <c:v>0.10400000000000002</c:v>
                </c:pt>
              </c:numCache>
            </c:numRef>
          </c:val>
          <c:extLst xmlns:c16r2="http://schemas.microsoft.com/office/drawing/2015/06/chart">
            <c:ext xmlns:c16="http://schemas.microsoft.com/office/drawing/2014/chart" uri="{C3380CC4-5D6E-409C-BE32-E72D297353CC}">
              <c16:uniqueId val="{00000003-7EFB-460C-9837-E1BEA5034BB9}"/>
            </c:ext>
          </c:extLst>
        </c:ser>
        <c:dLbls>
          <c:showVal val="1"/>
        </c:dLbls>
        <c:marker val="1"/>
        <c:axId val="114332800"/>
        <c:axId val="114334720"/>
      </c:lineChart>
      <c:dateAx>
        <c:axId val="114321280"/>
        <c:scaling>
          <c:orientation val="minMax"/>
        </c:scaling>
        <c:axPos val="b"/>
        <c:numFmt formatCode="mmm\-yy" sourceLinked="0"/>
        <c:tickLblPos val="nextTo"/>
        <c:spPr>
          <a:ln w="12709">
            <a:solidFill>
              <a:schemeClr val="tx1">
                <a:lumMod val="50000"/>
              </a:schemeClr>
            </a:solidFill>
            <a:prstDash val="solid"/>
          </a:ln>
        </c:spPr>
        <c:txPr>
          <a:bodyPr rot="-2700000" vert="horz"/>
          <a:lstStyle/>
          <a:p>
            <a:pPr>
              <a:defRPr sz="700"/>
            </a:pPr>
            <a:endParaRPr lang="en-US"/>
          </a:p>
        </c:txPr>
        <c:crossAx val="114322816"/>
        <c:crosses val="autoZero"/>
        <c:auto val="1"/>
        <c:lblOffset val="80"/>
        <c:baseTimeUnit val="months"/>
        <c:majorUnit val="2"/>
        <c:majorTimeUnit val="months"/>
        <c:minorUnit val="1"/>
        <c:minorTimeUnit val="months"/>
      </c:dateAx>
      <c:valAx>
        <c:axId val="114322816"/>
        <c:scaling>
          <c:orientation val="minMax"/>
        </c:scaling>
        <c:axPos val="l"/>
        <c:numFmt formatCode="0" sourceLinked="1"/>
        <c:tickLblPos val="nextTo"/>
        <c:spPr>
          <a:ln w="12709">
            <a:solidFill>
              <a:schemeClr val="tx1">
                <a:lumMod val="50000"/>
              </a:schemeClr>
            </a:solidFill>
            <a:prstDash val="solid"/>
          </a:ln>
        </c:spPr>
        <c:txPr>
          <a:bodyPr rot="0" vert="horz"/>
          <a:lstStyle/>
          <a:p>
            <a:pPr>
              <a:defRPr/>
            </a:pPr>
            <a:endParaRPr lang="en-US"/>
          </a:p>
        </c:txPr>
        <c:crossAx val="114321280"/>
        <c:crosses val="autoZero"/>
        <c:crossBetween val="between"/>
      </c:valAx>
      <c:dateAx>
        <c:axId val="114332800"/>
        <c:scaling>
          <c:orientation val="minMax"/>
        </c:scaling>
        <c:delete val="1"/>
        <c:axPos val="b"/>
        <c:numFmt formatCode="mmm\-yy" sourceLinked="1"/>
        <c:tickLblPos val="none"/>
        <c:crossAx val="114334720"/>
        <c:crosses val="autoZero"/>
        <c:auto val="1"/>
        <c:lblOffset val="100"/>
        <c:baseTimeUnit val="months"/>
      </c:dateAx>
      <c:valAx>
        <c:axId val="114334720"/>
        <c:scaling>
          <c:orientation val="minMax"/>
        </c:scaling>
        <c:axPos val="r"/>
        <c:numFmt formatCode="0.0%" sourceLinked="1"/>
        <c:tickLblPos val="nextTo"/>
        <c:spPr>
          <a:ln w="12709">
            <a:solidFill>
              <a:schemeClr val="tx1">
                <a:lumMod val="50000"/>
              </a:schemeClr>
            </a:solidFill>
            <a:prstDash val="solid"/>
          </a:ln>
        </c:spPr>
        <c:txPr>
          <a:bodyPr rot="0" vert="horz"/>
          <a:lstStyle/>
          <a:p>
            <a:pPr>
              <a:defRPr/>
            </a:pPr>
            <a:endParaRPr lang="en-US"/>
          </a:p>
        </c:txPr>
        <c:crossAx val="114332800"/>
        <c:crosses val="max"/>
        <c:crossBetween val="between"/>
      </c:valAx>
      <c:spPr>
        <a:noFill/>
        <a:ln w="25417">
          <a:noFill/>
        </a:ln>
      </c:spPr>
    </c:plotArea>
    <c:legend>
      <c:legendPos val="t"/>
      <c:spPr>
        <a:noFill/>
        <a:ln w="25417">
          <a:noFill/>
        </a:ln>
      </c:sp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3890136054422067E-2"/>
          <c:y val="1.8117660994570729E-2"/>
          <c:w val="0.9139122448979542"/>
          <c:h val="0.93292806572345632"/>
        </c:manualLayout>
      </c:layout>
      <c:lineChart>
        <c:grouping val="standard"/>
        <c:ser>
          <c:idx val="2"/>
          <c:order val="0"/>
          <c:tx>
            <c:strRef>
              <c:f>Sheet1!$A$2</c:f>
              <c:strCache>
                <c:ptCount val="1"/>
                <c:pt idx="0">
                  <c:v>Δραστηριότητα επιχείρησης</c:v>
                </c:pt>
              </c:strCache>
            </c:strRef>
          </c:tx>
          <c:spPr>
            <a:ln w="25408">
              <a:solidFill>
                <a:srgbClr val="000000"/>
              </a:solidFill>
              <a:prstDash val="solid"/>
            </a:ln>
          </c:spPr>
          <c:marker>
            <c:symbol val="square"/>
            <c:size val="7"/>
            <c:spPr>
              <a:noFill/>
              <a:ln w="9528">
                <a:noFill/>
              </a:ln>
            </c:spPr>
          </c:marker>
          <c:dLbls>
            <c:delete val="1"/>
          </c:dLbls>
          <c:trendline>
            <c:spPr>
              <a:ln w="3176">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0.0%</c:formatCode>
                <c:ptCount val="115"/>
                <c:pt idx="0">
                  <c:v>-6.1000000000000013E-2</c:v>
                </c:pt>
                <c:pt idx="1">
                  <c:v>-6.0000000000000019E-2</c:v>
                </c:pt>
                <c:pt idx="2">
                  <c:v>0</c:v>
                </c:pt>
                <c:pt idx="3">
                  <c:v>-0.11</c:v>
                </c:pt>
                <c:pt idx="4">
                  <c:v>-9.0000000000000024E-2</c:v>
                </c:pt>
                <c:pt idx="5">
                  <c:v>-0.28000000000000008</c:v>
                </c:pt>
                <c:pt idx="6">
                  <c:v>-0.34</c:v>
                </c:pt>
                <c:pt idx="7">
                  <c:v>-0.4200000000000001</c:v>
                </c:pt>
                <c:pt idx="8">
                  <c:v>-0.51</c:v>
                </c:pt>
                <c:pt idx="9">
                  <c:v>-0.59</c:v>
                </c:pt>
                <c:pt idx="10">
                  <c:v>-0.46</c:v>
                </c:pt>
                <c:pt idx="11">
                  <c:v>-0.44</c:v>
                </c:pt>
                <c:pt idx="12">
                  <c:v>-0.4300000000000001</c:v>
                </c:pt>
                <c:pt idx="13">
                  <c:v>-0.39000000000000012</c:v>
                </c:pt>
                <c:pt idx="14">
                  <c:v>-0.41000000000000009</c:v>
                </c:pt>
                <c:pt idx="15">
                  <c:v>-0.4300000000000001</c:v>
                </c:pt>
                <c:pt idx="16">
                  <c:v>-0.52500000000000002</c:v>
                </c:pt>
                <c:pt idx="17">
                  <c:v>-0.55000000000000004</c:v>
                </c:pt>
                <c:pt idx="18">
                  <c:v>-0.38000000000000012</c:v>
                </c:pt>
                <c:pt idx="19">
                  <c:v>-0.55000000000000004</c:v>
                </c:pt>
                <c:pt idx="20">
                  <c:v>-0.48000000000000009</c:v>
                </c:pt>
                <c:pt idx="21">
                  <c:v>-0.40400000000000008</c:v>
                </c:pt>
                <c:pt idx="22">
                  <c:v>-0.43400000000000011</c:v>
                </c:pt>
                <c:pt idx="23">
                  <c:v>-0.4</c:v>
                </c:pt>
                <c:pt idx="24">
                  <c:v>-0.34300000000000008</c:v>
                </c:pt>
                <c:pt idx="25">
                  <c:v>-0.35600000000000009</c:v>
                </c:pt>
                <c:pt idx="26">
                  <c:v>-0.33000000000000013</c:v>
                </c:pt>
                <c:pt idx="27">
                  <c:v>-0.37000000000000011</c:v>
                </c:pt>
                <c:pt idx="28">
                  <c:v>-0.46</c:v>
                </c:pt>
                <c:pt idx="29">
                  <c:v>-0.44</c:v>
                </c:pt>
                <c:pt idx="30">
                  <c:v>-0.41000000000000009</c:v>
                </c:pt>
                <c:pt idx="31">
                  <c:v>-0.44</c:v>
                </c:pt>
                <c:pt idx="32">
                  <c:v>-0.38000000000000012</c:v>
                </c:pt>
                <c:pt idx="33">
                  <c:v>-0.46</c:v>
                </c:pt>
                <c:pt idx="34">
                  <c:v>-0.45</c:v>
                </c:pt>
                <c:pt idx="35">
                  <c:v>-0.34</c:v>
                </c:pt>
                <c:pt idx="36">
                  <c:v>-0.46</c:v>
                </c:pt>
                <c:pt idx="37">
                  <c:v>-0.4900000000000001</c:v>
                </c:pt>
                <c:pt idx="38">
                  <c:v>-0.47000000000000008</c:v>
                </c:pt>
                <c:pt idx="39">
                  <c:v>-0.4</c:v>
                </c:pt>
                <c:pt idx="40">
                  <c:v>-0.46</c:v>
                </c:pt>
                <c:pt idx="41">
                  <c:v>-0.37000000000000011</c:v>
                </c:pt>
                <c:pt idx="42">
                  <c:v>-0.58000000000000007</c:v>
                </c:pt>
                <c:pt idx="43" formatCode="0%">
                  <c:v>-0.46</c:v>
                </c:pt>
                <c:pt idx="44" formatCode="0%">
                  <c:v>-0.59</c:v>
                </c:pt>
                <c:pt idx="45" formatCode="0%">
                  <c:v>-0.62000000000000022</c:v>
                </c:pt>
                <c:pt idx="46" formatCode="0%">
                  <c:v>-0.56000000000000005</c:v>
                </c:pt>
                <c:pt idx="47" formatCode="0%">
                  <c:v>-0.51</c:v>
                </c:pt>
                <c:pt idx="48" formatCode="0%">
                  <c:v>-0.51</c:v>
                </c:pt>
                <c:pt idx="49" formatCode="0%">
                  <c:v>-0.51</c:v>
                </c:pt>
                <c:pt idx="50" formatCode="0%">
                  <c:v>-0.5</c:v>
                </c:pt>
                <c:pt idx="51" formatCode="0%">
                  <c:v>-0.56000000000000005</c:v>
                </c:pt>
                <c:pt idx="52" formatCode="0%">
                  <c:v>-0.59</c:v>
                </c:pt>
                <c:pt idx="53" formatCode="0%">
                  <c:v>-0.58000000000000007</c:v>
                </c:pt>
                <c:pt idx="54" formatCode="0%">
                  <c:v>-0.58000000000000007</c:v>
                </c:pt>
                <c:pt idx="55" formatCode="0%">
                  <c:v>-0.66000000000000025</c:v>
                </c:pt>
                <c:pt idx="56" formatCode="0%">
                  <c:v>-0.69000000000000017</c:v>
                </c:pt>
                <c:pt idx="57" formatCode="0%">
                  <c:v>-0.55000000000000004</c:v>
                </c:pt>
                <c:pt idx="58" formatCode="0%">
                  <c:v>-0.82000000000000017</c:v>
                </c:pt>
                <c:pt idx="59" formatCode="0%">
                  <c:v>-0.74000000000000021</c:v>
                </c:pt>
                <c:pt idx="60" formatCode="0%">
                  <c:v>-0.7200000000000002</c:v>
                </c:pt>
                <c:pt idx="61" formatCode="0%">
                  <c:v>-0.66000000000000025</c:v>
                </c:pt>
                <c:pt idx="62" formatCode="0%">
                  <c:v>-0.65000000000000024</c:v>
                </c:pt>
                <c:pt idx="63" formatCode="General">
                  <c:v>-0.61000000000000021</c:v>
                </c:pt>
                <c:pt idx="64" formatCode="General">
                  <c:v>-0.45</c:v>
                </c:pt>
                <c:pt idx="65" formatCode="General">
                  <c:v>-0.62000000000000022</c:v>
                </c:pt>
                <c:pt idx="66" formatCode="General">
                  <c:v>-0.59</c:v>
                </c:pt>
                <c:pt idx="67" formatCode="General">
                  <c:v>-0.70000000000000018</c:v>
                </c:pt>
                <c:pt idx="68" formatCode="General">
                  <c:v>-0.66000000000000025</c:v>
                </c:pt>
                <c:pt idx="69" formatCode="General">
                  <c:v>-0.53</c:v>
                </c:pt>
                <c:pt idx="70" formatCode="General">
                  <c:v>-0.44</c:v>
                </c:pt>
                <c:pt idx="71" formatCode="General">
                  <c:v>-0.53</c:v>
                </c:pt>
                <c:pt idx="72" formatCode="General">
                  <c:v>-0.39000000000000012</c:v>
                </c:pt>
                <c:pt idx="73" formatCode="General">
                  <c:v>-0.3000000000000001</c:v>
                </c:pt>
                <c:pt idx="74" formatCode="General">
                  <c:v>-0.47000000000000008</c:v>
                </c:pt>
                <c:pt idx="75" formatCode="General">
                  <c:v>-0.41000000000000009</c:v>
                </c:pt>
                <c:pt idx="76" formatCode="General">
                  <c:v>-0.4300000000000001</c:v>
                </c:pt>
                <c:pt idx="77" formatCode="General">
                  <c:v>-0.4</c:v>
                </c:pt>
                <c:pt idx="78" formatCode="General">
                  <c:v>-0.32000000000000012</c:v>
                </c:pt>
                <c:pt idx="79" formatCode="General">
                  <c:v>-0.3000000000000001</c:v>
                </c:pt>
                <c:pt idx="80" formatCode="General">
                  <c:v>-0.32000000000000012</c:v>
                </c:pt>
                <c:pt idx="81" formatCode="General">
                  <c:v>-0.31000000000000011</c:v>
                </c:pt>
                <c:pt idx="82" formatCode="General">
                  <c:v>-0.28000000000000008</c:v>
                </c:pt>
                <c:pt idx="83" formatCode="General">
                  <c:v>-0.35000000000000009</c:v>
                </c:pt>
                <c:pt idx="84" formatCode="General">
                  <c:v>-0.18000000000000005</c:v>
                </c:pt>
                <c:pt idx="85" formatCode="General">
                  <c:v>-0.22</c:v>
                </c:pt>
                <c:pt idx="86" formatCode="General">
                  <c:v>-0.34</c:v>
                </c:pt>
                <c:pt idx="87" formatCode="General">
                  <c:v>-0.29000000000000009</c:v>
                </c:pt>
                <c:pt idx="88">
                  <c:v>5.1000000000000004E-2</c:v>
                </c:pt>
                <c:pt idx="89">
                  <c:v>-6.0000000000000019E-2</c:v>
                </c:pt>
                <c:pt idx="90">
                  <c:v>6.1000000000000013E-2</c:v>
                </c:pt>
                <c:pt idx="91">
                  <c:v>-0.17700000000000005</c:v>
                </c:pt>
                <c:pt idx="92">
                  <c:v>-3.9000000000000014E-2</c:v>
                </c:pt>
                <c:pt idx="93">
                  <c:v>9.7000000000000003E-2</c:v>
                </c:pt>
                <c:pt idx="94">
                  <c:v>-2.700000000000001E-2</c:v>
                </c:pt>
                <c:pt idx="95">
                  <c:v>-6.4000000000000029E-2</c:v>
                </c:pt>
                <c:pt idx="96">
                  <c:v>8.7000000000000022E-2</c:v>
                </c:pt>
                <c:pt idx="97">
                  <c:v>4.3000000000000003E-2</c:v>
                </c:pt>
                <c:pt idx="98">
                  <c:v>-3.7999999999999999E-2</c:v>
                </c:pt>
                <c:pt idx="99">
                  <c:v>0.10199999999999998</c:v>
                </c:pt>
                <c:pt idx="100">
                  <c:v>-2.3E-2</c:v>
                </c:pt>
                <c:pt idx="101">
                  <c:v>0.13100000000000001</c:v>
                </c:pt>
                <c:pt idx="102">
                  <c:v>9.2000000000000026E-2</c:v>
                </c:pt>
                <c:pt idx="103">
                  <c:v>2.9000000000000001E-2</c:v>
                </c:pt>
                <c:pt idx="104">
                  <c:v>-4.2000000000000016E-2</c:v>
                </c:pt>
                <c:pt idx="105">
                  <c:v>-2.8000000000000001E-2</c:v>
                </c:pt>
                <c:pt idx="106">
                  <c:v>1.7000000000000001E-2</c:v>
                </c:pt>
                <c:pt idx="107" formatCode="0.00%">
                  <c:v>5.3000000000000012E-2</c:v>
                </c:pt>
                <c:pt idx="108" formatCode="0.00%">
                  <c:v>0.10700000000000003</c:v>
                </c:pt>
                <c:pt idx="109" formatCode="0.00%">
                  <c:v>2.4E-2</c:v>
                </c:pt>
                <c:pt idx="110" formatCode="0.00%">
                  <c:v>3.5999999999999997E-2</c:v>
                </c:pt>
                <c:pt idx="111" formatCode="0.00%">
                  <c:v>5.8000000000000003E-2</c:v>
                </c:pt>
                <c:pt idx="112" formatCode="0.00%">
                  <c:v>5.0000000000000018E-3</c:v>
                </c:pt>
                <c:pt idx="113" formatCode="0.00%">
                  <c:v>0.11600000000000002</c:v>
                </c:pt>
                <c:pt idx="114" formatCode="0.00%">
                  <c:v>0.10400000000000002</c:v>
                </c:pt>
              </c:numCache>
            </c:numRef>
          </c:val>
          <c:extLst xmlns:c16r2="http://schemas.microsoft.com/office/drawing/2015/06/chart">
            <c:ext xmlns:c16="http://schemas.microsoft.com/office/drawing/2014/chart" uri="{C3380CC4-5D6E-409C-BE32-E72D297353CC}">
              <c16:uniqueId val="{00000001-16BC-440F-9932-A009DB6FC599}"/>
            </c:ext>
          </c:extLst>
        </c:ser>
        <c:dLbls>
          <c:showVal val="1"/>
        </c:dLbls>
        <c:marker val="1"/>
        <c:axId val="114494848"/>
        <c:axId val="114607232"/>
      </c:lineChart>
      <c:lineChart>
        <c:grouping val="standard"/>
        <c:ser>
          <c:idx val="3"/>
          <c:order val="1"/>
          <c:tx>
            <c:strRef>
              <c:f>Sheet1!$A$3</c:f>
              <c:strCache>
                <c:ptCount val="1"/>
                <c:pt idx="0">
                  <c:v>πωλήσεις τσιμέντου [μ. τόνοι]</c:v>
                </c:pt>
              </c:strCache>
            </c:strRef>
          </c:tx>
          <c:spPr>
            <a:ln w="25408">
              <a:solidFill>
                <a:srgbClr val="FF0000"/>
              </a:solidFill>
              <a:prstDash val="solid"/>
            </a:ln>
          </c:spPr>
          <c:marker>
            <c:symbol val="x"/>
            <c:size val="7"/>
            <c:spPr>
              <a:noFill/>
              <a:ln w="9528">
                <a:noFill/>
              </a:ln>
            </c:spPr>
          </c:marker>
          <c:dLbls>
            <c:delete val="1"/>
          </c:dLbls>
          <c:trendline>
            <c:spPr>
              <a:ln w="3176">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#,##0</c:formatCode>
                <c:ptCount val="115"/>
                <c:pt idx="0">
                  <c:v>172650</c:v>
                </c:pt>
                <c:pt idx="1">
                  <c:v>200922</c:v>
                </c:pt>
                <c:pt idx="2">
                  <c:v>69945</c:v>
                </c:pt>
                <c:pt idx="3">
                  <c:v>168055</c:v>
                </c:pt>
                <c:pt idx="4">
                  <c:v>178855</c:v>
                </c:pt>
                <c:pt idx="5">
                  <c:v>164606</c:v>
                </c:pt>
                <c:pt idx="6">
                  <c:v>135678</c:v>
                </c:pt>
                <c:pt idx="7">
                  <c:v>120871</c:v>
                </c:pt>
                <c:pt idx="8">
                  <c:v>122367</c:v>
                </c:pt>
                <c:pt idx="9">
                  <c:v>123823</c:v>
                </c:pt>
                <c:pt idx="10">
                  <c:v>117392</c:v>
                </c:pt>
                <c:pt idx="11">
                  <c:v>132204</c:v>
                </c:pt>
                <c:pt idx="12">
                  <c:v>137449</c:v>
                </c:pt>
                <c:pt idx="13">
                  <c:v>151742</c:v>
                </c:pt>
                <c:pt idx="14">
                  <c:v>48329</c:v>
                </c:pt>
                <c:pt idx="15">
                  <c:v>126657</c:v>
                </c:pt>
                <c:pt idx="16">
                  <c:v>128881</c:v>
                </c:pt>
                <c:pt idx="17">
                  <c:v>122260</c:v>
                </c:pt>
                <c:pt idx="18">
                  <c:v>107190</c:v>
                </c:pt>
                <c:pt idx="19">
                  <c:v>84111</c:v>
                </c:pt>
                <c:pt idx="20">
                  <c:v>99354</c:v>
                </c:pt>
                <c:pt idx="21">
                  <c:v>135848</c:v>
                </c:pt>
                <c:pt idx="22">
                  <c:v>99749</c:v>
                </c:pt>
                <c:pt idx="23">
                  <c:v>120199</c:v>
                </c:pt>
                <c:pt idx="24">
                  <c:v>130944</c:v>
                </c:pt>
                <c:pt idx="25">
                  <c:v>139952</c:v>
                </c:pt>
                <c:pt idx="26">
                  <c:v>49809</c:v>
                </c:pt>
                <c:pt idx="27">
                  <c:v>118607</c:v>
                </c:pt>
                <c:pt idx="28">
                  <c:v>115198</c:v>
                </c:pt>
                <c:pt idx="29">
                  <c:v>133159</c:v>
                </c:pt>
                <c:pt idx="30">
                  <c:v>108128</c:v>
                </c:pt>
                <c:pt idx="31" formatCode="0">
                  <c:v>90251</c:v>
                </c:pt>
                <c:pt idx="32" formatCode="0">
                  <c:v>98610</c:v>
                </c:pt>
                <c:pt idx="33" formatCode="0">
                  <c:v>117715</c:v>
                </c:pt>
                <c:pt idx="34" formatCode="0">
                  <c:v>87190</c:v>
                </c:pt>
                <c:pt idx="35" formatCode="General">
                  <c:v>119817</c:v>
                </c:pt>
                <c:pt idx="36" formatCode="General">
                  <c:v>111297</c:v>
                </c:pt>
                <c:pt idx="37" formatCode="General">
                  <c:v>112965</c:v>
                </c:pt>
                <c:pt idx="38" formatCode="General">
                  <c:v>45313</c:v>
                </c:pt>
                <c:pt idx="39" formatCode="General">
                  <c:v>99251</c:v>
                </c:pt>
                <c:pt idx="40">
                  <c:v>96675</c:v>
                </c:pt>
                <c:pt idx="41">
                  <c:v>92959</c:v>
                </c:pt>
                <c:pt idx="42">
                  <c:v>80395</c:v>
                </c:pt>
                <c:pt idx="43">
                  <c:v>60071</c:v>
                </c:pt>
                <c:pt idx="44">
                  <c:v>65372</c:v>
                </c:pt>
                <c:pt idx="45">
                  <c:v>58865</c:v>
                </c:pt>
                <c:pt idx="46">
                  <c:v>68304</c:v>
                </c:pt>
                <c:pt idx="47">
                  <c:v>83946</c:v>
                </c:pt>
                <c:pt idx="48">
                  <c:v>72496</c:v>
                </c:pt>
                <c:pt idx="49">
                  <c:v>84914</c:v>
                </c:pt>
                <c:pt idx="50">
                  <c:v>34748</c:v>
                </c:pt>
                <c:pt idx="51">
                  <c:v>63198</c:v>
                </c:pt>
                <c:pt idx="52">
                  <c:v>73426</c:v>
                </c:pt>
                <c:pt idx="53">
                  <c:v>69252</c:v>
                </c:pt>
                <c:pt idx="54">
                  <c:v>46257</c:v>
                </c:pt>
                <c:pt idx="55">
                  <c:v>48860</c:v>
                </c:pt>
                <c:pt idx="56">
                  <c:v>42615</c:v>
                </c:pt>
                <c:pt idx="57">
                  <c:v>47907</c:v>
                </c:pt>
                <c:pt idx="58">
                  <c:v>51629</c:v>
                </c:pt>
                <c:pt idx="59">
                  <c:v>42220</c:v>
                </c:pt>
                <c:pt idx="60">
                  <c:v>47624</c:v>
                </c:pt>
                <c:pt idx="61">
                  <c:v>54311</c:v>
                </c:pt>
                <c:pt idx="62">
                  <c:v>21299</c:v>
                </c:pt>
                <c:pt idx="63">
                  <c:v>45077</c:v>
                </c:pt>
                <c:pt idx="64">
                  <c:v>49957</c:v>
                </c:pt>
                <c:pt idx="65">
                  <c:v>44597</c:v>
                </c:pt>
                <c:pt idx="66">
                  <c:v>38864</c:v>
                </c:pt>
                <c:pt idx="67" formatCode="#,##0\ _€;\-#,##0\ _€">
                  <c:v>31957</c:v>
                </c:pt>
                <c:pt idx="68" formatCode="#,##0\ _€;\-#,##0\ _€">
                  <c:v>40210</c:v>
                </c:pt>
                <c:pt idx="69" formatCode="#,##0\ _€;\-#,##0\ _€">
                  <c:v>38299</c:v>
                </c:pt>
                <c:pt idx="70" formatCode="#,##0\ _€;\-#,##0\ _€">
                  <c:v>37674</c:v>
                </c:pt>
                <c:pt idx="71" formatCode="#,##0\ _€;\-#,##0\ _€">
                  <c:v>38789</c:v>
                </c:pt>
                <c:pt idx="72" formatCode="#,##0\ _€;\-#,##0\ _€">
                  <c:v>39252</c:v>
                </c:pt>
                <c:pt idx="73" formatCode="#,##0\ _€;\-#,##0\ _€">
                  <c:v>46060</c:v>
                </c:pt>
                <c:pt idx="74" formatCode="#,##0\ _€;\-#,##0\ _€">
                  <c:v>17878</c:v>
                </c:pt>
                <c:pt idx="75" formatCode="#,##0\ _€;\-#,##0\ _€">
                  <c:v>40230</c:v>
                </c:pt>
                <c:pt idx="76" formatCode="#,##0\ _€;\-#,##0\ _€">
                  <c:v>43987</c:v>
                </c:pt>
                <c:pt idx="77" formatCode="#,##0\ _€;\-#,##0\ _€">
                  <c:v>38903</c:v>
                </c:pt>
                <c:pt idx="78" formatCode="#,##0\ _€;\-#,##0\ _€">
                  <c:v>39408</c:v>
                </c:pt>
                <c:pt idx="79" formatCode="#,##0\ _€;\-#,##0\ _€">
                  <c:v>27941</c:v>
                </c:pt>
                <c:pt idx="80" formatCode="General">
                  <c:v>29185</c:v>
                </c:pt>
                <c:pt idx="81" formatCode="General">
                  <c:v>40029</c:v>
                </c:pt>
                <c:pt idx="82" formatCode="General">
                  <c:v>35476</c:v>
                </c:pt>
                <c:pt idx="83" formatCode="General">
                  <c:v>38053</c:v>
                </c:pt>
                <c:pt idx="84" formatCode="General">
                  <c:v>42340</c:v>
                </c:pt>
                <c:pt idx="85" formatCode="General">
                  <c:v>49192</c:v>
                </c:pt>
                <c:pt idx="86" formatCode="General">
                  <c:v>20398</c:v>
                </c:pt>
                <c:pt idx="87" formatCode="General">
                  <c:v>41683</c:v>
                </c:pt>
                <c:pt idx="88" formatCode="General">
                  <c:v>45170</c:v>
                </c:pt>
                <c:pt idx="89" formatCode="General">
                  <c:v>49097</c:v>
                </c:pt>
                <c:pt idx="90" formatCode="General">
                  <c:v>44733</c:v>
                </c:pt>
                <c:pt idx="91" formatCode="General">
                  <c:v>34165</c:v>
                </c:pt>
                <c:pt idx="92" formatCode="General">
                  <c:v>47726</c:v>
                </c:pt>
                <c:pt idx="93" formatCode="General">
                  <c:v>52079</c:v>
                </c:pt>
                <c:pt idx="94" formatCode="General">
                  <c:v>49568</c:v>
                </c:pt>
                <c:pt idx="95" formatCode="General">
                  <c:v>43887</c:v>
                </c:pt>
                <c:pt idx="96" formatCode="General">
                  <c:v>51342</c:v>
                </c:pt>
                <c:pt idx="97" formatCode="General">
                  <c:v>55101</c:v>
                </c:pt>
                <c:pt idx="98" formatCode="General">
                  <c:v>30652</c:v>
                </c:pt>
                <c:pt idx="99" formatCode="General">
                  <c:v>55606</c:v>
                </c:pt>
                <c:pt idx="100" formatCode="General">
                  <c:v>52965</c:v>
                </c:pt>
                <c:pt idx="101" formatCode="#,##0\ _€;\-#,##0\ _€">
                  <c:v>61897</c:v>
                </c:pt>
                <c:pt idx="102" formatCode="#,##0\ _€;\-#,##0\ _€">
                  <c:v>46677</c:v>
                </c:pt>
                <c:pt idx="103" formatCode="#,##0\ _€;\-#,##0\ _€">
                  <c:v>52342</c:v>
                </c:pt>
                <c:pt idx="104" formatCode="#,##0\ _€;\-#,##0\ _€">
                  <c:v>58917</c:v>
                </c:pt>
                <c:pt idx="105" formatCode="#,##0\ _€;\-#,##0\ _€">
                  <c:v>71560</c:v>
                </c:pt>
              </c:numCache>
            </c:numRef>
          </c:val>
          <c:extLst xmlns:c16r2="http://schemas.microsoft.com/office/drawing/2015/06/chart">
            <c:ext xmlns:c16="http://schemas.microsoft.com/office/drawing/2014/chart" uri="{C3380CC4-5D6E-409C-BE32-E72D297353CC}">
              <c16:uniqueId val="{00000003-16BC-440F-9932-A009DB6FC599}"/>
            </c:ext>
          </c:extLst>
        </c:ser>
        <c:dLbls>
          <c:showVal val="1"/>
        </c:dLbls>
        <c:marker val="1"/>
        <c:axId val="114608768"/>
        <c:axId val="114610560"/>
      </c:lineChart>
      <c:dateAx>
        <c:axId val="114494848"/>
        <c:scaling>
          <c:orientation val="minMax"/>
        </c:scaling>
        <c:axPos val="b"/>
        <c:numFmt formatCode="mmm\-yy" sourceLinked="0"/>
        <c:tickLblPos val="nextTo"/>
        <c:spPr>
          <a:ln w="12704">
            <a:solidFill>
              <a:schemeClr val="tx1">
                <a:lumMod val="50000"/>
              </a:schemeClr>
            </a:solidFill>
            <a:prstDash val="solid"/>
          </a:ln>
        </c:spPr>
        <c:txPr>
          <a:bodyPr rot="-2700000" vert="horz"/>
          <a:lstStyle/>
          <a:p>
            <a:pPr>
              <a:defRPr sz="700"/>
            </a:pPr>
            <a:endParaRPr lang="en-US"/>
          </a:p>
        </c:txPr>
        <c:crossAx val="114607232"/>
        <c:crosses val="autoZero"/>
        <c:auto val="1"/>
        <c:lblOffset val="80"/>
        <c:baseTimeUnit val="months"/>
        <c:majorUnit val="2"/>
        <c:majorTimeUnit val="months"/>
        <c:minorUnit val="1"/>
        <c:minorTimeUnit val="months"/>
      </c:dateAx>
      <c:valAx>
        <c:axId val="114607232"/>
        <c:scaling>
          <c:orientation val="minMax"/>
        </c:scaling>
        <c:axPos val="l"/>
        <c:numFmt formatCode="0.0%" sourceLinked="1"/>
        <c:tickLblPos val="nextTo"/>
        <c:spPr>
          <a:ln w="12704">
            <a:solidFill>
              <a:schemeClr val="tx1">
                <a:lumMod val="50000"/>
              </a:schemeClr>
            </a:solidFill>
            <a:prstDash val="solid"/>
          </a:ln>
        </c:spPr>
        <c:txPr>
          <a:bodyPr rot="0" vert="horz"/>
          <a:lstStyle/>
          <a:p>
            <a:pPr>
              <a:defRPr sz="600"/>
            </a:pPr>
            <a:endParaRPr lang="en-US"/>
          </a:p>
        </c:txPr>
        <c:crossAx val="114494848"/>
        <c:crosses val="autoZero"/>
        <c:crossBetween val="between"/>
      </c:valAx>
      <c:dateAx>
        <c:axId val="114608768"/>
        <c:scaling>
          <c:orientation val="minMax"/>
        </c:scaling>
        <c:delete val="1"/>
        <c:axPos val="b"/>
        <c:numFmt formatCode="mmm\-yy" sourceLinked="1"/>
        <c:tickLblPos val="none"/>
        <c:crossAx val="114610560"/>
        <c:crosses val="autoZero"/>
        <c:auto val="1"/>
        <c:lblOffset val="100"/>
        <c:baseTimeUnit val="months"/>
      </c:dateAx>
      <c:valAx>
        <c:axId val="114610560"/>
        <c:scaling>
          <c:orientation val="minMax"/>
        </c:scaling>
        <c:axPos val="r"/>
        <c:numFmt formatCode="#,##0" sourceLinked="1"/>
        <c:tickLblPos val="nextTo"/>
        <c:spPr>
          <a:ln w="12704">
            <a:solidFill>
              <a:schemeClr val="tx1">
                <a:lumMod val="50000"/>
              </a:schemeClr>
            </a:solidFill>
            <a:prstDash val="solid"/>
          </a:ln>
        </c:spPr>
        <c:txPr>
          <a:bodyPr rot="0" vert="horz"/>
          <a:lstStyle/>
          <a:p>
            <a:pPr>
              <a:defRPr sz="600"/>
            </a:pPr>
            <a:endParaRPr lang="en-US"/>
          </a:p>
        </c:txPr>
        <c:crossAx val="114608768"/>
        <c:crosses val="max"/>
        <c:crossBetween val="between"/>
      </c:valAx>
      <c:spPr>
        <a:noFill/>
        <a:ln w="25408">
          <a:noFill/>
        </a:ln>
      </c:spPr>
    </c:plotArea>
    <c:legend>
      <c:legendPos val="t"/>
      <c:layout>
        <c:manualLayout>
          <c:xMode val="edge"/>
          <c:yMode val="edge"/>
          <c:x val="7.5406689342404049E-2"/>
          <c:y val="1.5767074375896986E-2"/>
          <c:w val="0.83190770975056649"/>
          <c:h val="4.9356459212150039E-2"/>
        </c:manualLayout>
      </c:layout>
      <c:spPr>
        <a:noFill/>
        <a:ln w="25408">
          <a:noFill/>
        </a:ln>
      </c:sp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700" b="1" i="0" u="none" strike="noStrike" baseline="0">
          <a:solidFill>
            <a:srgbClr val="000000"/>
          </a:solidFill>
          <a:latin typeface="Arial"/>
          <a:ea typeface="Arial"/>
          <a:cs typeface="Arial"/>
        </a:defRPr>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9729156395700977E-2"/>
          <c:y val="1.7941154866016169E-2"/>
          <c:w val="0.85716360544217685"/>
          <c:h val="0.95420719222902461"/>
        </c:manualLayout>
      </c:layout>
      <c:lineChart>
        <c:grouping val="standard"/>
        <c:ser>
          <c:idx val="2"/>
          <c:order val="0"/>
          <c:tx>
            <c:strRef>
              <c:f>Sheet1!$A$2</c:f>
              <c:strCache>
                <c:ptCount val="1"/>
                <c:pt idx="0">
                  <c:v>Δραστηριότητα επιχείρησης</c:v>
                </c:pt>
              </c:strCache>
            </c:strRef>
          </c:tx>
          <c:spPr>
            <a:ln w="25408">
              <a:solidFill>
                <a:srgbClr val="000000"/>
              </a:solidFill>
              <a:prstDash val="solid"/>
            </a:ln>
          </c:spPr>
          <c:marker>
            <c:symbol val="square"/>
            <c:size val="7"/>
            <c:spPr>
              <a:noFill/>
              <a:ln w="9528">
                <a:noFill/>
              </a:ln>
            </c:spPr>
          </c:marker>
          <c:dLbls>
            <c:delete val="1"/>
          </c:dLbls>
          <c:trendline>
            <c:spPr>
              <a:ln w="3176">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0.0%</c:formatCode>
                <c:ptCount val="115"/>
                <c:pt idx="0">
                  <c:v>-6.1000000000000013E-2</c:v>
                </c:pt>
                <c:pt idx="1">
                  <c:v>-6.0000000000000019E-2</c:v>
                </c:pt>
                <c:pt idx="2">
                  <c:v>0</c:v>
                </c:pt>
                <c:pt idx="3">
                  <c:v>-0.11</c:v>
                </c:pt>
                <c:pt idx="4">
                  <c:v>-9.0000000000000024E-2</c:v>
                </c:pt>
                <c:pt idx="5">
                  <c:v>-0.28000000000000008</c:v>
                </c:pt>
                <c:pt idx="6">
                  <c:v>-0.34</c:v>
                </c:pt>
                <c:pt idx="7">
                  <c:v>-0.4200000000000001</c:v>
                </c:pt>
                <c:pt idx="8">
                  <c:v>-0.51</c:v>
                </c:pt>
                <c:pt idx="9">
                  <c:v>-0.59</c:v>
                </c:pt>
                <c:pt idx="10">
                  <c:v>-0.46</c:v>
                </c:pt>
                <c:pt idx="11">
                  <c:v>-0.44</c:v>
                </c:pt>
                <c:pt idx="12">
                  <c:v>-0.4300000000000001</c:v>
                </c:pt>
                <c:pt idx="13">
                  <c:v>-0.39000000000000012</c:v>
                </c:pt>
                <c:pt idx="14">
                  <c:v>-0.41000000000000009</c:v>
                </c:pt>
                <c:pt idx="15">
                  <c:v>-0.4300000000000001</c:v>
                </c:pt>
                <c:pt idx="16">
                  <c:v>-0.52500000000000002</c:v>
                </c:pt>
                <c:pt idx="17">
                  <c:v>-0.55000000000000004</c:v>
                </c:pt>
                <c:pt idx="18">
                  <c:v>-0.38000000000000012</c:v>
                </c:pt>
                <c:pt idx="19">
                  <c:v>-0.55000000000000004</c:v>
                </c:pt>
                <c:pt idx="20">
                  <c:v>-0.48000000000000009</c:v>
                </c:pt>
                <c:pt idx="21">
                  <c:v>-0.40400000000000008</c:v>
                </c:pt>
                <c:pt idx="22">
                  <c:v>-0.43400000000000011</c:v>
                </c:pt>
                <c:pt idx="23">
                  <c:v>-0.4</c:v>
                </c:pt>
                <c:pt idx="24">
                  <c:v>-0.34300000000000008</c:v>
                </c:pt>
                <c:pt idx="25">
                  <c:v>-0.35600000000000009</c:v>
                </c:pt>
                <c:pt idx="26">
                  <c:v>-0.33000000000000013</c:v>
                </c:pt>
                <c:pt idx="27">
                  <c:v>-0.37000000000000011</c:v>
                </c:pt>
                <c:pt idx="28">
                  <c:v>-0.46</c:v>
                </c:pt>
                <c:pt idx="29">
                  <c:v>-0.44</c:v>
                </c:pt>
                <c:pt idx="30">
                  <c:v>-0.41000000000000009</c:v>
                </c:pt>
                <c:pt idx="31">
                  <c:v>-0.44</c:v>
                </c:pt>
                <c:pt idx="32">
                  <c:v>-0.38000000000000012</c:v>
                </c:pt>
                <c:pt idx="33">
                  <c:v>-0.46</c:v>
                </c:pt>
                <c:pt idx="34">
                  <c:v>-0.45</c:v>
                </c:pt>
                <c:pt idx="35">
                  <c:v>-0.34</c:v>
                </c:pt>
                <c:pt idx="36">
                  <c:v>-0.46</c:v>
                </c:pt>
                <c:pt idx="37">
                  <c:v>-0.4900000000000001</c:v>
                </c:pt>
                <c:pt idx="38">
                  <c:v>-0.47000000000000008</c:v>
                </c:pt>
                <c:pt idx="39">
                  <c:v>-0.4</c:v>
                </c:pt>
                <c:pt idx="40">
                  <c:v>-0.46</c:v>
                </c:pt>
                <c:pt idx="41">
                  <c:v>-0.37000000000000011</c:v>
                </c:pt>
                <c:pt idx="42">
                  <c:v>-0.58000000000000007</c:v>
                </c:pt>
                <c:pt idx="43" formatCode="0%">
                  <c:v>-0.46</c:v>
                </c:pt>
                <c:pt idx="44" formatCode="0%">
                  <c:v>-0.59</c:v>
                </c:pt>
                <c:pt idx="45" formatCode="0%">
                  <c:v>-0.62000000000000022</c:v>
                </c:pt>
                <c:pt idx="46" formatCode="0%">
                  <c:v>-0.56000000000000005</c:v>
                </c:pt>
                <c:pt idx="47" formatCode="0%">
                  <c:v>-0.51</c:v>
                </c:pt>
                <c:pt idx="48" formatCode="0%">
                  <c:v>-0.51</c:v>
                </c:pt>
                <c:pt idx="49" formatCode="0%">
                  <c:v>-0.51</c:v>
                </c:pt>
                <c:pt idx="50" formatCode="0%">
                  <c:v>-0.5</c:v>
                </c:pt>
                <c:pt idx="51" formatCode="0%">
                  <c:v>-0.56000000000000005</c:v>
                </c:pt>
                <c:pt idx="52" formatCode="0%">
                  <c:v>-0.59</c:v>
                </c:pt>
                <c:pt idx="53" formatCode="0%">
                  <c:v>-0.58000000000000007</c:v>
                </c:pt>
                <c:pt idx="54" formatCode="0%">
                  <c:v>-0.58000000000000007</c:v>
                </c:pt>
                <c:pt idx="55" formatCode="0%">
                  <c:v>-0.66000000000000025</c:v>
                </c:pt>
                <c:pt idx="56" formatCode="0%">
                  <c:v>-0.69000000000000017</c:v>
                </c:pt>
                <c:pt idx="57" formatCode="0%">
                  <c:v>-0.55000000000000004</c:v>
                </c:pt>
                <c:pt idx="58" formatCode="0%">
                  <c:v>-0.82000000000000017</c:v>
                </c:pt>
                <c:pt idx="59" formatCode="0%">
                  <c:v>-0.74000000000000021</c:v>
                </c:pt>
                <c:pt idx="60" formatCode="0%">
                  <c:v>-0.7200000000000002</c:v>
                </c:pt>
                <c:pt idx="61" formatCode="0%">
                  <c:v>-0.66000000000000025</c:v>
                </c:pt>
                <c:pt idx="62" formatCode="0%">
                  <c:v>-0.65000000000000024</c:v>
                </c:pt>
                <c:pt idx="63" formatCode="General">
                  <c:v>-0.61000000000000021</c:v>
                </c:pt>
                <c:pt idx="64" formatCode="General">
                  <c:v>-0.45</c:v>
                </c:pt>
                <c:pt idx="65" formatCode="General">
                  <c:v>-0.62000000000000022</c:v>
                </c:pt>
                <c:pt idx="66" formatCode="General">
                  <c:v>-0.59</c:v>
                </c:pt>
                <c:pt idx="67" formatCode="General">
                  <c:v>-0.70000000000000018</c:v>
                </c:pt>
                <c:pt idx="68" formatCode="General">
                  <c:v>-0.66000000000000025</c:v>
                </c:pt>
                <c:pt idx="69" formatCode="General">
                  <c:v>-0.53</c:v>
                </c:pt>
                <c:pt idx="70" formatCode="General">
                  <c:v>-0.44</c:v>
                </c:pt>
                <c:pt idx="71" formatCode="General">
                  <c:v>-0.53</c:v>
                </c:pt>
                <c:pt idx="72" formatCode="General">
                  <c:v>-0.39000000000000012</c:v>
                </c:pt>
                <c:pt idx="73" formatCode="General">
                  <c:v>-0.3000000000000001</c:v>
                </c:pt>
                <c:pt idx="74" formatCode="General">
                  <c:v>-0.47000000000000008</c:v>
                </c:pt>
                <c:pt idx="75" formatCode="General">
                  <c:v>-0.41000000000000009</c:v>
                </c:pt>
                <c:pt idx="76" formatCode="General">
                  <c:v>-0.4300000000000001</c:v>
                </c:pt>
                <c:pt idx="77" formatCode="General">
                  <c:v>-0.4</c:v>
                </c:pt>
                <c:pt idx="78" formatCode="General">
                  <c:v>-0.32000000000000012</c:v>
                </c:pt>
                <c:pt idx="79" formatCode="General">
                  <c:v>-0.3000000000000001</c:v>
                </c:pt>
                <c:pt idx="80" formatCode="General">
                  <c:v>-0.32000000000000012</c:v>
                </c:pt>
                <c:pt idx="81" formatCode="General">
                  <c:v>-0.31000000000000011</c:v>
                </c:pt>
                <c:pt idx="82" formatCode="General">
                  <c:v>-0.28000000000000008</c:v>
                </c:pt>
                <c:pt idx="83" formatCode="General">
                  <c:v>-0.35000000000000009</c:v>
                </c:pt>
                <c:pt idx="84" formatCode="General">
                  <c:v>-0.18000000000000005</c:v>
                </c:pt>
                <c:pt idx="85" formatCode="General">
                  <c:v>-0.22</c:v>
                </c:pt>
                <c:pt idx="86" formatCode="General">
                  <c:v>-0.34</c:v>
                </c:pt>
                <c:pt idx="87" formatCode="General">
                  <c:v>-0.29000000000000009</c:v>
                </c:pt>
                <c:pt idx="88">
                  <c:v>5.1000000000000004E-2</c:v>
                </c:pt>
                <c:pt idx="89">
                  <c:v>-6.0000000000000019E-2</c:v>
                </c:pt>
                <c:pt idx="90">
                  <c:v>6.1000000000000013E-2</c:v>
                </c:pt>
                <c:pt idx="91">
                  <c:v>-0.17700000000000005</c:v>
                </c:pt>
                <c:pt idx="92">
                  <c:v>-3.9000000000000014E-2</c:v>
                </c:pt>
                <c:pt idx="93">
                  <c:v>9.7000000000000003E-2</c:v>
                </c:pt>
                <c:pt idx="94">
                  <c:v>-2.700000000000001E-2</c:v>
                </c:pt>
                <c:pt idx="95">
                  <c:v>-6.4000000000000029E-2</c:v>
                </c:pt>
                <c:pt idx="96">
                  <c:v>8.7000000000000022E-2</c:v>
                </c:pt>
                <c:pt idx="97">
                  <c:v>4.3000000000000003E-2</c:v>
                </c:pt>
                <c:pt idx="98">
                  <c:v>-3.7999999999999999E-2</c:v>
                </c:pt>
                <c:pt idx="99">
                  <c:v>0.10199999999999998</c:v>
                </c:pt>
                <c:pt idx="100">
                  <c:v>-2.3E-2</c:v>
                </c:pt>
                <c:pt idx="101">
                  <c:v>0.13100000000000001</c:v>
                </c:pt>
                <c:pt idx="102">
                  <c:v>9.2000000000000026E-2</c:v>
                </c:pt>
                <c:pt idx="103">
                  <c:v>2.9000000000000001E-2</c:v>
                </c:pt>
                <c:pt idx="104">
                  <c:v>-4.2000000000000016E-2</c:v>
                </c:pt>
                <c:pt idx="105">
                  <c:v>-2.8000000000000001E-2</c:v>
                </c:pt>
                <c:pt idx="106">
                  <c:v>1.7000000000000001E-2</c:v>
                </c:pt>
                <c:pt idx="107" formatCode="0.00%">
                  <c:v>5.3000000000000012E-2</c:v>
                </c:pt>
                <c:pt idx="108" formatCode="0.00%">
                  <c:v>0.10700000000000003</c:v>
                </c:pt>
                <c:pt idx="109" formatCode="0.00%">
                  <c:v>2.4E-2</c:v>
                </c:pt>
                <c:pt idx="110" formatCode="0.00%">
                  <c:v>3.5999999999999997E-2</c:v>
                </c:pt>
                <c:pt idx="111" formatCode="0.00%">
                  <c:v>5.8000000000000003E-2</c:v>
                </c:pt>
                <c:pt idx="112" formatCode="0.00%">
                  <c:v>5.0000000000000018E-3</c:v>
                </c:pt>
                <c:pt idx="113" formatCode="0.00%">
                  <c:v>0.11600000000000002</c:v>
                </c:pt>
                <c:pt idx="114" formatCode="0.00%">
                  <c:v>0.10400000000000002</c:v>
                </c:pt>
              </c:numCache>
            </c:numRef>
          </c:val>
          <c:extLst xmlns:c16r2="http://schemas.microsoft.com/office/drawing/2015/06/chart">
            <c:ext xmlns:c16="http://schemas.microsoft.com/office/drawing/2014/chart" uri="{C3380CC4-5D6E-409C-BE32-E72D297353CC}">
              <c16:uniqueId val="{00000001-AC2A-471D-A217-755490834A28}"/>
            </c:ext>
          </c:extLst>
        </c:ser>
        <c:dLbls>
          <c:showVal val="1"/>
        </c:dLbls>
        <c:marker val="1"/>
        <c:axId val="114678784"/>
        <c:axId val="114766592"/>
      </c:lineChart>
      <c:lineChart>
        <c:grouping val="standard"/>
        <c:ser>
          <c:idx val="3"/>
          <c:order val="1"/>
          <c:tx>
            <c:strRef>
              <c:f>Sheet1!$A$3</c:f>
              <c:strCache>
                <c:ptCount val="1"/>
                <c:pt idx="0">
                  <c:v>συμβόλαια ΜΕΔΣΚ [value}</c:v>
                </c:pt>
              </c:strCache>
            </c:strRef>
          </c:tx>
          <c:spPr>
            <a:ln w="25408">
              <a:solidFill>
                <a:srgbClr val="FF0000"/>
              </a:solidFill>
              <a:prstDash val="solid"/>
            </a:ln>
          </c:spPr>
          <c:marker>
            <c:symbol val="x"/>
            <c:size val="7"/>
            <c:spPr>
              <a:noFill/>
              <a:ln w="9528">
                <a:noFill/>
              </a:ln>
            </c:spPr>
          </c:marker>
          <c:dLbls>
            <c:delete val="1"/>
          </c:dLbls>
          <c:trendline>
            <c:spPr>
              <a:ln w="3176">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#,##0</c:formatCode>
                <c:ptCount val="115"/>
                <c:pt idx="0">
                  <c:v>66340397</c:v>
                </c:pt>
                <c:pt idx="1">
                  <c:v>74002799</c:v>
                </c:pt>
                <c:pt idx="2">
                  <c:v>20783167</c:v>
                </c:pt>
                <c:pt idx="3">
                  <c:v>55036018</c:v>
                </c:pt>
                <c:pt idx="4">
                  <c:v>50917666</c:v>
                </c:pt>
                <c:pt idx="5">
                  <c:v>62431857</c:v>
                </c:pt>
                <c:pt idx="6">
                  <c:v>28805154</c:v>
                </c:pt>
                <c:pt idx="7">
                  <c:v>35974580</c:v>
                </c:pt>
                <c:pt idx="8">
                  <c:v>55262573</c:v>
                </c:pt>
                <c:pt idx="9">
                  <c:v>33121240</c:v>
                </c:pt>
                <c:pt idx="10">
                  <c:v>33863896</c:v>
                </c:pt>
                <c:pt idx="11">
                  <c:v>39572098</c:v>
                </c:pt>
                <c:pt idx="12">
                  <c:v>36880162</c:v>
                </c:pt>
                <c:pt idx="13">
                  <c:v>61662105</c:v>
                </c:pt>
                <c:pt idx="14">
                  <c:v>19053379</c:v>
                </c:pt>
                <c:pt idx="15">
                  <c:v>50732029</c:v>
                </c:pt>
                <c:pt idx="16">
                  <c:v>39552607</c:v>
                </c:pt>
                <c:pt idx="17">
                  <c:v>43186563</c:v>
                </c:pt>
                <c:pt idx="18">
                  <c:v>28491271</c:v>
                </c:pt>
                <c:pt idx="19" formatCode="General">
                  <c:v>35574901</c:v>
                </c:pt>
                <c:pt idx="20" formatCode="General">
                  <c:v>33289697</c:v>
                </c:pt>
                <c:pt idx="21" formatCode="General">
                  <c:v>47149206</c:v>
                </c:pt>
                <c:pt idx="22" formatCode="General">
                  <c:v>43160223</c:v>
                </c:pt>
                <c:pt idx="23" formatCode="General">
                  <c:v>36927959</c:v>
                </c:pt>
                <c:pt idx="24" formatCode="General">
                  <c:v>62593783</c:v>
                </c:pt>
                <c:pt idx="25">
                  <c:v>39839734</c:v>
                </c:pt>
                <c:pt idx="26">
                  <c:v>14280123</c:v>
                </c:pt>
                <c:pt idx="27">
                  <c:v>43510939</c:v>
                </c:pt>
                <c:pt idx="28">
                  <c:v>28163164</c:v>
                </c:pt>
                <c:pt idx="29">
                  <c:v>58960134</c:v>
                </c:pt>
                <c:pt idx="30">
                  <c:v>37853626</c:v>
                </c:pt>
                <c:pt idx="31">
                  <c:v>28737857</c:v>
                </c:pt>
                <c:pt idx="32">
                  <c:v>33507708</c:v>
                </c:pt>
                <c:pt idx="33">
                  <c:v>30608408</c:v>
                </c:pt>
                <c:pt idx="34">
                  <c:v>27331248</c:v>
                </c:pt>
                <c:pt idx="35">
                  <c:v>51157883</c:v>
                </c:pt>
                <c:pt idx="36">
                  <c:v>32440972</c:v>
                </c:pt>
                <c:pt idx="37">
                  <c:v>17067558</c:v>
                </c:pt>
                <c:pt idx="38">
                  <c:v>13766352</c:v>
                </c:pt>
                <c:pt idx="39">
                  <c:v>25289700</c:v>
                </c:pt>
                <c:pt idx="40">
                  <c:v>25938095</c:v>
                </c:pt>
                <c:pt idx="41">
                  <c:v>27409798</c:v>
                </c:pt>
                <c:pt idx="42">
                  <c:v>23272393</c:v>
                </c:pt>
                <c:pt idx="43">
                  <c:v>13634874</c:v>
                </c:pt>
                <c:pt idx="44">
                  <c:v>35764234</c:v>
                </c:pt>
                <c:pt idx="45" formatCode="General">
                  <c:v>23902600</c:v>
                </c:pt>
                <c:pt idx="46" formatCode="General">
                  <c:v>19442244</c:v>
                </c:pt>
                <c:pt idx="47" formatCode="General">
                  <c:v>21716531</c:v>
                </c:pt>
                <c:pt idx="48" formatCode="General">
                  <c:v>20474876</c:v>
                </c:pt>
                <c:pt idx="49" formatCode="General">
                  <c:v>19346593</c:v>
                </c:pt>
                <c:pt idx="50" formatCode="General">
                  <c:v>10536801</c:v>
                </c:pt>
                <c:pt idx="51" formatCode="General">
                  <c:v>20198162</c:v>
                </c:pt>
                <c:pt idx="52" formatCode="General">
                  <c:v>26122538</c:v>
                </c:pt>
                <c:pt idx="53" formatCode="General">
                  <c:v>16996978</c:v>
                </c:pt>
                <c:pt idx="54" formatCode="General">
                  <c:v>9167514</c:v>
                </c:pt>
                <c:pt idx="55" formatCode="General">
                  <c:v>16740670</c:v>
                </c:pt>
                <c:pt idx="56" formatCode="General">
                  <c:v>17186778</c:v>
                </c:pt>
                <c:pt idx="57" formatCode="General">
                  <c:v>10901125</c:v>
                </c:pt>
                <c:pt idx="58" formatCode="General">
                  <c:v>3312136</c:v>
                </c:pt>
                <c:pt idx="59" formatCode="General">
                  <c:v>8416119</c:v>
                </c:pt>
                <c:pt idx="60" formatCode="General">
                  <c:v>8701448</c:v>
                </c:pt>
                <c:pt idx="61" formatCode="General">
                  <c:v>10323694</c:v>
                </c:pt>
                <c:pt idx="62" formatCode="General">
                  <c:v>4156001</c:v>
                </c:pt>
                <c:pt idx="63">
                  <c:v>13201882</c:v>
                </c:pt>
                <c:pt idx="64" formatCode="General">
                  <c:v>13649002</c:v>
                </c:pt>
                <c:pt idx="65" formatCode="General">
                  <c:v>16421827</c:v>
                </c:pt>
                <c:pt idx="66" formatCode="General">
                  <c:v>8252603</c:v>
                </c:pt>
                <c:pt idx="67" formatCode="General">
                  <c:v>14036667</c:v>
                </c:pt>
                <c:pt idx="68" formatCode="General">
                  <c:v>9208980</c:v>
                </c:pt>
                <c:pt idx="69" formatCode="General">
                  <c:v>12327399</c:v>
                </c:pt>
                <c:pt idx="70" formatCode="General">
                  <c:v>14344012</c:v>
                </c:pt>
                <c:pt idx="71" formatCode="General">
                  <c:v>15427368</c:v>
                </c:pt>
                <c:pt idx="72" formatCode="General">
                  <c:v>33130649</c:v>
                </c:pt>
                <c:pt idx="73" formatCode="General">
                  <c:v>11596440</c:v>
                </c:pt>
                <c:pt idx="74" formatCode="General">
                  <c:v>3064510</c:v>
                </c:pt>
                <c:pt idx="75" formatCode="General">
                  <c:v>12778675</c:v>
                </c:pt>
                <c:pt idx="76" formatCode="General">
                  <c:v>18467617</c:v>
                </c:pt>
                <c:pt idx="77" formatCode="General">
                  <c:v>22270845</c:v>
                </c:pt>
                <c:pt idx="78" formatCode="General">
                  <c:v>14036667</c:v>
                </c:pt>
                <c:pt idx="79" formatCode="General">
                  <c:v>14510275</c:v>
                </c:pt>
                <c:pt idx="80" formatCode="General">
                  <c:v>13831999</c:v>
                </c:pt>
                <c:pt idx="81" formatCode="General">
                  <c:v>15398309</c:v>
                </c:pt>
                <c:pt idx="82" formatCode="General">
                  <c:v>4772567</c:v>
                </c:pt>
                <c:pt idx="83" formatCode="General">
                  <c:v>13820338</c:v>
                </c:pt>
                <c:pt idx="84" formatCode="General">
                  <c:v>14674359</c:v>
                </c:pt>
                <c:pt idx="85" formatCode="General">
                  <c:v>17272541</c:v>
                </c:pt>
                <c:pt idx="86" formatCode="General">
                  <c:v>17272541</c:v>
                </c:pt>
                <c:pt idx="87" formatCode="General">
                  <c:v>17272541</c:v>
                </c:pt>
                <c:pt idx="88" formatCode="General">
                  <c:v>17272541</c:v>
                </c:pt>
                <c:pt idx="89" formatCode="General">
                  <c:v>17272541</c:v>
                </c:pt>
                <c:pt idx="90" formatCode="General">
                  <c:v>17272541</c:v>
                </c:pt>
                <c:pt idx="91" formatCode="General">
                  <c:v>10479351</c:v>
                </c:pt>
                <c:pt idx="92" formatCode="General">
                  <c:v>19074807</c:v>
                </c:pt>
                <c:pt idx="93" formatCode="General">
                  <c:v>27679550</c:v>
                </c:pt>
                <c:pt idx="94" formatCode="General">
                  <c:v>23527391</c:v>
                </c:pt>
                <c:pt idx="95" formatCode="General">
                  <c:v>26075850</c:v>
                </c:pt>
                <c:pt idx="96" formatCode="General">
                  <c:v>29189829</c:v>
                </c:pt>
                <c:pt idx="97" formatCode="General">
                  <c:v>28403959</c:v>
                </c:pt>
                <c:pt idx="98" formatCode="General">
                  <c:v>10531194</c:v>
                </c:pt>
                <c:pt idx="99" formatCode="General">
                  <c:v>15816093</c:v>
                </c:pt>
                <c:pt idx="100" formatCode="General">
                  <c:v>23930648</c:v>
                </c:pt>
                <c:pt idx="101" formatCode="General">
                  <c:v>53680286</c:v>
                </c:pt>
                <c:pt idx="102" formatCode="General">
                  <c:v>30080753</c:v>
                </c:pt>
                <c:pt idx="103" formatCode="General">
                  <c:v>33810679</c:v>
                </c:pt>
                <c:pt idx="104" formatCode="General">
                  <c:v>18858702</c:v>
                </c:pt>
                <c:pt idx="105" formatCode="General">
                  <c:v>34345298</c:v>
                </c:pt>
                <c:pt idx="106" formatCode="General">
                  <c:v>39475721</c:v>
                </c:pt>
                <c:pt idx="107" formatCode="General">
                  <c:v>25888021</c:v>
                </c:pt>
                <c:pt idx="108" formatCode="General">
                  <c:v>27272402</c:v>
                </c:pt>
                <c:pt idx="109" formatCode="General">
                  <c:v>30574003</c:v>
                </c:pt>
                <c:pt idx="110" formatCode="General">
                  <c:v>17048165</c:v>
                </c:pt>
                <c:pt idx="111" formatCode="General">
                  <c:v>50672215</c:v>
                </c:pt>
                <c:pt idx="112" formatCode="General">
                  <c:v>54851429</c:v>
                </c:pt>
                <c:pt idx="113" formatCode="General">
                  <c:v>51734938</c:v>
                </c:pt>
                <c:pt idx="114" formatCode="General">
                  <c:v>25888021</c:v>
                </c:pt>
              </c:numCache>
            </c:numRef>
          </c:val>
          <c:extLst xmlns:c16r2="http://schemas.microsoft.com/office/drawing/2015/06/chart">
            <c:ext xmlns:c16="http://schemas.microsoft.com/office/drawing/2014/chart" uri="{C3380CC4-5D6E-409C-BE32-E72D297353CC}">
              <c16:uniqueId val="{00000003-AC2A-471D-A217-755490834A28}"/>
            </c:ext>
          </c:extLst>
        </c:ser>
        <c:dLbls>
          <c:showVal val="1"/>
        </c:dLbls>
        <c:marker val="1"/>
        <c:axId val="114768128"/>
        <c:axId val="114769920"/>
      </c:lineChart>
      <c:dateAx>
        <c:axId val="114678784"/>
        <c:scaling>
          <c:orientation val="minMax"/>
        </c:scaling>
        <c:axPos val="b"/>
        <c:numFmt formatCode="mmm\-yy" sourceLinked="0"/>
        <c:tickLblPos val="nextTo"/>
        <c:spPr>
          <a:ln w="12704">
            <a:solidFill>
              <a:schemeClr val="tx1">
                <a:lumMod val="50000"/>
              </a:schemeClr>
            </a:solidFill>
            <a:prstDash val="solid"/>
          </a:ln>
        </c:spPr>
        <c:txPr>
          <a:bodyPr rot="-2700000" vert="horz"/>
          <a:lstStyle/>
          <a:p>
            <a:pPr>
              <a:defRPr sz="700"/>
            </a:pPr>
            <a:endParaRPr lang="en-US"/>
          </a:p>
        </c:txPr>
        <c:crossAx val="114766592"/>
        <c:crosses val="autoZero"/>
        <c:auto val="1"/>
        <c:lblOffset val="80"/>
        <c:baseTimeUnit val="months"/>
        <c:majorUnit val="2"/>
        <c:majorTimeUnit val="months"/>
        <c:minorUnit val="1"/>
        <c:minorTimeUnit val="months"/>
      </c:dateAx>
      <c:valAx>
        <c:axId val="114766592"/>
        <c:scaling>
          <c:orientation val="minMax"/>
        </c:scaling>
        <c:axPos val="l"/>
        <c:numFmt formatCode="0.0%" sourceLinked="1"/>
        <c:tickLblPos val="nextTo"/>
        <c:spPr>
          <a:ln w="12704">
            <a:solidFill>
              <a:schemeClr val="tx1">
                <a:lumMod val="50000"/>
              </a:schemeClr>
            </a:solidFill>
            <a:prstDash val="solid"/>
          </a:ln>
        </c:spPr>
        <c:txPr>
          <a:bodyPr rot="0" vert="horz"/>
          <a:lstStyle/>
          <a:p>
            <a:pPr>
              <a:defRPr/>
            </a:pPr>
            <a:endParaRPr lang="en-US"/>
          </a:p>
        </c:txPr>
        <c:crossAx val="114678784"/>
        <c:crosses val="autoZero"/>
        <c:crossBetween val="between"/>
      </c:valAx>
      <c:dateAx>
        <c:axId val="114768128"/>
        <c:scaling>
          <c:orientation val="minMax"/>
        </c:scaling>
        <c:delete val="1"/>
        <c:axPos val="b"/>
        <c:numFmt formatCode="mmm\-yy" sourceLinked="1"/>
        <c:tickLblPos val="none"/>
        <c:crossAx val="114769920"/>
        <c:crosses val="autoZero"/>
        <c:auto val="1"/>
        <c:lblOffset val="100"/>
        <c:baseTimeUnit val="months"/>
      </c:dateAx>
      <c:valAx>
        <c:axId val="114769920"/>
        <c:scaling>
          <c:orientation val="minMax"/>
        </c:scaling>
        <c:axPos val="r"/>
        <c:numFmt formatCode="#,##0" sourceLinked="1"/>
        <c:tickLblPos val="nextTo"/>
        <c:spPr>
          <a:ln w="12704">
            <a:solidFill>
              <a:schemeClr val="tx1">
                <a:lumMod val="50000"/>
              </a:schemeClr>
            </a:solidFill>
            <a:prstDash val="solid"/>
          </a:ln>
        </c:spPr>
        <c:txPr>
          <a:bodyPr rot="0" vert="horz"/>
          <a:lstStyle/>
          <a:p>
            <a:pPr>
              <a:defRPr/>
            </a:pPr>
            <a:endParaRPr lang="en-US"/>
          </a:p>
        </c:txPr>
        <c:crossAx val="114768128"/>
        <c:crosses val="max"/>
        <c:crossBetween val="between"/>
      </c:valAx>
      <c:spPr>
        <a:noFill/>
        <a:ln w="25408">
          <a:noFill/>
        </a:ln>
      </c:spPr>
    </c:plotArea>
    <c:legend>
      <c:legendPos val="t"/>
      <c:layout>
        <c:manualLayout>
          <c:xMode val="edge"/>
          <c:yMode val="edge"/>
          <c:x val="9.1757369614513098E-2"/>
          <c:y val="1.5767077638373258E-2"/>
          <c:w val="0.79920634920634537"/>
          <c:h val="6.3403929975139023E-2"/>
        </c:manualLayout>
      </c:layout>
      <c:spPr>
        <a:noFill/>
        <a:ln w="25408">
          <a:noFill/>
        </a:ln>
      </c:spPr>
      <c:txPr>
        <a:bodyPr/>
        <a:lstStyle/>
        <a:p>
          <a:pPr>
            <a:defRPr sz="700"/>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2470698808452412E-2"/>
          <c:y val="5.9953300579078585E-2"/>
          <c:w val="0.88281200919336056"/>
          <c:h val="0.87797526565726891"/>
        </c:manualLayout>
      </c:layout>
      <c:lineChart>
        <c:grouping val="standard"/>
        <c:ser>
          <c:idx val="2"/>
          <c:order val="0"/>
          <c:tx>
            <c:strRef>
              <c:f>Sheet1!$A$2</c:f>
              <c:strCache>
                <c:ptCount val="1"/>
                <c:pt idx="0">
                  <c:v>Δραστηριότητα επιχείρησης</c:v>
                </c:pt>
              </c:strCache>
            </c:strRef>
          </c:tx>
          <c:spPr>
            <a:ln w="25375">
              <a:solidFill>
                <a:srgbClr val="000000"/>
              </a:solidFill>
              <a:prstDash val="solid"/>
            </a:ln>
          </c:spPr>
          <c:marker>
            <c:symbol val="square"/>
            <c:size val="6"/>
            <c:spPr>
              <a:noFill/>
              <a:ln w="9516">
                <a:noFill/>
              </a:ln>
            </c:spPr>
          </c:marker>
          <c:dLbls>
            <c:delete val="1"/>
          </c:dLbls>
          <c:trendline>
            <c:spPr>
              <a:ln w="3172">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0.0%</c:formatCode>
                <c:ptCount val="115"/>
                <c:pt idx="0">
                  <c:v>-6.1000000000000013E-2</c:v>
                </c:pt>
                <c:pt idx="1">
                  <c:v>-6.0000000000000019E-2</c:v>
                </c:pt>
                <c:pt idx="2">
                  <c:v>0</c:v>
                </c:pt>
                <c:pt idx="3">
                  <c:v>-0.11</c:v>
                </c:pt>
                <c:pt idx="4">
                  <c:v>-9.0000000000000024E-2</c:v>
                </c:pt>
                <c:pt idx="5">
                  <c:v>-0.28000000000000008</c:v>
                </c:pt>
                <c:pt idx="6">
                  <c:v>-0.34</c:v>
                </c:pt>
                <c:pt idx="7">
                  <c:v>-0.4200000000000001</c:v>
                </c:pt>
                <c:pt idx="8">
                  <c:v>-0.51</c:v>
                </c:pt>
                <c:pt idx="9">
                  <c:v>-0.59</c:v>
                </c:pt>
                <c:pt idx="10">
                  <c:v>-0.46</c:v>
                </c:pt>
                <c:pt idx="11">
                  <c:v>-0.44</c:v>
                </c:pt>
                <c:pt idx="12">
                  <c:v>-0.4300000000000001</c:v>
                </c:pt>
                <c:pt idx="13">
                  <c:v>-0.39000000000000012</c:v>
                </c:pt>
                <c:pt idx="14">
                  <c:v>-0.41000000000000009</c:v>
                </c:pt>
                <c:pt idx="15">
                  <c:v>-0.4300000000000001</c:v>
                </c:pt>
                <c:pt idx="16">
                  <c:v>-0.52500000000000002</c:v>
                </c:pt>
                <c:pt idx="17">
                  <c:v>-0.55000000000000004</c:v>
                </c:pt>
                <c:pt idx="18">
                  <c:v>-0.38000000000000012</c:v>
                </c:pt>
                <c:pt idx="19">
                  <c:v>-0.55000000000000004</c:v>
                </c:pt>
                <c:pt idx="20">
                  <c:v>-0.48000000000000009</c:v>
                </c:pt>
                <c:pt idx="21">
                  <c:v>-0.40400000000000008</c:v>
                </c:pt>
                <c:pt idx="22">
                  <c:v>-0.43400000000000011</c:v>
                </c:pt>
                <c:pt idx="23">
                  <c:v>-0.4</c:v>
                </c:pt>
                <c:pt idx="24">
                  <c:v>-0.34300000000000008</c:v>
                </c:pt>
                <c:pt idx="25">
                  <c:v>-0.35600000000000009</c:v>
                </c:pt>
                <c:pt idx="26">
                  <c:v>-0.33000000000000013</c:v>
                </c:pt>
                <c:pt idx="27">
                  <c:v>-0.37000000000000011</c:v>
                </c:pt>
                <c:pt idx="28">
                  <c:v>-0.46</c:v>
                </c:pt>
                <c:pt idx="29">
                  <c:v>-0.44</c:v>
                </c:pt>
                <c:pt idx="30">
                  <c:v>-0.41000000000000009</c:v>
                </c:pt>
                <c:pt idx="31">
                  <c:v>-0.44</c:v>
                </c:pt>
                <c:pt idx="32">
                  <c:v>-0.38000000000000012</c:v>
                </c:pt>
                <c:pt idx="33">
                  <c:v>-0.46</c:v>
                </c:pt>
                <c:pt idx="34">
                  <c:v>-0.45</c:v>
                </c:pt>
                <c:pt idx="35">
                  <c:v>-0.34</c:v>
                </c:pt>
                <c:pt idx="36">
                  <c:v>-0.46</c:v>
                </c:pt>
                <c:pt idx="37">
                  <c:v>-0.4900000000000001</c:v>
                </c:pt>
                <c:pt idx="38">
                  <c:v>-0.47000000000000008</c:v>
                </c:pt>
                <c:pt idx="39">
                  <c:v>-0.4</c:v>
                </c:pt>
                <c:pt idx="40">
                  <c:v>-0.46</c:v>
                </c:pt>
                <c:pt idx="41">
                  <c:v>-0.37000000000000011</c:v>
                </c:pt>
                <c:pt idx="42">
                  <c:v>-0.58000000000000007</c:v>
                </c:pt>
                <c:pt idx="43" formatCode="0%">
                  <c:v>-0.46</c:v>
                </c:pt>
                <c:pt idx="44" formatCode="0%">
                  <c:v>-0.59</c:v>
                </c:pt>
                <c:pt idx="45" formatCode="0%">
                  <c:v>-0.62000000000000022</c:v>
                </c:pt>
                <c:pt idx="46" formatCode="0%">
                  <c:v>-0.56000000000000005</c:v>
                </c:pt>
                <c:pt idx="47" formatCode="0%">
                  <c:v>-0.51</c:v>
                </c:pt>
                <c:pt idx="48" formatCode="0%">
                  <c:v>-0.51</c:v>
                </c:pt>
                <c:pt idx="49" formatCode="0%">
                  <c:v>-0.51</c:v>
                </c:pt>
                <c:pt idx="50" formatCode="0%">
                  <c:v>-0.5</c:v>
                </c:pt>
                <c:pt idx="51" formatCode="0%">
                  <c:v>-0.56000000000000005</c:v>
                </c:pt>
                <c:pt idx="52" formatCode="0%">
                  <c:v>-0.59</c:v>
                </c:pt>
                <c:pt idx="53" formatCode="0%">
                  <c:v>-0.58000000000000007</c:v>
                </c:pt>
                <c:pt idx="54" formatCode="0%">
                  <c:v>-0.58000000000000007</c:v>
                </c:pt>
                <c:pt idx="55" formatCode="0%">
                  <c:v>-0.66000000000000025</c:v>
                </c:pt>
                <c:pt idx="56" formatCode="0%">
                  <c:v>-0.69000000000000017</c:v>
                </c:pt>
                <c:pt idx="57" formatCode="0%">
                  <c:v>-0.55000000000000004</c:v>
                </c:pt>
                <c:pt idx="58" formatCode="0%">
                  <c:v>-0.82000000000000017</c:v>
                </c:pt>
                <c:pt idx="59" formatCode="0%">
                  <c:v>-0.74000000000000021</c:v>
                </c:pt>
                <c:pt idx="60" formatCode="0%">
                  <c:v>-0.7200000000000002</c:v>
                </c:pt>
                <c:pt idx="61" formatCode="0%">
                  <c:v>-0.66000000000000025</c:v>
                </c:pt>
                <c:pt idx="62" formatCode="0%">
                  <c:v>-0.65000000000000024</c:v>
                </c:pt>
                <c:pt idx="63" formatCode="General">
                  <c:v>-0.61000000000000021</c:v>
                </c:pt>
                <c:pt idx="64" formatCode="General">
                  <c:v>-0.45</c:v>
                </c:pt>
                <c:pt idx="65" formatCode="General">
                  <c:v>-0.62000000000000022</c:v>
                </c:pt>
                <c:pt idx="66" formatCode="General">
                  <c:v>-0.59</c:v>
                </c:pt>
                <c:pt idx="67" formatCode="General">
                  <c:v>-0.70000000000000018</c:v>
                </c:pt>
                <c:pt idx="68" formatCode="General">
                  <c:v>-0.66000000000000025</c:v>
                </c:pt>
                <c:pt idx="69" formatCode="General">
                  <c:v>-0.53</c:v>
                </c:pt>
                <c:pt idx="70" formatCode="General">
                  <c:v>-0.44</c:v>
                </c:pt>
                <c:pt idx="71" formatCode="General">
                  <c:v>-0.53</c:v>
                </c:pt>
                <c:pt idx="72" formatCode="General">
                  <c:v>-0.39000000000000012</c:v>
                </c:pt>
                <c:pt idx="73" formatCode="General">
                  <c:v>-0.3000000000000001</c:v>
                </c:pt>
                <c:pt idx="74" formatCode="General">
                  <c:v>-0.47000000000000008</c:v>
                </c:pt>
                <c:pt idx="75" formatCode="General">
                  <c:v>-0.41000000000000009</c:v>
                </c:pt>
                <c:pt idx="76" formatCode="General">
                  <c:v>-0.4300000000000001</c:v>
                </c:pt>
                <c:pt idx="77" formatCode="General">
                  <c:v>-0.4</c:v>
                </c:pt>
                <c:pt idx="78" formatCode="General">
                  <c:v>-0.32000000000000012</c:v>
                </c:pt>
                <c:pt idx="79" formatCode="General">
                  <c:v>-0.3000000000000001</c:v>
                </c:pt>
                <c:pt idx="80" formatCode="General">
                  <c:v>-0.32000000000000012</c:v>
                </c:pt>
                <c:pt idx="81" formatCode="General">
                  <c:v>-0.31000000000000011</c:v>
                </c:pt>
                <c:pt idx="82" formatCode="General">
                  <c:v>-0.28000000000000008</c:v>
                </c:pt>
                <c:pt idx="83" formatCode="General">
                  <c:v>-0.35000000000000009</c:v>
                </c:pt>
                <c:pt idx="84" formatCode="General">
                  <c:v>-0.18000000000000005</c:v>
                </c:pt>
                <c:pt idx="85" formatCode="General">
                  <c:v>-0.22</c:v>
                </c:pt>
                <c:pt idx="86" formatCode="General">
                  <c:v>-0.34</c:v>
                </c:pt>
                <c:pt idx="87" formatCode="General">
                  <c:v>-0.29000000000000009</c:v>
                </c:pt>
                <c:pt idx="88">
                  <c:v>5.1000000000000004E-2</c:v>
                </c:pt>
                <c:pt idx="89">
                  <c:v>-6.0000000000000019E-2</c:v>
                </c:pt>
                <c:pt idx="90">
                  <c:v>6.1000000000000013E-2</c:v>
                </c:pt>
                <c:pt idx="91">
                  <c:v>-0.17700000000000005</c:v>
                </c:pt>
                <c:pt idx="92">
                  <c:v>-3.9000000000000014E-2</c:v>
                </c:pt>
                <c:pt idx="93">
                  <c:v>9.7000000000000003E-2</c:v>
                </c:pt>
                <c:pt idx="94">
                  <c:v>-2.700000000000001E-2</c:v>
                </c:pt>
                <c:pt idx="95">
                  <c:v>-6.4000000000000029E-2</c:v>
                </c:pt>
                <c:pt idx="96">
                  <c:v>8.7000000000000022E-2</c:v>
                </c:pt>
                <c:pt idx="97">
                  <c:v>4.3000000000000003E-2</c:v>
                </c:pt>
                <c:pt idx="98">
                  <c:v>-3.7999999999999999E-2</c:v>
                </c:pt>
                <c:pt idx="99">
                  <c:v>0.10199999999999998</c:v>
                </c:pt>
                <c:pt idx="100">
                  <c:v>-2.3E-2</c:v>
                </c:pt>
                <c:pt idx="101">
                  <c:v>0.13100000000000001</c:v>
                </c:pt>
                <c:pt idx="102">
                  <c:v>9.2000000000000026E-2</c:v>
                </c:pt>
                <c:pt idx="103">
                  <c:v>2.9000000000000001E-2</c:v>
                </c:pt>
                <c:pt idx="104">
                  <c:v>-4.2000000000000016E-2</c:v>
                </c:pt>
                <c:pt idx="105">
                  <c:v>-2.8000000000000001E-2</c:v>
                </c:pt>
                <c:pt idx="106">
                  <c:v>1.7000000000000001E-2</c:v>
                </c:pt>
                <c:pt idx="107">
                  <c:v>5.3000000000000012E-2</c:v>
                </c:pt>
                <c:pt idx="108">
                  <c:v>0.10700000000000003</c:v>
                </c:pt>
                <c:pt idx="109">
                  <c:v>2.4E-2</c:v>
                </c:pt>
                <c:pt idx="110">
                  <c:v>3.5999999999999997E-2</c:v>
                </c:pt>
                <c:pt idx="111">
                  <c:v>5.8000000000000003E-2</c:v>
                </c:pt>
                <c:pt idx="112">
                  <c:v>5.0000000000000018E-3</c:v>
                </c:pt>
                <c:pt idx="113">
                  <c:v>0.11600000000000002</c:v>
                </c:pt>
                <c:pt idx="114">
                  <c:v>0.10400000000000002</c:v>
                </c:pt>
              </c:numCache>
            </c:numRef>
          </c:val>
          <c:extLst xmlns:c16r2="http://schemas.microsoft.com/office/drawing/2015/06/chart">
            <c:ext xmlns:c16="http://schemas.microsoft.com/office/drawing/2014/chart" uri="{C3380CC4-5D6E-409C-BE32-E72D297353CC}">
              <c16:uniqueId val="{00000001-0B00-4686-9F60-0A916B38BC83}"/>
            </c:ext>
          </c:extLst>
        </c:ser>
        <c:dLbls>
          <c:showVal val="1"/>
        </c:dLbls>
        <c:marker val="1"/>
        <c:axId val="1498496"/>
        <c:axId val="1512576"/>
      </c:lineChart>
      <c:lineChart>
        <c:grouping val="standard"/>
        <c:ser>
          <c:idx val="3"/>
          <c:order val="1"/>
          <c:tx>
            <c:strRef>
              <c:f>Sheet1!$A$3</c:f>
              <c:strCache>
                <c:ptCount val="1"/>
                <c:pt idx="0">
                  <c:v>αριθμός ανέργων στον κατασκευαστικό τομέα</c:v>
                </c:pt>
              </c:strCache>
            </c:strRef>
          </c:tx>
          <c:spPr>
            <a:ln w="25375">
              <a:solidFill>
                <a:srgbClr val="FF0000"/>
              </a:solidFill>
              <a:prstDash val="solid"/>
            </a:ln>
          </c:spPr>
          <c:marker>
            <c:symbol val="x"/>
            <c:size val="6"/>
            <c:spPr>
              <a:noFill/>
              <a:ln w="9516">
                <a:noFill/>
              </a:ln>
            </c:spPr>
          </c:marker>
          <c:dLbls>
            <c:delete val="1"/>
          </c:dLbls>
          <c:trendline>
            <c:spPr>
              <a:ln w="3172">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General</c:formatCode>
                <c:ptCount val="115"/>
                <c:pt idx="0">
                  <c:v>-773</c:v>
                </c:pt>
                <c:pt idx="1">
                  <c:v>-791</c:v>
                </c:pt>
                <c:pt idx="2">
                  <c:v>-782</c:v>
                </c:pt>
                <c:pt idx="3">
                  <c:v>-891</c:v>
                </c:pt>
                <c:pt idx="4">
                  <c:v>-878</c:v>
                </c:pt>
                <c:pt idx="5" formatCode="#,##0">
                  <c:v>-1070</c:v>
                </c:pt>
                <c:pt idx="6" formatCode="#,##0">
                  <c:v>-1272</c:v>
                </c:pt>
                <c:pt idx="7" formatCode="#,##0">
                  <c:v>-1748</c:v>
                </c:pt>
                <c:pt idx="8" formatCode="#,##0">
                  <c:v>-2056</c:v>
                </c:pt>
                <c:pt idx="9" formatCode="#,##0">
                  <c:v>-2376</c:v>
                </c:pt>
                <c:pt idx="10" formatCode="#,##0">
                  <c:v>-2506</c:v>
                </c:pt>
                <c:pt idx="11" formatCode="#,##0">
                  <c:v>-2574</c:v>
                </c:pt>
                <c:pt idx="12" formatCode="#,##0">
                  <c:v>-2579</c:v>
                </c:pt>
                <c:pt idx="13" formatCode="#,##0">
                  <c:v>-2636</c:v>
                </c:pt>
                <c:pt idx="14" formatCode="#,##0">
                  <c:v>-2546</c:v>
                </c:pt>
                <c:pt idx="15" formatCode="#,##0">
                  <c:v>-2913</c:v>
                </c:pt>
                <c:pt idx="16" formatCode="#,##0">
                  <c:v>-2945</c:v>
                </c:pt>
                <c:pt idx="17" formatCode="#,##0">
                  <c:v>-3157</c:v>
                </c:pt>
                <c:pt idx="18" formatCode="#,##0">
                  <c:v>-3136</c:v>
                </c:pt>
                <c:pt idx="19" formatCode="#,##0">
                  <c:v>-3505</c:v>
                </c:pt>
                <c:pt idx="20" formatCode="#,##0">
                  <c:v>-3671</c:v>
                </c:pt>
                <c:pt idx="21">
                  <c:v>-3768</c:v>
                </c:pt>
                <c:pt idx="22">
                  <c:v>-3664</c:v>
                </c:pt>
                <c:pt idx="23">
                  <c:v>-3550</c:v>
                </c:pt>
                <c:pt idx="24">
                  <c:v>-3549</c:v>
                </c:pt>
                <c:pt idx="25">
                  <c:v>-3293</c:v>
                </c:pt>
                <c:pt idx="26">
                  <c:v>-3145</c:v>
                </c:pt>
                <c:pt idx="27" formatCode="#,##0">
                  <c:v>-3285</c:v>
                </c:pt>
                <c:pt idx="28" formatCode="#,##0">
                  <c:v>-3368</c:v>
                </c:pt>
                <c:pt idx="29" formatCode="#,##0">
                  <c:v>-3579</c:v>
                </c:pt>
                <c:pt idx="30">
                  <c:v>-3587</c:v>
                </c:pt>
                <c:pt idx="31">
                  <c:v>-4177</c:v>
                </c:pt>
                <c:pt idx="32" formatCode="#,##0">
                  <c:v>-4415</c:v>
                </c:pt>
                <c:pt idx="33" formatCode="#,##0">
                  <c:v>-4378</c:v>
                </c:pt>
                <c:pt idx="34" formatCode="#,##0">
                  <c:v>-4368</c:v>
                </c:pt>
                <c:pt idx="35" formatCode="#,##0">
                  <c:v>-4474</c:v>
                </c:pt>
                <c:pt idx="36" formatCode="#,##0">
                  <c:v>-4319</c:v>
                </c:pt>
                <c:pt idx="37">
                  <c:v>-4163</c:v>
                </c:pt>
                <c:pt idx="38">
                  <c:v>-3926</c:v>
                </c:pt>
                <c:pt idx="39">
                  <c:v>-4386</c:v>
                </c:pt>
                <c:pt idx="40">
                  <c:v>-4595</c:v>
                </c:pt>
                <c:pt idx="41">
                  <c:v>-4942</c:v>
                </c:pt>
                <c:pt idx="42" formatCode="#,##0">
                  <c:v>-4939</c:v>
                </c:pt>
                <c:pt idx="43" formatCode="#,##0">
                  <c:v>-5782</c:v>
                </c:pt>
                <c:pt idx="44" formatCode="#,##0">
                  <c:v>-6232</c:v>
                </c:pt>
                <c:pt idx="45" formatCode="#,##0">
                  <c:v>-6365</c:v>
                </c:pt>
                <c:pt idx="46">
                  <c:v>-6366</c:v>
                </c:pt>
                <c:pt idx="47">
                  <c:v>-6373</c:v>
                </c:pt>
                <c:pt idx="48">
                  <c:v>-6092</c:v>
                </c:pt>
                <c:pt idx="49">
                  <c:v>-6127</c:v>
                </c:pt>
                <c:pt idx="50">
                  <c:v>-5668</c:v>
                </c:pt>
                <c:pt idx="51">
                  <c:v>-6085</c:v>
                </c:pt>
                <c:pt idx="52">
                  <c:v>-6369</c:v>
                </c:pt>
                <c:pt idx="53">
                  <c:v>-6285</c:v>
                </c:pt>
                <c:pt idx="54">
                  <c:v>-6379</c:v>
                </c:pt>
                <c:pt idx="55">
                  <c:v>-6839</c:v>
                </c:pt>
                <c:pt idx="56">
                  <c:v>-6911</c:v>
                </c:pt>
                <c:pt idx="57">
                  <c:v>-6717</c:v>
                </c:pt>
                <c:pt idx="58">
                  <c:v>-7506</c:v>
                </c:pt>
                <c:pt idx="59" formatCode="#,##0">
                  <c:v>-7615</c:v>
                </c:pt>
                <c:pt idx="60" formatCode="#,##0">
                  <c:v>-7747</c:v>
                </c:pt>
                <c:pt idx="61" formatCode="#,##0">
                  <c:v>-7685</c:v>
                </c:pt>
                <c:pt idx="62" formatCode="#,##0">
                  <c:v>-7340</c:v>
                </c:pt>
                <c:pt idx="63" formatCode="#,##0">
                  <c:v>-7349</c:v>
                </c:pt>
                <c:pt idx="64" formatCode="#,##0">
                  <c:v>-7234</c:v>
                </c:pt>
                <c:pt idx="65" formatCode="#,##0">
                  <c:v>-7209</c:v>
                </c:pt>
                <c:pt idx="66" formatCode="#,##0">
                  <c:v>-7009</c:v>
                </c:pt>
                <c:pt idx="67" formatCode="#,##0\ \ \ \ \ \ ">
                  <c:v>-7162</c:v>
                </c:pt>
                <c:pt idx="68" formatCode="#,##0\ \ \ \ \ \ ">
                  <c:v>-7077</c:v>
                </c:pt>
                <c:pt idx="69" formatCode="#,##0\ \ \ \ \ \ ">
                  <c:v>-6994</c:v>
                </c:pt>
                <c:pt idx="70" formatCode="#,##0\ \ \ \ \ \ ">
                  <c:v>-6677</c:v>
                </c:pt>
                <c:pt idx="71" formatCode="#,##0\ \ \ \ \ \ ">
                  <c:v>-6691</c:v>
                </c:pt>
                <c:pt idx="72" formatCode="#,##0\ \ \ \ \ \ ">
                  <c:v>-6597</c:v>
                </c:pt>
                <c:pt idx="73" formatCode="#,##0\ \ \ \ \ \ ">
                  <c:v>-6506</c:v>
                </c:pt>
                <c:pt idx="74" formatCode="#,##0\ \ \ \ \ \ ">
                  <c:v>-6337</c:v>
                </c:pt>
                <c:pt idx="75" formatCode="#,##0\ \ \ \ \ \ ">
                  <c:v>-6286</c:v>
                </c:pt>
                <c:pt idx="76" formatCode="#,##0\ \ \ \ \ \ ">
                  <c:v>-6071</c:v>
                </c:pt>
                <c:pt idx="77" formatCode="#,##0\ \ \ \ \ \ ">
                  <c:v>-5972</c:v>
                </c:pt>
                <c:pt idx="78" formatCode="#,##0\ \ \ \ \ \ ">
                  <c:v>-5755</c:v>
                </c:pt>
                <c:pt idx="79" formatCode="#,##0\ \ \ \ \ \ ">
                  <c:v>-5826</c:v>
                </c:pt>
                <c:pt idx="80" formatCode="#,##0\ \ \ \ \ \ ">
                  <c:v>-5879</c:v>
                </c:pt>
                <c:pt idx="81" formatCode="#,##0\ \ \ \ \ \ ">
                  <c:v>-5693</c:v>
                </c:pt>
                <c:pt idx="82" formatCode="#,##0\ \ \ \ \ \ ">
                  <c:v>-5568</c:v>
                </c:pt>
                <c:pt idx="83" formatCode="#,##0\ \ \ \ \ \ ">
                  <c:v>-5467</c:v>
                </c:pt>
                <c:pt idx="84" formatCode="#,##0\ \ \ \ \ \ ">
                  <c:v>-5305</c:v>
                </c:pt>
                <c:pt idx="85" formatCode="#,##0\ \ \ \ \ \ ">
                  <c:v>-5241</c:v>
                </c:pt>
                <c:pt idx="86" formatCode="#,##0\ \ \ \ \ \ ">
                  <c:v>-5088</c:v>
                </c:pt>
                <c:pt idx="87" formatCode="#,##0\ \ \ \ \ \ ">
                  <c:v>-5064</c:v>
                </c:pt>
                <c:pt idx="88" formatCode="#,##0\ \ \ \ \ \ ">
                  <c:v>-4968</c:v>
                </c:pt>
                <c:pt idx="89" formatCode="#,##0\ \ \ \ \ \ ">
                  <c:v>-4825</c:v>
                </c:pt>
                <c:pt idx="90" formatCode="#,##0\ \ \ \ \ \ ">
                  <c:v>-4613</c:v>
                </c:pt>
                <c:pt idx="91" formatCode="#,##0\ \ \ \ \ \ ">
                  <c:v>-4656</c:v>
                </c:pt>
                <c:pt idx="92" formatCode="#,##0\ \ \ \ \ \ ">
                  <c:v>-4648</c:v>
                </c:pt>
                <c:pt idx="93" formatCode="#,##0\ \ \ \ \ \ ">
                  <c:v>-4540</c:v>
                </c:pt>
                <c:pt idx="94" formatCode="#,##0\ \ \ \ \ \ ">
                  <c:v>-4325</c:v>
                </c:pt>
                <c:pt idx="95" formatCode="#,##0\ \ \ \ \ \ ">
                  <c:v>-4245</c:v>
                </c:pt>
                <c:pt idx="96" formatCode="#,##0\ \ \ \ \ \ ">
                  <c:v>-4043</c:v>
                </c:pt>
                <c:pt idx="97" formatCode="#,##0\ \ \ \ \ \ ">
                  <c:v>-3929</c:v>
                </c:pt>
                <c:pt idx="98" formatCode="#,##0\ \ \ \ \ \ ">
                  <c:v>-3826</c:v>
                </c:pt>
                <c:pt idx="99" formatCode="#,##0\ \ \ \ \ \ ">
                  <c:v>-3845</c:v>
                </c:pt>
                <c:pt idx="100" formatCode="#,##0\ \ \ \ \ \ ">
                  <c:v>-3823</c:v>
                </c:pt>
                <c:pt idx="101" formatCode="#,##0\ \ \ \ \ \ ">
                  <c:v>-3718</c:v>
                </c:pt>
                <c:pt idx="102" formatCode="#,##0\ \ \ \ \ \ ">
                  <c:v>-3525</c:v>
                </c:pt>
                <c:pt idx="103" formatCode="#,##0\ \ \ \ \ \ ">
                  <c:v>-3498</c:v>
                </c:pt>
                <c:pt idx="104" formatCode="#,##0\ \ \ \ \ \ ">
                  <c:v>-3397</c:v>
                </c:pt>
                <c:pt idx="105" formatCode="#,##0\ \ \ \ \ \ ">
                  <c:v>-3317</c:v>
                </c:pt>
                <c:pt idx="106" formatCode="#,##0\ \ \ \ \ \ ">
                  <c:v>-3114</c:v>
                </c:pt>
                <c:pt idx="107" formatCode="#,##0\ \ \ \ \ \ ">
                  <c:v>-3007</c:v>
                </c:pt>
                <c:pt idx="108" formatCode="#,##0\ \ \ \ \ \ ">
                  <c:v>-2900</c:v>
                </c:pt>
                <c:pt idx="109" formatCode="#,##0\ \ \ \ \ \ ">
                  <c:v>-2826</c:v>
                </c:pt>
                <c:pt idx="110" formatCode="#,##0\ \ \ \ \ \ ">
                  <c:v>-2773</c:v>
                </c:pt>
                <c:pt idx="111" formatCode="#,##0\ \ \ \ \ \ ">
                  <c:v>-2638</c:v>
                </c:pt>
                <c:pt idx="112" formatCode="#,##0\ \ \ \ \ \ ">
                  <c:v>-2491</c:v>
                </c:pt>
                <c:pt idx="113" formatCode="#,##0\ \ \ \ \ \ ">
                  <c:v>-2446</c:v>
                </c:pt>
                <c:pt idx="114" formatCode="#,##0\ \ \ \ \ \ ">
                  <c:v>-2295</c:v>
                </c:pt>
              </c:numCache>
            </c:numRef>
          </c:val>
          <c:extLst xmlns:c16r2="http://schemas.microsoft.com/office/drawing/2015/06/chart">
            <c:ext xmlns:c16="http://schemas.microsoft.com/office/drawing/2014/chart" uri="{C3380CC4-5D6E-409C-BE32-E72D297353CC}">
              <c16:uniqueId val="{00000003-0B00-4686-9F60-0A916B38BC83}"/>
            </c:ext>
          </c:extLst>
        </c:ser>
        <c:dLbls>
          <c:showVal val="1"/>
        </c:dLbls>
        <c:marker val="1"/>
        <c:axId val="1514112"/>
        <c:axId val="1520000"/>
      </c:lineChart>
      <c:dateAx>
        <c:axId val="1498496"/>
        <c:scaling>
          <c:orientation val="minMax"/>
        </c:scaling>
        <c:axPos val="b"/>
        <c:numFmt formatCode="mmm\-yy" sourceLinked="0"/>
        <c:tickLblPos val="nextTo"/>
        <c:spPr>
          <a:ln w="12688">
            <a:solidFill>
              <a:srgbClr val="000080"/>
            </a:solidFill>
            <a:prstDash val="solid"/>
          </a:ln>
        </c:spPr>
        <c:txPr>
          <a:bodyPr rot="-2700000" vert="horz"/>
          <a:lstStyle/>
          <a:p>
            <a:pPr>
              <a:defRPr sz="700"/>
            </a:pPr>
            <a:endParaRPr lang="en-US"/>
          </a:p>
        </c:txPr>
        <c:crossAx val="1512576"/>
        <c:crosses val="autoZero"/>
        <c:auto val="1"/>
        <c:lblOffset val="80"/>
        <c:baseTimeUnit val="months"/>
        <c:majorUnit val="2"/>
        <c:majorTimeUnit val="months"/>
        <c:minorUnit val="1"/>
        <c:minorTimeUnit val="months"/>
      </c:dateAx>
      <c:valAx>
        <c:axId val="1512576"/>
        <c:scaling>
          <c:orientation val="minMax"/>
        </c:scaling>
        <c:axPos val="l"/>
        <c:numFmt formatCode="0.0%" sourceLinked="1"/>
        <c:tickLblPos val="nextTo"/>
        <c:spPr>
          <a:ln w="12688">
            <a:solidFill>
              <a:schemeClr val="tx1">
                <a:lumMod val="50000"/>
              </a:schemeClr>
            </a:solidFill>
            <a:prstDash val="solid"/>
          </a:ln>
        </c:spPr>
        <c:txPr>
          <a:bodyPr rot="0" vert="horz"/>
          <a:lstStyle/>
          <a:p>
            <a:pPr>
              <a:defRPr sz="700"/>
            </a:pPr>
            <a:endParaRPr lang="en-US"/>
          </a:p>
        </c:txPr>
        <c:crossAx val="1498496"/>
        <c:crosses val="autoZero"/>
        <c:crossBetween val="between"/>
      </c:valAx>
      <c:dateAx>
        <c:axId val="1514112"/>
        <c:scaling>
          <c:orientation val="minMax"/>
        </c:scaling>
        <c:delete val="1"/>
        <c:axPos val="b"/>
        <c:numFmt formatCode="mmm\-yy" sourceLinked="1"/>
        <c:tickLblPos val="none"/>
        <c:crossAx val="1520000"/>
        <c:crosses val="autoZero"/>
        <c:auto val="1"/>
        <c:lblOffset val="100"/>
        <c:baseTimeUnit val="months"/>
      </c:dateAx>
      <c:valAx>
        <c:axId val="1520000"/>
        <c:scaling>
          <c:orientation val="minMax"/>
        </c:scaling>
        <c:axPos val="r"/>
        <c:numFmt formatCode="General" sourceLinked="1"/>
        <c:tickLblPos val="nextTo"/>
        <c:spPr>
          <a:ln w="12688">
            <a:solidFill>
              <a:schemeClr val="tx1">
                <a:lumMod val="50000"/>
              </a:schemeClr>
            </a:solidFill>
            <a:prstDash val="solid"/>
          </a:ln>
        </c:spPr>
        <c:txPr>
          <a:bodyPr rot="0" vert="horz"/>
          <a:lstStyle/>
          <a:p>
            <a:pPr>
              <a:defRPr sz="700"/>
            </a:pPr>
            <a:endParaRPr lang="en-US"/>
          </a:p>
        </c:txPr>
        <c:crossAx val="1514112"/>
        <c:crosses val="max"/>
        <c:crossBetween val="between"/>
      </c:valAx>
      <c:spPr>
        <a:noFill/>
        <a:ln w="25375">
          <a:noFill/>
        </a:ln>
      </c:spPr>
    </c:plotArea>
    <c:legend>
      <c:legendPos val="t"/>
      <c:layout>
        <c:manualLayout>
          <c:xMode val="edge"/>
          <c:yMode val="edge"/>
          <c:x val="9.1231292517006846E-2"/>
          <c:y val="1.58018145543007E-2"/>
          <c:w val="0.79161904761904966"/>
          <c:h val="6.8431396173265019E-2"/>
        </c:manualLayout>
      </c:layout>
      <c:spPr>
        <a:noFill/>
        <a:ln w="25375">
          <a:noFill/>
        </a:ln>
      </c:spPr>
      <c:txPr>
        <a:bodyPr/>
        <a:lstStyle/>
        <a:p>
          <a:pPr>
            <a:defRPr sz="700"/>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2105782312925182E-2"/>
          <c:y val="4.4261899775604706E-2"/>
          <c:w val="0.90623514739229027"/>
          <c:h val="0.91212055166996353"/>
        </c:manualLayout>
      </c:layout>
      <c:lineChart>
        <c:grouping val="standard"/>
        <c:ser>
          <c:idx val="2"/>
          <c:order val="0"/>
          <c:tx>
            <c:strRef>
              <c:f>Sheet1!$A$2</c:f>
              <c:strCache>
                <c:ptCount val="1"/>
                <c:pt idx="0">
                  <c:v>Δραστηριότητα επιχείρησης</c:v>
                </c:pt>
              </c:strCache>
            </c:strRef>
          </c:tx>
          <c:spPr>
            <a:ln w="25375">
              <a:solidFill>
                <a:srgbClr val="000000"/>
              </a:solidFill>
              <a:prstDash val="solid"/>
            </a:ln>
          </c:spPr>
          <c:marker>
            <c:symbol val="square"/>
            <c:size val="6"/>
            <c:spPr>
              <a:noFill/>
              <a:ln w="9516">
                <a:noFill/>
              </a:ln>
            </c:spPr>
          </c:marker>
          <c:dLbls>
            <c:delete val="1"/>
          </c:dLbls>
          <c:trendline>
            <c:spPr>
              <a:ln w="3172">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c:formatCode>
                <c:ptCount val="115"/>
                <c:pt idx="0">
                  <c:v>-6.1000000000000013E-2</c:v>
                </c:pt>
                <c:pt idx="1">
                  <c:v>-6.0000000000000019E-2</c:v>
                </c:pt>
                <c:pt idx="2">
                  <c:v>0</c:v>
                </c:pt>
                <c:pt idx="3">
                  <c:v>-0.11</c:v>
                </c:pt>
                <c:pt idx="4">
                  <c:v>-9.0000000000000024E-2</c:v>
                </c:pt>
                <c:pt idx="5">
                  <c:v>-0.28000000000000008</c:v>
                </c:pt>
                <c:pt idx="6">
                  <c:v>-0.34</c:v>
                </c:pt>
                <c:pt idx="7">
                  <c:v>-0.4200000000000001</c:v>
                </c:pt>
                <c:pt idx="8">
                  <c:v>-0.51</c:v>
                </c:pt>
                <c:pt idx="9">
                  <c:v>-0.59</c:v>
                </c:pt>
                <c:pt idx="10">
                  <c:v>-0.46</c:v>
                </c:pt>
                <c:pt idx="11">
                  <c:v>-0.44</c:v>
                </c:pt>
                <c:pt idx="12">
                  <c:v>-0.4300000000000001</c:v>
                </c:pt>
                <c:pt idx="13">
                  <c:v>-0.39000000000000012</c:v>
                </c:pt>
                <c:pt idx="14">
                  <c:v>-0.41000000000000009</c:v>
                </c:pt>
                <c:pt idx="15">
                  <c:v>-0.4300000000000001</c:v>
                </c:pt>
                <c:pt idx="16">
                  <c:v>-0.52500000000000002</c:v>
                </c:pt>
                <c:pt idx="17">
                  <c:v>-0.55000000000000004</c:v>
                </c:pt>
                <c:pt idx="18">
                  <c:v>-0.38000000000000012</c:v>
                </c:pt>
                <c:pt idx="19">
                  <c:v>-0.55000000000000004</c:v>
                </c:pt>
                <c:pt idx="20">
                  <c:v>-0.48000000000000009</c:v>
                </c:pt>
                <c:pt idx="21">
                  <c:v>-0.40400000000000008</c:v>
                </c:pt>
                <c:pt idx="22">
                  <c:v>-0.43400000000000011</c:v>
                </c:pt>
                <c:pt idx="23">
                  <c:v>-0.4</c:v>
                </c:pt>
                <c:pt idx="24">
                  <c:v>-0.34300000000000008</c:v>
                </c:pt>
                <c:pt idx="25">
                  <c:v>-0.35600000000000009</c:v>
                </c:pt>
                <c:pt idx="26">
                  <c:v>-0.33000000000000013</c:v>
                </c:pt>
                <c:pt idx="27">
                  <c:v>-0.37000000000000011</c:v>
                </c:pt>
                <c:pt idx="28">
                  <c:v>-0.46</c:v>
                </c:pt>
                <c:pt idx="29">
                  <c:v>-0.44</c:v>
                </c:pt>
                <c:pt idx="30">
                  <c:v>-0.41000000000000009</c:v>
                </c:pt>
                <c:pt idx="31">
                  <c:v>-0.44</c:v>
                </c:pt>
                <c:pt idx="32">
                  <c:v>-0.38000000000000012</c:v>
                </c:pt>
                <c:pt idx="33">
                  <c:v>-0.46</c:v>
                </c:pt>
                <c:pt idx="34">
                  <c:v>-0.45</c:v>
                </c:pt>
                <c:pt idx="35">
                  <c:v>-0.34</c:v>
                </c:pt>
                <c:pt idx="36">
                  <c:v>-0.46</c:v>
                </c:pt>
                <c:pt idx="37">
                  <c:v>-0.4900000000000001</c:v>
                </c:pt>
                <c:pt idx="38">
                  <c:v>-0.47000000000000008</c:v>
                </c:pt>
                <c:pt idx="39">
                  <c:v>-0.4</c:v>
                </c:pt>
                <c:pt idx="40">
                  <c:v>-0.46</c:v>
                </c:pt>
                <c:pt idx="41">
                  <c:v>-0.37000000000000011</c:v>
                </c:pt>
                <c:pt idx="42">
                  <c:v>-0.58000000000000007</c:v>
                </c:pt>
                <c:pt idx="43">
                  <c:v>-0.46</c:v>
                </c:pt>
                <c:pt idx="44">
                  <c:v>-0.59</c:v>
                </c:pt>
                <c:pt idx="45">
                  <c:v>-0.62000000000000022</c:v>
                </c:pt>
                <c:pt idx="46">
                  <c:v>-0.56000000000000005</c:v>
                </c:pt>
                <c:pt idx="47">
                  <c:v>-0.51</c:v>
                </c:pt>
                <c:pt idx="48">
                  <c:v>-0.51</c:v>
                </c:pt>
                <c:pt idx="49">
                  <c:v>-0.51</c:v>
                </c:pt>
                <c:pt idx="50">
                  <c:v>-0.5</c:v>
                </c:pt>
                <c:pt idx="51">
                  <c:v>-0.56000000000000005</c:v>
                </c:pt>
                <c:pt idx="52">
                  <c:v>-0.59</c:v>
                </c:pt>
                <c:pt idx="53">
                  <c:v>-0.58000000000000007</c:v>
                </c:pt>
                <c:pt idx="54">
                  <c:v>-0.58000000000000007</c:v>
                </c:pt>
                <c:pt idx="55">
                  <c:v>-0.66000000000000025</c:v>
                </c:pt>
                <c:pt idx="56">
                  <c:v>-0.69000000000000017</c:v>
                </c:pt>
                <c:pt idx="57">
                  <c:v>-0.55000000000000004</c:v>
                </c:pt>
                <c:pt idx="58">
                  <c:v>-0.82000000000000017</c:v>
                </c:pt>
                <c:pt idx="59">
                  <c:v>-0.74000000000000021</c:v>
                </c:pt>
                <c:pt idx="60">
                  <c:v>-0.7200000000000002</c:v>
                </c:pt>
                <c:pt idx="61">
                  <c:v>-0.66000000000000025</c:v>
                </c:pt>
                <c:pt idx="62">
                  <c:v>-0.65000000000000024</c:v>
                </c:pt>
                <c:pt idx="63" formatCode="General">
                  <c:v>-0.61000000000000021</c:v>
                </c:pt>
                <c:pt idx="64" formatCode="General">
                  <c:v>-0.45</c:v>
                </c:pt>
                <c:pt idx="65" formatCode="General">
                  <c:v>-0.62000000000000022</c:v>
                </c:pt>
                <c:pt idx="66" formatCode="General">
                  <c:v>-0.59</c:v>
                </c:pt>
                <c:pt idx="67" formatCode="General">
                  <c:v>-0.70000000000000018</c:v>
                </c:pt>
                <c:pt idx="68" formatCode="General">
                  <c:v>-0.66000000000000025</c:v>
                </c:pt>
                <c:pt idx="69" formatCode="General">
                  <c:v>-0.53</c:v>
                </c:pt>
                <c:pt idx="70" formatCode="General">
                  <c:v>-0.44</c:v>
                </c:pt>
                <c:pt idx="71" formatCode="General">
                  <c:v>-0.53</c:v>
                </c:pt>
                <c:pt idx="72" formatCode="General">
                  <c:v>-0.39000000000000012</c:v>
                </c:pt>
                <c:pt idx="73" formatCode="General">
                  <c:v>-0.3000000000000001</c:v>
                </c:pt>
                <c:pt idx="74" formatCode="General">
                  <c:v>-0.47000000000000008</c:v>
                </c:pt>
                <c:pt idx="75" formatCode="General">
                  <c:v>-0.41000000000000009</c:v>
                </c:pt>
                <c:pt idx="76" formatCode="General">
                  <c:v>-0.4300000000000001</c:v>
                </c:pt>
                <c:pt idx="77" formatCode="General">
                  <c:v>-0.4</c:v>
                </c:pt>
                <c:pt idx="78" formatCode="General">
                  <c:v>-0.32000000000000012</c:v>
                </c:pt>
                <c:pt idx="79" formatCode="General">
                  <c:v>-0.3000000000000001</c:v>
                </c:pt>
                <c:pt idx="80" formatCode="General">
                  <c:v>-0.32000000000000012</c:v>
                </c:pt>
                <c:pt idx="81" formatCode="General">
                  <c:v>-0.31000000000000011</c:v>
                </c:pt>
                <c:pt idx="82" formatCode="General">
                  <c:v>-0.28000000000000008</c:v>
                </c:pt>
                <c:pt idx="83" formatCode="General">
                  <c:v>-0.35000000000000009</c:v>
                </c:pt>
                <c:pt idx="84" formatCode="General">
                  <c:v>-0.18000000000000005</c:v>
                </c:pt>
                <c:pt idx="85" formatCode="General">
                  <c:v>-0.22</c:v>
                </c:pt>
                <c:pt idx="86" formatCode="General">
                  <c:v>-0.34</c:v>
                </c:pt>
                <c:pt idx="87" formatCode="General">
                  <c:v>-0.29000000000000009</c:v>
                </c:pt>
                <c:pt idx="88" formatCode="0.0%">
                  <c:v>5.1000000000000004E-2</c:v>
                </c:pt>
                <c:pt idx="89" formatCode="0.0%">
                  <c:v>-6.0000000000000019E-2</c:v>
                </c:pt>
                <c:pt idx="90" formatCode="0.0%">
                  <c:v>6.1000000000000013E-2</c:v>
                </c:pt>
                <c:pt idx="91" formatCode="0.0%">
                  <c:v>-0.17700000000000005</c:v>
                </c:pt>
                <c:pt idx="92" formatCode="0.0%">
                  <c:v>-3.9000000000000014E-2</c:v>
                </c:pt>
                <c:pt idx="93" formatCode="0.0%">
                  <c:v>9.7000000000000003E-2</c:v>
                </c:pt>
                <c:pt idx="94" formatCode="0.0%">
                  <c:v>-2.700000000000001E-2</c:v>
                </c:pt>
                <c:pt idx="95" formatCode="0.0%">
                  <c:v>-6.4000000000000029E-2</c:v>
                </c:pt>
                <c:pt idx="96" formatCode="0.0%">
                  <c:v>8.7000000000000022E-2</c:v>
                </c:pt>
                <c:pt idx="97" formatCode="0.0%">
                  <c:v>4.3000000000000003E-2</c:v>
                </c:pt>
                <c:pt idx="98" formatCode="0.0%">
                  <c:v>-3.7999999999999999E-2</c:v>
                </c:pt>
                <c:pt idx="99" formatCode="0.0%">
                  <c:v>0.10199999999999998</c:v>
                </c:pt>
                <c:pt idx="100" formatCode="0.0%">
                  <c:v>-2.3E-2</c:v>
                </c:pt>
                <c:pt idx="101" formatCode="0.0%">
                  <c:v>0.13100000000000001</c:v>
                </c:pt>
                <c:pt idx="102" formatCode="0.0%">
                  <c:v>9.2000000000000026E-2</c:v>
                </c:pt>
                <c:pt idx="103" formatCode="0.0%">
                  <c:v>2.9000000000000001E-2</c:v>
                </c:pt>
                <c:pt idx="104" formatCode="0.0%">
                  <c:v>-4.2000000000000016E-2</c:v>
                </c:pt>
                <c:pt idx="105" formatCode="0.0%">
                  <c:v>-2.8000000000000001E-2</c:v>
                </c:pt>
                <c:pt idx="106" formatCode="0.0%">
                  <c:v>1.7000000000000001E-2</c:v>
                </c:pt>
                <c:pt idx="107" formatCode="0.00%">
                  <c:v>5.3000000000000012E-2</c:v>
                </c:pt>
                <c:pt idx="108" formatCode="0.00%">
                  <c:v>0.10700000000000003</c:v>
                </c:pt>
                <c:pt idx="109" formatCode="0.00%">
                  <c:v>2.4E-2</c:v>
                </c:pt>
                <c:pt idx="110" formatCode="0.00%">
                  <c:v>3.5999999999999997E-2</c:v>
                </c:pt>
                <c:pt idx="111" formatCode="0.00%">
                  <c:v>5.8000000000000003E-2</c:v>
                </c:pt>
                <c:pt idx="112" formatCode="0.00%">
                  <c:v>5.0000000000000018E-3</c:v>
                </c:pt>
                <c:pt idx="113" formatCode="0.00%">
                  <c:v>0.11600000000000002</c:v>
                </c:pt>
                <c:pt idx="114" formatCode="0.00%">
                  <c:v>0.10400000000000002</c:v>
                </c:pt>
              </c:numCache>
            </c:numRef>
          </c:val>
          <c:extLst xmlns:c16r2="http://schemas.microsoft.com/office/drawing/2015/06/chart">
            <c:ext xmlns:c16="http://schemas.microsoft.com/office/drawing/2014/chart" uri="{C3380CC4-5D6E-409C-BE32-E72D297353CC}">
              <c16:uniqueId val="{00000001-7BF5-458A-BFBE-935A0C3B1FD4}"/>
            </c:ext>
          </c:extLst>
        </c:ser>
        <c:dLbls>
          <c:showVal val="1"/>
        </c:dLbls>
        <c:marker val="1"/>
        <c:axId val="115133440"/>
        <c:axId val="115143424"/>
      </c:lineChart>
      <c:lineChart>
        <c:grouping val="standard"/>
        <c:ser>
          <c:idx val="3"/>
          <c:order val="1"/>
          <c:tx>
            <c:strRef>
              <c:f>Sheet1!$A$3</c:f>
              <c:strCache>
                <c:ptCount val="1"/>
                <c:pt idx="0">
                  <c:v>Δείκτης Μηνών </c:v>
                </c:pt>
              </c:strCache>
            </c:strRef>
          </c:tx>
          <c:spPr>
            <a:ln w="25375">
              <a:solidFill>
                <a:srgbClr val="FF0000"/>
              </a:solidFill>
              <a:prstDash val="solid"/>
            </a:ln>
          </c:spPr>
          <c:marker>
            <c:symbol val="x"/>
            <c:size val="6"/>
            <c:spPr>
              <a:noFill/>
              <a:ln w="9516">
                <a:noFill/>
              </a:ln>
            </c:spPr>
          </c:marker>
          <c:dLbls>
            <c:delete val="1"/>
          </c:dLbls>
          <c:trendline>
            <c:spPr>
              <a:ln w="3172">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0.0</c:formatCode>
                <c:ptCount val="115"/>
                <c:pt idx="0">
                  <c:v>10.9</c:v>
                </c:pt>
                <c:pt idx="1">
                  <c:v>10.9</c:v>
                </c:pt>
                <c:pt idx="2">
                  <c:v>9</c:v>
                </c:pt>
                <c:pt idx="3">
                  <c:v>9</c:v>
                </c:pt>
                <c:pt idx="4">
                  <c:v>9</c:v>
                </c:pt>
                <c:pt idx="5">
                  <c:v>7.9</c:v>
                </c:pt>
                <c:pt idx="6">
                  <c:v>7.9</c:v>
                </c:pt>
                <c:pt idx="7">
                  <c:v>7.9</c:v>
                </c:pt>
                <c:pt idx="8">
                  <c:v>8.1</c:v>
                </c:pt>
                <c:pt idx="9">
                  <c:v>8.1</c:v>
                </c:pt>
                <c:pt idx="10">
                  <c:v>8.1</c:v>
                </c:pt>
                <c:pt idx="11">
                  <c:v>7.3</c:v>
                </c:pt>
                <c:pt idx="12">
                  <c:v>7.3</c:v>
                </c:pt>
                <c:pt idx="13">
                  <c:v>7.3</c:v>
                </c:pt>
                <c:pt idx="14">
                  <c:v>7.2</c:v>
                </c:pt>
                <c:pt idx="15">
                  <c:v>7.2</c:v>
                </c:pt>
                <c:pt idx="16">
                  <c:v>7.2</c:v>
                </c:pt>
                <c:pt idx="17">
                  <c:v>7</c:v>
                </c:pt>
                <c:pt idx="18">
                  <c:v>7</c:v>
                </c:pt>
                <c:pt idx="19">
                  <c:v>7</c:v>
                </c:pt>
                <c:pt idx="20">
                  <c:v>7.4</c:v>
                </c:pt>
                <c:pt idx="21">
                  <c:v>7.4</c:v>
                </c:pt>
                <c:pt idx="22">
                  <c:v>9.1</c:v>
                </c:pt>
                <c:pt idx="23">
                  <c:v>6.7</c:v>
                </c:pt>
                <c:pt idx="24">
                  <c:v>7</c:v>
                </c:pt>
                <c:pt idx="25">
                  <c:v>6.9</c:v>
                </c:pt>
                <c:pt idx="26">
                  <c:v>7.5</c:v>
                </c:pt>
                <c:pt idx="27">
                  <c:v>6.5</c:v>
                </c:pt>
                <c:pt idx="28">
                  <c:v>8.6</c:v>
                </c:pt>
                <c:pt idx="29">
                  <c:v>7.6</c:v>
                </c:pt>
                <c:pt idx="30">
                  <c:v>7</c:v>
                </c:pt>
                <c:pt idx="31">
                  <c:v>7.4300000000000015</c:v>
                </c:pt>
                <c:pt idx="32">
                  <c:v>6.8599999999999985</c:v>
                </c:pt>
                <c:pt idx="33">
                  <c:v>7.1</c:v>
                </c:pt>
                <c:pt idx="34">
                  <c:v>7.6</c:v>
                </c:pt>
                <c:pt idx="35">
                  <c:v>7.7</c:v>
                </c:pt>
                <c:pt idx="36">
                  <c:v>7.5</c:v>
                </c:pt>
                <c:pt idx="37">
                  <c:v>7.3</c:v>
                </c:pt>
                <c:pt idx="38">
                  <c:v>6.8</c:v>
                </c:pt>
                <c:pt idx="39">
                  <c:v>7.1</c:v>
                </c:pt>
                <c:pt idx="40">
                  <c:v>6</c:v>
                </c:pt>
                <c:pt idx="41">
                  <c:v>6.1</c:v>
                </c:pt>
                <c:pt idx="42">
                  <c:v>6.9</c:v>
                </c:pt>
                <c:pt idx="43">
                  <c:v>6.38</c:v>
                </c:pt>
                <c:pt idx="44">
                  <c:v>7.03</c:v>
                </c:pt>
                <c:pt idx="45">
                  <c:v>6.46</c:v>
                </c:pt>
                <c:pt idx="46">
                  <c:v>6.41</c:v>
                </c:pt>
                <c:pt idx="47">
                  <c:v>10.98</c:v>
                </c:pt>
                <c:pt idx="48">
                  <c:v>6.56</c:v>
                </c:pt>
                <c:pt idx="49">
                  <c:v>7.3</c:v>
                </c:pt>
                <c:pt idx="50">
                  <c:v>6.9</c:v>
                </c:pt>
                <c:pt idx="51">
                  <c:v>7</c:v>
                </c:pt>
                <c:pt idx="52">
                  <c:v>6.1599999999999984</c:v>
                </c:pt>
                <c:pt idx="53">
                  <c:v>7.3</c:v>
                </c:pt>
                <c:pt idx="54">
                  <c:v>6.09</c:v>
                </c:pt>
                <c:pt idx="55">
                  <c:v>6.09</c:v>
                </c:pt>
                <c:pt idx="56">
                  <c:v>6.29</c:v>
                </c:pt>
                <c:pt idx="57">
                  <c:v>6.45</c:v>
                </c:pt>
                <c:pt idx="58">
                  <c:v>5.48</c:v>
                </c:pt>
                <c:pt idx="59" formatCode="General">
                  <c:v>5.44</c:v>
                </c:pt>
                <c:pt idx="60" formatCode="General">
                  <c:v>5.48</c:v>
                </c:pt>
                <c:pt idx="61" formatCode="General">
                  <c:v>5.45</c:v>
                </c:pt>
                <c:pt idx="62" formatCode="General">
                  <c:v>5.42</c:v>
                </c:pt>
                <c:pt idx="63" formatCode="General">
                  <c:v>4.8199999999999985</c:v>
                </c:pt>
                <c:pt idx="64" formatCode="General">
                  <c:v>4.99</c:v>
                </c:pt>
                <c:pt idx="65" formatCode="General">
                  <c:v>5.17</c:v>
                </c:pt>
                <c:pt idx="66" formatCode="General">
                  <c:v>5.59</c:v>
                </c:pt>
                <c:pt idx="67" formatCode="General">
                  <c:v>4.92</c:v>
                </c:pt>
                <c:pt idx="68" formatCode="General">
                  <c:v>6.3199999999999985</c:v>
                </c:pt>
                <c:pt idx="69" formatCode="General">
                  <c:v>4.7699999999999996</c:v>
                </c:pt>
                <c:pt idx="70" formatCode="General">
                  <c:v>6.39</c:v>
                </c:pt>
                <c:pt idx="71" formatCode="General">
                  <c:v>7.22</c:v>
                </c:pt>
                <c:pt idx="72" formatCode="General">
                  <c:v>5.29</c:v>
                </c:pt>
                <c:pt idx="73" formatCode="General">
                  <c:v>4.68</c:v>
                </c:pt>
                <c:pt idx="74" formatCode="General">
                  <c:v>6.39</c:v>
                </c:pt>
                <c:pt idx="75" formatCode="General">
                  <c:v>6.6599999999999984</c:v>
                </c:pt>
                <c:pt idx="76" formatCode="General">
                  <c:v>5.37</c:v>
                </c:pt>
                <c:pt idx="77" formatCode="General">
                  <c:v>5.72</c:v>
                </c:pt>
                <c:pt idx="78" formatCode="General">
                  <c:v>5.1099999999999985</c:v>
                </c:pt>
                <c:pt idx="79" formatCode="General">
                  <c:v>6.1599999999999984</c:v>
                </c:pt>
                <c:pt idx="80" formatCode="General">
                  <c:v>6.49</c:v>
                </c:pt>
                <c:pt idx="81" formatCode="General">
                  <c:v>6.42</c:v>
                </c:pt>
                <c:pt idx="82" formatCode="General">
                  <c:v>13.06</c:v>
                </c:pt>
                <c:pt idx="83" formatCode="General">
                  <c:v>8.1</c:v>
                </c:pt>
                <c:pt idx="84" formatCode="General">
                  <c:v>6.73</c:v>
                </c:pt>
                <c:pt idx="85" formatCode="General">
                  <c:v>5.28</c:v>
                </c:pt>
                <c:pt idx="86" formatCode="General">
                  <c:v>5.8</c:v>
                </c:pt>
                <c:pt idx="87" formatCode="General">
                  <c:v>4.95</c:v>
                </c:pt>
                <c:pt idx="88" formatCode="General">
                  <c:v>6.08</c:v>
                </c:pt>
                <c:pt idx="89" formatCode="General">
                  <c:v>5.04</c:v>
                </c:pt>
                <c:pt idx="90" formatCode="General">
                  <c:v>5.8199999999999985</c:v>
                </c:pt>
                <c:pt idx="91" formatCode="General">
                  <c:v>7.24</c:v>
                </c:pt>
                <c:pt idx="92" formatCode="General">
                  <c:v>7.31</c:v>
                </c:pt>
                <c:pt idx="93" formatCode="General">
                  <c:v>6.45</c:v>
                </c:pt>
                <c:pt idx="94" formatCode="General">
                  <c:v>5.91</c:v>
                </c:pt>
                <c:pt idx="95" formatCode="General">
                  <c:v>6.21</c:v>
                </c:pt>
                <c:pt idx="96" formatCode="General">
                  <c:v>6.51</c:v>
                </c:pt>
                <c:pt idx="97" formatCode="General">
                  <c:v>6.2</c:v>
                </c:pt>
                <c:pt idx="98" formatCode="General">
                  <c:v>6</c:v>
                </c:pt>
                <c:pt idx="99">
                  <c:v>5.9700000000000015</c:v>
                </c:pt>
                <c:pt idx="100">
                  <c:v>6.2700000000000014</c:v>
                </c:pt>
                <c:pt idx="101">
                  <c:v>7.71</c:v>
                </c:pt>
                <c:pt idx="102">
                  <c:v>6.6099999999999985</c:v>
                </c:pt>
                <c:pt idx="103" formatCode="General">
                  <c:v>6.79</c:v>
                </c:pt>
                <c:pt idx="104" formatCode="General">
                  <c:v>6.92</c:v>
                </c:pt>
                <c:pt idx="105" formatCode="General">
                  <c:v>6.73</c:v>
                </c:pt>
                <c:pt idx="106" formatCode="General">
                  <c:v>6.6599999999999984</c:v>
                </c:pt>
                <c:pt idx="107" formatCode="General">
                  <c:v>7.57</c:v>
                </c:pt>
                <c:pt idx="108" formatCode="General">
                  <c:v>9.3700000000000028</c:v>
                </c:pt>
                <c:pt idx="109" formatCode="General">
                  <c:v>8.73</c:v>
                </c:pt>
                <c:pt idx="110" formatCode="General">
                  <c:v>7.79</c:v>
                </c:pt>
                <c:pt idx="111" formatCode="General">
                  <c:v>8.07</c:v>
                </c:pt>
                <c:pt idx="112" formatCode="General">
                  <c:v>8.120000000000001</c:v>
                </c:pt>
                <c:pt idx="113" formatCode="General">
                  <c:v>8.4500000000000028</c:v>
                </c:pt>
                <c:pt idx="114" formatCode="General">
                  <c:v>8.3800000000000008</c:v>
                </c:pt>
              </c:numCache>
            </c:numRef>
          </c:val>
          <c:extLst xmlns:c16r2="http://schemas.microsoft.com/office/drawing/2015/06/chart">
            <c:ext xmlns:c16="http://schemas.microsoft.com/office/drawing/2014/chart" uri="{C3380CC4-5D6E-409C-BE32-E72D297353CC}">
              <c16:uniqueId val="{00000003-7BF5-458A-BFBE-935A0C3B1FD4}"/>
            </c:ext>
          </c:extLst>
        </c:ser>
        <c:dLbls>
          <c:showVal val="1"/>
        </c:dLbls>
        <c:marker val="1"/>
        <c:axId val="115144960"/>
        <c:axId val="115154944"/>
      </c:lineChart>
      <c:dateAx>
        <c:axId val="115133440"/>
        <c:scaling>
          <c:orientation val="minMax"/>
        </c:scaling>
        <c:axPos val="b"/>
        <c:numFmt formatCode="mmm\-yy" sourceLinked="0"/>
        <c:tickLblPos val="nextTo"/>
        <c:spPr>
          <a:ln w="12687">
            <a:solidFill>
              <a:schemeClr val="tx1">
                <a:lumMod val="50000"/>
              </a:schemeClr>
            </a:solidFill>
            <a:prstDash val="solid"/>
          </a:ln>
        </c:spPr>
        <c:txPr>
          <a:bodyPr rot="-2700000" vert="horz"/>
          <a:lstStyle/>
          <a:p>
            <a:pPr>
              <a:defRPr sz="700" b="1" i="0" u="none" strike="noStrike" baseline="0">
                <a:solidFill>
                  <a:srgbClr val="000000"/>
                </a:solidFill>
                <a:latin typeface="Arial"/>
                <a:ea typeface="Arial"/>
                <a:cs typeface="Arial"/>
              </a:defRPr>
            </a:pPr>
            <a:endParaRPr lang="en-US"/>
          </a:p>
        </c:txPr>
        <c:crossAx val="115143424"/>
        <c:crosses val="autoZero"/>
        <c:auto val="1"/>
        <c:lblOffset val="80"/>
        <c:baseTimeUnit val="months"/>
        <c:majorUnit val="2"/>
        <c:majorTimeUnit val="months"/>
        <c:minorUnit val="1"/>
        <c:minorTimeUnit val="months"/>
      </c:dateAx>
      <c:valAx>
        <c:axId val="115143424"/>
        <c:scaling>
          <c:orientation val="minMax"/>
        </c:scaling>
        <c:axPos val="l"/>
        <c:numFmt formatCode="0%" sourceLinked="1"/>
        <c:tickLblPos val="nextTo"/>
        <c:spPr>
          <a:ln w="12687">
            <a:solidFill>
              <a:schemeClr val="tx1">
                <a:lumMod val="50000"/>
              </a:schemeClr>
            </a:solidFill>
            <a:prstDash val="solid"/>
          </a:ln>
        </c:spPr>
        <c:txPr>
          <a:bodyPr rot="0" vert="horz"/>
          <a:lstStyle/>
          <a:p>
            <a:pPr>
              <a:defRPr sz="799" b="1" i="0" u="none" strike="noStrike" baseline="0">
                <a:solidFill>
                  <a:srgbClr val="000000"/>
                </a:solidFill>
                <a:latin typeface="Arial"/>
                <a:ea typeface="Arial"/>
                <a:cs typeface="Arial"/>
              </a:defRPr>
            </a:pPr>
            <a:endParaRPr lang="en-US"/>
          </a:p>
        </c:txPr>
        <c:crossAx val="115133440"/>
        <c:crosses val="autoZero"/>
        <c:crossBetween val="between"/>
      </c:valAx>
      <c:dateAx>
        <c:axId val="115144960"/>
        <c:scaling>
          <c:orientation val="minMax"/>
        </c:scaling>
        <c:delete val="1"/>
        <c:axPos val="b"/>
        <c:numFmt formatCode="mmm\-yy" sourceLinked="1"/>
        <c:tickLblPos val="none"/>
        <c:crossAx val="115154944"/>
        <c:crosses val="autoZero"/>
        <c:auto val="1"/>
        <c:lblOffset val="100"/>
        <c:baseTimeUnit val="months"/>
      </c:dateAx>
      <c:valAx>
        <c:axId val="115154944"/>
        <c:scaling>
          <c:orientation val="minMax"/>
        </c:scaling>
        <c:axPos val="r"/>
        <c:numFmt formatCode="0.0" sourceLinked="1"/>
        <c:tickLblPos val="nextTo"/>
        <c:spPr>
          <a:ln w="12687">
            <a:solidFill>
              <a:schemeClr val="tx1">
                <a:lumMod val="50000"/>
              </a:schemeClr>
            </a:solidFill>
            <a:prstDash val="solid"/>
          </a:ln>
        </c:spPr>
        <c:txPr>
          <a:bodyPr rot="0" vert="horz"/>
          <a:lstStyle/>
          <a:p>
            <a:pPr>
              <a:defRPr sz="799" b="1" i="0" u="none" strike="noStrike" baseline="0">
                <a:solidFill>
                  <a:srgbClr val="000000"/>
                </a:solidFill>
                <a:latin typeface="Arial"/>
                <a:ea typeface="Arial"/>
                <a:cs typeface="Arial"/>
              </a:defRPr>
            </a:pPr>
            <a:endParaRPr lang="en-US"/>
          </a:p>
        </c:txPr>
        <c:crossAx val="115144960"/>
        <c:crosses val="max"/>
        <c:crossBetween val="between"/>
      </c:valAx>
      <c:spPr>
        <a:noFill/>
        <a:ln w="25375">
          <a:noFill/>
        </a:ln>
      </c:spPr>
    </c:plotArea>
    <c:legend>
      <c:legendPos val="t"/>
      <c:spPr>
        <a:noFill/>
        <a:ln w="25375">
          <a:noFill/>
        </a:ln>
      </c:spPr>
      <c:txPr>
        <a:bodyPr/>
        <a:lstStyle/>
        <a:p>
          <a:pPr>
            <a:defRPr sz="824"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99" b="1"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7.4306990606862924E-2"/>
          <c:w val="0.92251337868480721"/>
          <c:h val="0.89274194795481165"/>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908E-430F-903C-7FFFD6247FC0}"/>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-0.31000000000000016</c:v>
                </c:pt>
                <c:pt idx="1">
                  <c:v>-0.16</c:v>
                </c:pt>
                <c:pt idx="2">
                  <c:v>-0.31000000000000016</c:v>
                </c:pt>
                <c:pt idx="3">
                  <c:v>-0.47000000000000008</c:v>
                </c:pt>
                <c:pt idx="4">
                  <c:v>-0.43000000000000016</c:v>
                </c:pt>
                <c:pt idx="5">
                  <c:v>-0.52</c:v>
                </c:pt>
                <c:pt idx="6">
                  <c:v>-0.64000000000000035</c:v>
                </c:pt>
                <c:pt idx="7">
                  <c:v>-0.62000000000000033</c:v>
                </c:pt>
                <c:pt idx="8">
                  <c:v>-0.60000000000000031</c:v>
                </c:pt>
                <c:pt idx="9">
                  <c:v>-0.65000000000000036</c:v>
                </c:pt>
                <c:pt idx="10">
                  <c:v>-0.66000000000000036</c:v>
                </c:pt>
                <c:pt idx="11">
                  <c:v>-0.63000000000000034</c:v>
                </c:pt>
                <c:pt idx="12">
                  <c:v>-0.74000000000000032</c:v>
                </c:pt>
                <c:pt idx="13">
                  <c:v>-0.78</c:v>
                </c:pt>
                <c:pt idx="14">
                  <c:v>-0.75000000000000033</c:v>
                </c:pt>
                <c:pt idx="15">
                  <c:v>-0.46</c:v>
                </c:pt>
                <c:pt idx="16">
                  <c:v>-0.26</c:v>
                </c:pt>
                <c:pt idx="17">
                  <c:v>-0.1</c:v>
                </c:pt>
                <c:pt idx="18">
                  <c:v>5.0000000000000024E-2</c:v>
                </c:pt>
              </c:numCache>
            </c:numRef>
          </c:val>
          <c:extLst xmlns:c16r2="http://schemas.microsoft.com/office/drawing/2015/06/chart">
            <c:ext xmlns:c16="http://schemas.microsoft.com/office/drawing/2014/chart" uri="{C3380CC4-5D6E-409C-BE32-E72D297353CC}">
              <c16:uniqueId val="{00000003-908E-430F-903C-7FFFD6247FC0}"/>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-0.52</c:v>
                </c:pt>
                <c:pt idx="1">
                  <c:v>-0.28000000000000008</c:v>
                </c:pt>
                <c:pt idx="2">
                  <c:v>-0.4</c:v>
                </c:pt>
                <c:pt idx="3">
                  <c:v>-0.52</c:v>
                </c:pt>
                <c:pt idx="4">
                  <c:v>-0.41000000000000014</c:v>
                </c:pt>
                <c:pt idx="5">
                  <c:v>-0.51</c:v>
                </c:pt>
                <c:pt idx="6">
                  <c:v>-0.47000000000000008</c:v>
                </c:pt>
                <c:pt idx="7">
                  <c:v>-0.59</c:v>
                </c:pt>
                <c:pt idx="8">
                  <c:v>-0.55000000000000004</c:v>
                </c:pt>
                <c:pt idx="9">
                  <c:v>-0.48000000000000015</c:v>
                </c:pt>
                <c:pt idx="10">
                  <c:v>-0.62000000000000033</c:v>
                </c:pt>
                <c:pt idx="11">
                  <c:v>-0.62000000000000033</c:v>
                </c:pt>
                <c:pt idx="12">
                  <c:v>-0.72000000000000031</c:v>
                </c:pt>
                <c:pt idx="13">
                  <c:v>-0.73000000000000032</c:v>
                </c:pt>
                <c:pt idx="14">
                  <c:v>-0.61000000000000032</c:v>
                </c:pt>
                <c:pt idx="15">
                  <c:v>-0.3500000000000002</c:v>
                </c:pt>
                <c:pt idx="16">
                  <c:v>-0.22</c:v>
                </c:pt>
                <c:pt idx="17">
                  <c:v>3.999999999999998E-2</c:v>
                </c:pt>
                <c:pt idx="18">
                  <c:v>0.25</c:v>
                </c:pt>
              </c:numCache>
            </c:numRef>
          </c:val>
          <c:extLst xmlns:c16r2="http://schemas.microsoft.com/office/drawing/2015/06/chart">
            <c:ext xmlns:c16="http://schemas.microsoft.com/office/drawing/2014/chart" uri="{C3380CC4-5D6E-409C-BE32-E72D297353CC}">
              <c16:uniqueId val="{00000006-908E-430F-903C-7FFFD6247FC0}"/>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noFill/>
                <a:ln w="19050">
                  <a:noFill/>
                </a:ln>
              </c:spPr>
              <c:txPr>
                <a:bodyPr/>
                <a:lstStyle/>
                <a:p>
                  <a:pPr>
                    <a:defRPr/>
                  </a:pPr>
                  <a:endParaRPr lang="en-US"/>
                </a:p>
              </c:txPr>
            </c:dLbl>
            <c:dLbl>
              <c:idx val="15"/>
              <c:spPr>
                <a:noFill/>
                <a:ln>
                  <a:noFill/>
                </a:ln>
              </c:spPr>
              <c:txPr>
                <a:bodyPr/>
                <a:lstStyle/>
                <a:p>
                  <a:pPr>
                    <a:defRPr/>
                  </a:pPr>
                  <a:endParaRPr lang="en-US"/>
                </a:p>
              </c:txPr>
            </c:dLbl>
            <c:spPr>
              <a:noFill/>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-0.56000000000000005</c:v>
                </c:pt>
                <c:pt idx="1">
                  <c:v>-0.56999999999999995</c:v>
                </c:pt>
                <c:pt idx="2">
                  <c:v>-0.52</c:v>
                </c:pt>
                <c:pt idx="3">
                  <c:v>-0.53</c:v>
                </c:pt>
                <c:pt idx="4">
                  <c:v>-0.54</c:v>
                </c:pt>
                <c:pt idx="5">
                  <c:v>-0.78</c:v>
                </c:pt>
                <c:pt idx="6">
                  <c:v>-0.76000000000000034</c:v>
                </c:pt>
                <c:pt idx="7">
                  <c:v>-0.81</c:v>
                </c:pt>
                <c:pt idx="8">
                  <c:v>-0.66000000000000036</c:v>
                </c:pt>
                <c:pt idx="9">
                  <c:v>-0.61000000000000032</c:v>
                </c:pt>
                <c:pt idx="10">
                  <c:v>-0.46</c:v>
                </c:pt>
                <c:pt idx="11">
                  <c:v>-0.59</c:v>
                </c:pt>
                <c:pt idx="12">
                  <c:v>-0.65000000000000036</c:v>
                </c:pt>
                <c:pt idx="13">
                  <c:v>-0.70000000000000029</c:v>
                </c:pt>
                <c:pt idx="14">
                  <c:v>-0.57999999999999985</c:v>
                </c:pt>
                <c:pt idx="15">
                  <c:v>-0.51999999999999991</c:v>
                </c:pt>
                <c:pt idx="16">
                  <c:v>-0.40000000000000008</c:v>
                </c:pt>
                <c:pt idx="17">
                  <c:v>-4.0000000000000022E-2</c:v>
                </c:pt>
                <c:pt idx="18">
                  <c:v>6.9999999999999993E-2</c:v>
                </c:pt>
              </c:numCache>
            </c:numRef>
          </c:val>
          <c:extLst xmlns:c16r2="http://schemas.microsoft.com/office/drawing/2015/06/chart">
            <c:ext xmlns:c16="http://schemas.microsoft.com/office/drawing/2014/chart" uri="{C3380CC4-5D6E-409C-BE32-E72D297353CC}">
              <c16:uniqueId val="{00000009-908E-430F-903C-7FFFD6247FC0}"/>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layout>
                <c:manualLayout>
                  <c:x val="-7.1995464852608274E-3"/>
                  <c:y val="-5.1682194385278954E-3"/>
                </c:manualLayout>
              </c:layout>
              <c:spPr>
                <a:ln>
                  <a:no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08E-430F-903C-7FFFD6247FC0}"/>
                </c:ext>
              </c:extLst>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-0.33000000000000024</c:v>
                </c:pt>
                <c:pt idx="1">
                  <c:v>-0.38000000000000017</c:v>
                </c:pt>
                <c:pt idx="2">
                  <c:v>-0.19</c:v>
                </c:pt>
                <c:pt idx="3">
                  <c:v>-0.65000000000000036</c:v>
                </c:pt>
                <c:pt idx="4">
                  <c:v>-0.59</c:v>
                </c:pt>
                <c:pt idx="5">
                  <c:v>-0.83000000000000029</c:v>
                </c:pt>
                <c:pt idx="6">
                  <c:v>-0.53</c:v>
                </c:pt>
                <c:pt idx="7">
                  <c:v>-0.61000000000000032</c:v>
                </c:pt>
                <c:pt idx="8">
                  <c:v>-0.55000000000000004</c:v>
                </c:pt>
                <c:pt idx="9">
                  <c:v>-0.37000000000000016</c:v>
                </c:pt>
                <c:pt idx="10">
                  <c:v>-0.63000000000000034</c:v>
                </c:pt>
                <c:pt idx="11">
                  <c:v>-0.5</c:v>
                </c:pt>
                <c:pt idx="12">
                  <c:v>-0.48000000000000015</c:v>
                </c:pt>
                <c:pt idx="13">
                  <c:v>-0.75000000000000033</c:v>
                </c:pt>
                <c:pt idx="14">
                  <c:v>-0.7100000000000003</c:v>
                </c:pt>
                <c:pt idx="15">
                  <c:v>-0.34</c:v>
                </c:pt>
                <c:pt idx="16">
                  <c:v>-0.36000000000000015</c:v>
                </c:pt>
                <c:pt idx="17">
                  <c:v>0.15000000000000011</c:v>
                </c:pt>
                <c:pt idx="18">
                  <c:v>8.0000000000000043E-2</c:v>
                </c:pt>
              </c:numCache>
            </c:numRef>
          </c:val>
          <c:extLst xmlns:c16r2="http://schemas.microsoft.com/office/drawing/2015/06/chart">
            <c:ext xmlns:c16="http://schemas.microsoft.com/office/drawing/2014/chart" uri="{C3380CC4-5D6E-409C-BE32-E72D297353CC}">
              <c16:uniqueId val="{0000000C-908E-430F-903C-7FFFD6247FC0}"/>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layout>
                <c:manualLayout>
                  <c:x val="0"/>
                  <c:y val="3.6177536069695281E-2"/>
                </c:manualLayout>
              </c:layout>
              <c:spPr>
                <a:ln>
                  <a:solidFill>
                    <a:srgbClr val="FFFF00"/>
                  </a:solidFill>
                </a:ln>
              </c:spPr>
              <c:txPr>
                <a:bodyPr/>
                <a:lstStyle/>
                <a:p>
                  <a:pPr>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08E-430F-903C-7FFFD6247FC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-0.94000000000000028</c:v>
                </c:pt>
                <c:pt idx="1">
                  <c:v>-0.53</c:v>
                </c:pt>
                <c:pt idx="2">
                  <c:v>-0.60000000000000031</c:v>
                </c:pt>
                <c:pt idx="3">
                  <c:v>-0.43000000000000016</c:v>
                </c:pt>
                <c:pt idx="4">
                  <c:v>-0.72000000000000031</c:v>
                </c:pt>
                <c:pt idx="5">
                  <c:v>-0.5</c:v>
                </c:pt>
                <c:pt idx="6">
                  <c:v>-0.47000000000000008</c:v>
                </c:pt>
                <c:pt idx="7">
                  <c:v>-0.72000000000000031</c:v>
                </c:pt>
                <c:pt idx="8">
                  <c:v>-0.76000000000000034</c:v>
                </c:pt>
                <c:pt idx="9">
                  <c:v>-0.63000000000000034</c:v>
                </c:pt>
                <c:pt idx="10">
                  <c:v>-0.63000000000000034</c:v>
                </c:pt>
                <c:pt idx="11">
                  <c:v>-0.58000000000000007</c:v>
                </c:pt>
                <c:pt idx="12">
                  <c:v>-0.59</c:v>
                </c:pt>
                <c:pt idx="13">
                  <c:v>-0.69000000000000028</c:v>
                </c:pt>
                <c:pt idx="14">
                  <c:v>-0.54</c:v>
                </c:pt>
                <c:pt idx="15">
                  <c:v>-0.52</c:v>
                </c:pt>
                <c:pt idx="16">
                  <c:v>-0.25</c:v>
                </c:pt>
                <c:pt idx="17">
                  <c:v>-0.23</c:v>
                </c:pt>
                <c:pt idx="18">
                  <c:v>0.11</c:v>
                </c:pt>
              </c:numCache>
            </c:numRef>
          </c:val>
          <c:extLst xmlns:c16r2="http://schemas.microsoft.com/office/drawing/2015/06/chart">
            <c:ext xmlns:c16="http://schemas.microsoft.com/office/drawing/2014/chart" uri="{C3380CC4-5D6E-409C-BE32-E72D297353CC}">
              <c16:uniqueId val="{0000000F-908E-430F-903C-7FFFD6247FC0}"/>
            </c:ext>
          </c:extLst>
        </c:ser>
        <c:dLbls>
          <c:showVal val="1"/>
        </c:dLbls>
        <c:marker val="1"/>
        <c:axId val="126719104"/>
        <c:axId val="126720640"/>
      </c:lineChart>
      <c:catAx>
        <c:axId val="126719104"/>
        <c:scaling>
          <c:orientation val="minMax"/>
        </c:scaling>
        <c:axPos val="b"/>
        <c:numFmt formatCode="General" sourceLinked="1"/>
        <c:tickLblPos val="nextTo"/>
        <c:spPr>
          <a:ln>
            <a:solidFill>
              <a:schemeClr val="accent4"/>
            </a:solidFill>
          </a:ln>
        </c:spPr>
        <c:txPr>
          <a:bodyPr rot="-1200000" vert="horz"/>
          <a:lstStyle/>
          <a:p>
            <a:pPr>
              <a:defRPr sz="500" b="0"/>
            </a:pPr>
            <a:endParaRPr lang="en-US"/>
          </a:p>
        </c:txPr>
        <c:crossAx val="126720640"/>
        <c:crosses val="autoZero"/>
        <c:auto val="1"/>
        <c:lblAlgn val="ctr"/>
        <c:lblOffset val="100"/>
        <c:tickLblSkip val="1"/>
        <c:tickMarkSkip val="1"/>
      </c:catAx>
      <c:valAx>
        <c:axId val="126720640"/>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26719104"/>
        <c:crosses val="autoZero"/>
        <c:crossBetween val="between"/>
      </c:valAx>
      <c:spPr>
        <a:noFill/>
        <a:ln w="25408">
          <a:noFill/>
        </a:ln>
      </c:spPr>
    </c:plotArea>
    <c:legend>
      <c:legendPos val="t"/>
      <c:layou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1398763034979943E-2"/>
          <c:y val="3.1185732439376758E-2"/>
          <c:w val="0.89182849658109276"/>
          <c:h val="0.91720376766595357"/>
        </c:manualLayout>
      </c:layout>
      <c:lineChart>
        <c:grouping val="standard"/>
        <c:ser>
          <c:idx val="2"/>
          <c:order val="0"/>
          <c:tx>
            <c:strRef>
              <c:f>Sheet1!$A$2</c:f>
              <c:strCache>
                <c:ptCount val="1"/>
                <c:pt idx="0">
                  <c:v>εργαζόμενοι επιχείρησης</c:v>
                </c:pt>
              </c:strCache>
            </c:strRef>
          </c:tx>
          <c:spPr>
            <a:ln w="25375">
              <a:solidFill>
                <a:srgbClr val="000000"/>
              </a:solidFill>
              <a:prstDash val="solid"/>
            </a:ln>
          </c:spPr>
          <c:marker>
            <c:symbol val="square"/>
            <c:size val="6"/>
            <c:spPr>
              <a:noFill/>
              <a:ln w="9516">
                <a:noFill/>
              </a:ln>
            </c:spPr>
          </c:marker>
          <c:dLbls>
            <c:delete val="1"/>
          </c:dLbls>
          <c:trendline>
            <c:spPr>
              <a:ln w="3172">
                <a:solidFill>
                  <a:srgbClr val="00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Sheet1!$B$2:$DM$2</c:f>
              <c:numCache>
                <c:formatCode>0%</c:formatCode>
                <c:ptCount val="115"/>
                <c:pt idx="0">
                  <c:v>8.2000000000000003E-2</c:v>
                </c:pt>
                <c:pt idx="1">
                  <c:v>7.0999999999999994E-2</c:v>
                </c:pt>
                <c:pt idx="2">
                  <c:v>7.1999999999999995E-2</c:v>
                </c:pt>
                <c:pt idx="3">
                  <c:v>6.1000000000000013E-2</c:v>
                </c:pt>
                <c:pt idx="4">
                  <c:v>5.1999999999999998E-2</c:v>
                </c:pt>
                <c:pt idx="5">
                  <c:v>-0.15200000000000005</c:v>
                </c:pt>
                <c:pt idx="6">
                  <c:v>-0.27</c:v>
                </c:pt>
                <c:pt idx="7">
                  <c:v>-0.31300000000000011</c:v>
                </c:pt>
                <c:pt idx="8">
                  <c:v>-0.39200000000000013</c:v>
                </c:pt>
                <c:pt idx="9">
                  <c:v>-0.4300000000000001</c:v>
                </c:pt>
                <c:pt idx="10">
                  <c:v>-0.34300000000000008</c:v>
                </c:pt>
                <c:pt idx="11">
                  <c:v>-0.21000000000000005</c:v>
                </c:pt>
                <c:pt idx="12">
                  <c:v>-0.24500000000000005</c:v>
                </c:pt>
                <c:pt idx="13">
                  <c:v>-0.21700000000000005</c:v>
                </c:pt>
                <c:pt idx="14">
                  <c:v>-0.26300000000000001</c:v>
                </c:pt>
                <c:pt idx="15">
                  <c:v>-0.253</c:v>
                </c:pt>
                <c:pt idx="16">
                  <c:v>-0.28600000000000009</c:v>
                </c:pt>
                <c:pt idx="17">
                  <c:v>-0.24000000000000005</c:v>
                </c:pt>
                <c:pt idx="18">
                  <c:v>-0.21400000000000005</c:v>
                </c:pt>
                <c:pt idx="19">
                  <c:v>-0.21700000000000005</c:v>
                </c:pt>
                <c:pt idx="20">
                  <c:v>-0.21200000000000005</c:v>
                </c:pt>
                <c:pt idx="21">
                  <c:v>-0.19600000000000001</c:v>
                </c:pt>
                <c:pt idx="22">
                  <c:v>-0.22500000000000001</c:v>
                </c:pt>
                <c:pt idx="23">
                  <c:v>-0.26800000000000002</c:v>
                </c:pt>
                <c:pt idx="24">
                  <c:v>-0.21400000000000005</c:v>
                </c:pt>
                <c:pt idx="25">
                  <c:v>-0.19400000000000001</c:v>
                </c:pt>
                <c:pt idx="26">
                  <c:v>-0.13300000000000001</c:v>
                </c:pt>
                <c:pt idx="27">
                  <c:v>-0.222</c:v>
                </c:pt>
                <c:pt idx="28">
                  <c:v>-0.24700000000000005</c:v>
                </c:pt>
                <c:pt idx="29">
                  <c:v>-0.17200000000000001</c:v>
                </c:pt>
                <c:pt idx="30">
                  <c:v>-0.17</c:v>
                </c:pt>
                <c:pt idx="31">
                  <c:v>-0.3000000000000001</c:v>
                </c:pt>
                <c:pt idx="32">
                  <c:v>-8.0000000000000029E-2</c:v>
                </c:pt>
                <c:pt idx="33">
                  <c:v>-0.2</c:v>
                </c:pt>
                <c:pt idx="34">
                  <c:v>-0.19</c:v>
                </c:pt>
                <c:pt idx="35">
                  <c:v>-0.19</c:v>
                </c:pt>
                <c:pt idx="36">
                  <c:v>-0.27</c:v>
                </c:pt>
                <c:pt idx="37">
                  <c:v>-0.26</c:v>
                </c:pt>
                <c:pt idx="38">
                  <c:v>-0.29000000000000009</c:v>
                </c:pt>
                <c:pt idx="39">
                  <c:v>-0.24000000000000005</c:v>
                </c:pt>
                <c:pt idx="40">
                  <c:v>-0.33000000000000013</c:v>
                </c:pt>
                <c:pt idx="41">
                  <c:v>-0.24000000000000005</c:v>
                </c:pt>
                <c:pt idx="42">
                  <c:v>-0.3000000000000001</c:v>
                </c:pt>
                <c:pt idx="43">
                  <c:v>-0.37000000000000011</c:v>
                </c:pt>
                <c:pt idx="44">
                  <c:v>-0.44</c:v>
                </c:pt>
                <c:pt idx="45">
                  <c:v>-0.3600000000000001</c:v>
                </c:pt>
                <c:pt idx="46">
                  <c:v>-0.35000000000000009</c:v>
                </c:pt>
                <c:pt idx="47">
                  <c:v>-0.3000000000000001</c:v>
                </c:pt>
                <c:pt idx="48">
                  <c:v>-0.34</c:v>
                </c:pt>
                <c:pt idx="49">
                  <c:v>-0.3600000000000001</c:v>
                </c:pt>
                <c:pt idx="50">
                  <c:v>-0.33000000000000013</c:v>
                </c:pt>
                <c:pt idx="51">
                  <c:v>-0.45</c:v>
                </c:pt>
                <c:pt idx="52">
                  <c:v>-0.38000000000000012</c:v>
                </c:pt>
                <c:pt idx="53">
                  <c:v>-0.3000000000000001</c:v>
                </c:pt>
                <c:pt idx="54">
                  <c:v>-0.3000000000000001</c:v>
                </c:pt>
                <c:pt idx="55">
                  <c:v>-0.39000000000000012</c:v>
                </c:pt>
                <c:pt idx="56">
                  <c:v>-0.37000000000000011</c:v>
                </c:pt>
                <c:pt idx="57">
                  <c:v>-0.33000000000000013</c:v>
                </c:pt>
                <c:pt idx="58">
                  <c:v>-0.59</c:v>
                </c:pt>
                <c:pt idx="59" formatCode="General">
                  <c:v>-0.3600000000000001</c:v>
                </c:pt>
                <c:pt idx="60" formatCode="General">
                  <c:v>-0.37000000000000011</c:v>
                </c:pt>
                <c:pt idx="61" formatCode="General">
                  <c:v>-0.35000000000000009</c:v>
                </c:pt>
                <c:pt idx="62" formatCode="General">
                  <c:v>-0.37000000000000011</c:v>
                </c:pt>
                <c:pt idx="63" formatCode="General">
                  <c:v>-0.25</c:v>
                </c:pt>
                <c:pt idx="64" formatCode="General">
                  <c:v>-0.10600000000000002</c:v>
                </c:pt>
                <c:pt idx="65" formatCode="General">
                  <c:v>-0.27100000000000002</c:v>
                </c:pt>
                <c:pt idx="66" formatCode="General">
                  <c:v>-0.18200000000000005</c:v>
                </c:pt>
                <c:pt idx="67" formatCode="General">
                  <c:v>-0.27560000000000001</c:v>
                </c:pt>
                <c:pt idx="68" formatCode="General">
                  <c:v>-0.17890000000000006</c:v>
                </c:pt>
                <c:pt idx="69" formatCode="General">
                  <c:v>-0.1643</c:v>
                </c:pt>
                <c:pt idx="70" formatCode="General">
                  <c:v>-0.18770000000000006</c:v>
                </c:pt>
                <c:pt idx="71" formatCode="General">
                  <c:v>-7.920000000000002E-2</c:v>
                </c:pt>
                <c:pt idx="72" formatCode="General">
                  <c:v>-0.12310000000000003</c:v>
                </c:pt>
                <c:pt idx="73" formatCode="General">
                  <c:v>-0.16739999999999999</c:v>
                </c:pt>
                <c:pt idx="74" formatCode="General">
                  <c:v>-6.0000000000000019E-2</c:v>
                </c:pt>
                <c:pt idx="75" formatCode="General">
                  <c:v>-0.1</c:v>
                </c:pt>
                <c:pt idx="76" formatCode="General">
                  <c:v>-0.17</c:v>
                </c:pt>
                <c:pt idx="77" formatCode="General">
                  <c:v>-7.0000000000000021E-2</c:v>
                </c:pt>
                <c:pt idx="78" formatCode="General">
                  <c:v>-8.0000000000000029E-2</c:v>
                </c:pt>
                <c:pt idx="79" formatCode="General">
                  <c:v>-7.0000000000000021E-2</c:v>
                </c:pt>
                <c:pt idx="80" formatCode="General">
                  <c:v>-0.16</c:v>
                </c:pt>
                <c:pt idx="81" formatCode="General">
                  <c:v>-8.0000000000000029E-2</c:v>
                </c:pt>
                <c:pt idx="82" formatCode="General">
                  <c:v>-6.0000000000000019E-2</c:v>
                </c:pt>
                <c:pt idx="83" formatCode="General">
                  <c:v>-0.1</c:v>
                </c:pt>
                <c:pt idx="84" formatCode="General">
                  <c:v>-2.0000000000000007E-2</c:v>
                </c:pt>
                <c:pt idx="85" formatCode="General">
                  <c:v>-0.16</c:v>
                </c:pt>
                <c:pt idx="86" formatCode="General">
                  <c:v>-4.0000000000000015E-2</c:v>
                </c:pt>
                <c:pt idx="87" formatCode="General">
                  <c:v>-1.0000000000000004E-2</c:v>
                </c:pt>
                <c:pt idx="88" formatCode="0.0%">
                  <c:v>-6.0000000000000019E-3</c:v>
                </c:pt>
                <c:pt idx="89" formatCode="0.0%">
                  <c:v>0.10400000000000002</c:v>
                </c:pt>
                <c:pt idx="90" formatCode="0.0%">
                  <c:v>7.9000000000000029E-2</c:v>
                </c:pt>
                <c:pt idx="91" formatCode="0.0%">
                  <c:v>-3.5999999999999997E-2</c:v>
                </c:pt>
                <c:pt idx="92" formatCode="0.0%">
                  <c:v>-7.5999999999999998E-2</c:v>
                </c:pt>
                <c:pt idx="93" formatCode="0.0%">
                  <c:v>5.0000000000000018E-3</c:v>
                </c:pt>
                <c:pt idx="94" formatCode="0.0%">
                  <c:v>-2.0000000000000009E-3</c:v>
                </c:pt>
                <c:pt idx="95" formatCode="0.0%">
                  <c:v>-5.3000000000000012E-2</c:v>
                </c:pt>
                <c:pt idx="96" formatCode="0.0%">
                  <c:v>1.4E-2</c:v>
                </c:pt>
                <c:pt idx="97" formatCode="0.0%">
                  <c:v>-1.9000000000000006E-2</c:v>
                </c:pt>
                <c:pt idx="98" formatCode="0.0%">
                  <c:v>-1.4999999999999998E-2</c:v>
                </c:pt>
                <c:pt idx="99" formatCode="0.0%">
                  <c:v>3.9000000000000014E-2</c:v>
                </c:pt>
                <c:pt idx="100" formatCode="0.0%">
                  <c:v>8.5000000000000006E-2</c:v>
                </c:pt>
                <c:pt idx="101" formatCode="0.0%">
                  <c:v>5.8000000000000003E-2</c:v>
                </c:pt>
                <c:pt idx="102" formatCode="0.0%">
                  <c:v>3.9000000000000014E-2</c:v>
                </c:pt>
                <c:pt idx="103" formatCode="0.0%">
                  <c:v>1.2E-2</c:v>
                </c:pt>
                <c:pt idx="104" formatCode="0.0%">
                  <c:v>3.3000000000000002E-2</c:v>
                </c:pt>
                <c:pt idx="105" formatCode="0.0%">
                  <c:v>1.2E-2</c:v>
                </c:pt>
                <c:pt idx="106" formatCode="0.0%">
                  <c:v>7.9000000000000029E-2</c:v>
                </c:pt>
                <c:pt idx="107" formatCode="0.00%">
                  <c:v>1.0000000000000005E-3</c:v>
                </c:pt>
                <c:pt idx="108" formatCode="0.00%">
                  <c:v>3.100000000000001E-2</c:v>
                </c:pt>
                <c:pt idx="109" formatCode="0.00%">
                  <c:v>-1.0999999999999998E-2</c:v>
                </c:pt>
                <c:pt idx="110" formatCode="0.00%">
                  <c:v>7.0000000000000019E-3</c:v>
                </c:pt>
                <c:pt idx="111" formatCode="0.00%">
                  <c:v>4.8000000000000001E-2</c:v>
                </c:pt>
                <c:pt idx="112" formatCode="0.00%">
                  <c:v>3.6999999999999998E-2</c:v>
                </c:pt>
                <c:pt idx="113" formatCode="0.00%">
                  <c:v>6.0000000000000019E-2</c:v>
                </c:pt>
                <c:pt idx="114" formatCode="0.00%">
                  <c:v>1.6000000000000007E-2</c:v>
                </c:pt>
              </c:numCache>
            </c:numRef>
          </c:val>
          <c:extLst xmlns:c16r2="http://schemas.microsoft.com/office/drawing/2015/06/chart">
            <c:ext xmlns:c16="http://schemas.microsoft.com/office/drawing/2014/chart" uri="{C3380CC4-5D6E-409C-BE32-E72D297353CC}">
              <c16:uniqueId val="{00000001-1851-48BA-B5DB-FBDAD501A487}"/>
            </c:ext>
          </c:extLst>
        </c:ser>
        <c:dLbls>
          <c:showVal val="1"/>
        </c:dLbls>
        <c:marker val="1"/>
        <c:axId val="115303168"/>
        <c:axId val="115304704"/>
      </c:lineChart>
      <c:lineChart>
        <c:grouping val="standard"/>
        <c:ser>
          <c:idx val="3"/>
          <c:order val="1"/>
          <c:tx>
            <c:strRef>
              <c:f>Sheet1!$A$3</c:f>
              <c:strCache>
                <c:ptCount val="1"/>
                <c:pt idx="0">
                  <c:v>αριθμός ανέργων στον κατασκευαστικό τομέα</c:v>
                </c:pt>
              </c:strCache>
            </c:strRef>
          </c:tx>
          <c:spPr>
            <a:ln w="25375">
              <a:solidFill>
                <a:srgbClr val="FF0000"/>
              </a:solidFill>
              <a:prstDash val="solid"/>
            </a:ln>
          </c:spPr>
          <c:marker>
            <c:symbol val="x"/>
            <c:size val="6"/>
            <c:spPr>
              <a:noFill/>
              <a:ln w="9516">
                <a:noFill/>
              </a:ln>
            </c:spPr>
          </c:marker>
          <c:dLbls>
            <c:delete val="1"/>
          </c:dLbls>
          <c:trendline>
            <c:spPr>
              <a:ln w="3172">
                <a:solidFill>
                  <a:srgbClr val="FF0000"/>
                </a:solidFill>
                <a:prstDash val="sysDash"/>
              </a:ln>
            </c:spPr>
            <c:trendlineType val="poly"/>
            <c:order val="2"/>
          </c:trendline>
          <c:cat>
            <c:numRef>
              <c:f>Sheet1!$B$1:$DM$1</c:f>
              <c:numCache>
                <c:formatCode>mmm\-yy</c:formatCode>
                <c:ptCount val="115"/>
                <c:pt idx="0">
                  <c:v>39600</c:v>
                </c:pt>
                <c:pt idx="1">
                  <c:v>39630</c:v>
                </c:pt>
                <c:pt idx="2">
                  <c:v>39661</c:v>
                </c:pt>
                <c:pt idx="3">
                  <c:v>39692</c:v>
                </c:pt>
                <c:pt idx="4">
                  <c:v>39722</c:v>
                </c:pt>
                <c:pt idx="5">
                  <c:v>39753</c:v>
                </c:pt>
                <c:pt idx="6">
                  <c:v>39783</c:v>
                </c:pt>
                <c:pt idx="7">
                  <c:v>39814</c:v>
                </c:pt>
                <c:pt idx="8">
                  <c:v>39845</c:v>
                </c:pt>
                <c:pt idx="9">
                  <c:v>39873</c:v>
                </c:pt>
                <c:pt idx="10">
                  <c:v>39904</c:v>
                </c:pt>
                <c:pt idx="11">
                  <c:v>39934</c:v>
                </c:pt>
                <c:pt idx="12">
                  <c:v>39965</c:v>
                </c:pt>
                <c:pt idx="13">
                  <c:v>39995</c:v>
                </c:pt>
                <c:pt idx="14">
                  <c:v>40026</c:v>
                </c:pt>
                <c:pt idx="15">
                  <c:v>40057</c:v>
                </c:pt>
                <c:pt idx="16">
                  <c:v>40087</c:v>
                </c:pt>
                <c:pt idx="17">
                  <c:v>40118</c:v>
                </c:pt>
                <c:pt idx="18">
                  <c:v>40148</c:v>
                </c:pt>
                <c:pt idx="19">
                  <c:v>40179</c:v>
                </c:pt>
                <c:pt idx="20">
                  <c:v>40210</c:v>
                </c:pt>
                <c:pt idx="21">
                  <c:v>40238</c:v>
                </c:pt>
                <c:pt idx="22">
                  <c:v>40269</c:v>
                </c:pt>
                <c:pt idx="23">
                  <c:v>40299</c:v>
                </c:pt>
                <c:pt idx="24">
                  <c:v>40330</c:v>
                </c:pt>
                <c:pt idx="25">
                  <c:v>40360</c:v>
                </c:pt>
                <c:pt idx="26">
                  <c:v>40391</c:v>
                </c:pt>
                <c:pt idx="27">
                  <c:v>40422</c:v>
                </c:pt>
                <c:pt idx="28">
                  <c:v>40452</c:v>
                </c:pt>
                <c:pt idx="29">
                  <c:v>40483</c:v>
                </c:pt>
                <c:pt idx="30">
                  <c:v>40513</c:v>
                </c:pt>
                <c:pt idx="31">
                  <c:v>40544</c:v>
                </c:pt>
                <c:pt idx="32">
                  <c:v>40575</c:v>
                </c:pt>
                <c:pt idx="33">
                  <c:v>40603</c:v>
                </c:pt>
                <c:pt idx="34">
                  <c:v>40634</c:v>
                </c:pt>
                <c:pt idx="35">
                  <c:v>40664</c:v>
                </c:pt>
                <c:pt idx="36">
                  <c:v>40695</c:v>
                </c:pt>
                <c:pt idx="37">
                  <c:v>40725</c:v>
                </c:pt>
                <c:pt idx="38">
                  <c:v>40756</c:v>
                </c:pt>
                <c:pt idx="39">
                  <c:v>40787</c:v>
                </c:pt>
                <c:pt idx="40">
                  <c:v>40817</c:v>
                </c:pt>
                <c:pt idx="41">
                  <c:v>40848</c:v>
                </c:pt>
                <c:pt idx="42">
                  <c:v>40878</c:v>
                </c:pt>
                <c:pt idx="43">
                  <c:v>40909</c:v>
                </c:pt>
                <c:pt idx="44">
                  <c:v>40940</c:v>
                </c:pt>
                <c:pt idx="45">
                  <c:v>40969</c:v>
                </c:pt>
                <c:pt idx="46">
                  <c:v>41000</c:v>
                </c:pt>
                <c:pt idx="47">
                  <c:v>41030</c:v>
                </c:pt>
                <c:pt idx="48">
                  <c:v>41061</c:v>
                </c:pt>
                <c:pt idx="49">
                  <c:v>41091</c:v>
                </c:pt>
                <c:pt idx="50">
                  <c:v>41122</c:v>
                </c:pt>
                <c:pt idx="51">
                  <c:v>41153</c:v>
                </c:pt>
                <c:pt idx="52">
                  <c:v>41183</c:v>
                </c:pt>
                <c:pt idx="53">
                  <c:v>41214</c:v>
                </c:pt>
                <c:pt idx="54">
                  <c:v>41244</c:v>
                </c:pt>
                <c:pt idx="55">
                  <c:v>41275</c:v>
                </c:pt>
                <c:pt idx="56">
                  <c:v>41306</c:v>
                </c:pt>
                <c:pt idx="57">
                  <c:v>41334</c:v>
                </c:pt>
                <c:pt idx="58">
                  <c:v>41365</c:v>
                </c:pt>
                <c:pt idx="59">
                  <c:v>41395</c:v>
                </c:pt>
                <c:pt idx="60">
                  <c:v>41426</c:v>
                </c:pt>
                <c:pt idx="61">
                  <c:v>41456</c:v>
                </c:pt>
                <c:pt idx="62">
                  <c:v>41487</c:v>
                </c:pt>
                <c:pt idx="63">
                  <c:v>41518</c:v>
                </c:pt>
                <c:pt idx="64">
                  <c:v>41548</c:v>
                </c:pt>
                <c:pt idx="65">
                  <c:v>41579</c:v>
                </c:pt>
                <c:pt idx="66">
                  <c:v>41609</c:v>
                </c:pt>
                <c:pt idx="67">
                  <c:v>41640</c:v>
                </c:pt>
                <c:pt idx="68">
                  <c:v>41671</c:v>
                </c:pt>
                <c:pt idx="69">
                  <c:v>41699</c:v>
                </c:pt>
                <c:pt idx="70">
                  <c:v>41730</c:v>
                </c:pt>
                <c:pt idx="71">
                  <c:v>41760</c:v>
                </c:pt>
                <c:pt idx="72">
                  <c:v>41791</c:v>
                </c:pt>
                <c:pt idx="73">
                  <c:v>41821</c:v>
                </c:pt>
                <c:pt idx="74">
                  <c:v>41852</c:v>
                </c:pt>
                <c:pt idx="75">
                  <c:v>41883</c:v>
                </c:pt>
                <c:pt idx="76">
                  <c:v>41913</c:v>
                </c:pt>
                <c:pt idx="77">
                  <c:v>41944</c:v>
                </c:pt>
                <c:pt idx="78">
                  <c:v>41974</c:v>
                </c:pt>
                <c:pt idx="79">
                  <c:v>42005</c:v>
                </c:pt>
                <c:pt idx="80">
                  <c:v>42036</c:v>
                </c:pt>
                <c:pt idx="81">
                  <c:v>42064</c:v>
                </c:pt>
                <c:pt idx="82">
                  <c:v>42095</c:v>
                </c:pt>
                <c:pt idx="83">
                  <c:v>42125</c:v>
                </c:pt>
                <c:pt idx="84">
                  <c:v>42156</c:v>
                </c:pt>
                <c:pt idx="85">
                  <c:v>42186</c:v>
                </c:pt>
                <c:pt idx="86">
                  <c:v>42217</c:v>
                </c:pt>
                <c:pt idx="87">
                  <c:v>42248</c:v>
                </c:pt>
                <c:pt idx="88">
                  <c:v>42278</c:v>
                </c:pt>
                <c:pt idx="89">
                  <c:v>42309</c:v>
                </c:pt>
                <c:pt idx="90">
                  <c:v>42339</c:v>
                </c:pt>
                <c:pt idx="91">
                  <c:v>42370</c:v>
                </c:pt>
                <c:pt idx="92">
                  <c:v>42401</c:v>
                </c:pt>
                <c:pt idx="93">
                  <c:v>42430</c:v>
                </c:pt>
                <c:pt idx="94">
                  <c:v>42461</c:v>
                </c:pt>
                <c:pt idx="95">
                  <c:v>42491</c:v>
                </c:pt>
                <c:pt idx="96">
                  <c:v>42522</c:v>
                </c:pt>
                <c:pt idx="97">
                  <c:v>42552</c:v>
                </c:pt>
                <c:pt idx="98">
                  <c:v>42583</c:v>
                </c:pt>
                <c:pt idx="99">
                  <c:v>42614</c:v>
                </c:pt>
                <c:pt idx="100">
                  <c:v>42644</c:v>
                </c:pt>
                <c:pt idx="101">
                  <c:v>42675</c:v>
                </c:pt>
                <c:pt idx="102">
                  <c:v>42705</c:v>
                </c:pt>
                <c:pt idx="103">
                  <c:v>42736</c:v>
                </c:pt>
                <c:pt idx="104">
                  <c:v>42767</c:v>
                </c:pt>
                <c:pt idx="105">
                  <c:v>42795</c:v>
                </c:pt>
                <c:pt idx="106">
                  <c:v>42826</c:v>
                </c:pt>
                <c:pt idx="107">
                  <c:v>42856</c:v>
                </c:pt>
                <c:pt idx="108">
                  <c:v>42887</c:v>
                </c:pt>
                <c:pt idx="109">
                  <c:v>42917</c:v>
                </c:pt>
                <c:pt idx="110">
                  <c:v>42948</c:v>
                </c:pt>
                <c:pt idx="111">
                  <c:v>42979</c:v>
                </c:pt>
                <c:pt idx="112">
                  <c:v>43009</c:v>
                </c:pt>
                <c:pt idx="113">
                  <c:v>43040</c:v>
                </c:pt>
                <c:pt idx="114">
                  <c:v>43070</c:v>
                </c:pt>
              </c:numCache>
            </c:numRef>
          </c:cat>
          <c:val>
            <c:numRef>
              <c:f>Sheet1!$B$3:$DM$3</c:f>
              <c:numCache>
                <c:formatCode>General</c:formatCode>
                <c:ptCount val="115"/>
                <c:pt idx="0">
                  <c:v>-773</c:v>
                </c:pt>
                <c:pt idx="1">
                  <c:v>-791</c:v>
                </c:pt>
                <c:pt idx="2">
                  <c:v>-782</c:v>
                </c:pt>
                <c:pt idx="3">
                  <c:v>-891</c:v>
                </c:pt>
                <c:pt idx="4">
                  <c:v>-878</c:v>
                </c:pt>
                <c:pt idx="5" formatCode="#,##0">
                  <c:v>-1070</c:v>
                </c:pt>
                <c:pt idx="6" formatCode="#,##0">
                  <c:v>-1272</c:v>
                </c:pt>
                <c:pt idx="7" formatCode="#,##0">
                  <c:v>-1748</c:v>
                </c:pt>
                <c:pt idx="8" formatCode="#,##0">
                  <c:v>-2056</c:v>
                </c:pt>
                <c:pt idx="9" formatCode="#,##0">
                  <c:v>-2376</c:v>
                </c:pt>
                <c:pt idx="10" formatCode="#,##0">
                  <c:v>-2506</c:v>
                </c:pt>
                <c:pt idx="11" formatCode="#,##0">
                  <c:v>-2574</c:v>
                </c:pt>
                <c:pt idx="12" formatCode="#,##0">
                  <c:v>-2579</c:v>
                </c:pt>
                <c:pt idx="13" formatCode="#,##0">
                  <c:v>-2636</c:v>
                </c:pt>
                <c:pt idx="14" formatCode="#,##0">
                  <c:v>-2546</c:v>
                </c:pt>
                <c:pt idx="15" formatCode="#,##0">
                  <c:v>-2913</c:v>
                </c:pt>
                <c:pt idx="16" formatCode="#,##0">
                  <c:v>-2945</c:v>
                </c:pt>
                <c:pt idx="17" formatCode="#,##0">
                  <c:v>-3157</c:v>
                </c:pt>
                <c:pt idx="18" formatCode="#,##0">
                  <c:v>-3136</c:v>
                </c:pt>
                <c:pt idx="19" formatCode="#,##0">
                  <c:v>-3505</c:v>
                </c:pt>
                <c:pt idx="20" formatCode="#,##0">
                  <c:v>-3671</c:v>
                </c:pt>
                <c:pt idx="21">
                  <c:v>-3768</c:v>
                </c:pt>
                <c:pt idx="22">
                  <c:v>-3664</c:v>
                </c:pt>
                <c:pt idx="23">
                  <c:v>-3550</c:v>
                </c:pt>
                <c:pt idx="24">
                  <c:v>-3549</c:v>
                </c:pt>
                <c:pt idx="25">
                  <c:v>-3293</c:v>
                </c:pt>
                <c:pt idx="26">
                  <c:v>-3145</c:v>
                </c:pt>
                <c:pt idx="27" formatCode="#,##0">
                  <c:v>-3285</c:v>
                </c:pt>
                <c:pt idx="28" formatCode="#,##0">
                  <c:v>-3368</c:v>
                </c:pt>
                <c:pt idx="29" formatCode="#,##0">
                  <c:v>-3579</c:v>
                </c:pt>
                <c:pt idx="30">
                  <c:v>-3587</c:v>
                </c:pt>
                <c:pt idx="31">
                  <c:v>-4177</c:v>
                </c:pt>
                <c:pt idx="32" formatCode="#,##0">
                  <c:v>-4415</c:v>
                </c:pt>
                <c:pt idx="33" formatCode="#,##0">
                  <c:v>-4378</c:v>
                </c:pt>
                <c:pt idx="34" formatCode="#,##0">
                  <c:v>-4368</c:v>
                </c:pt>
                <c:pt idx="35" formatCode="#,##0">
                  <c:v>-4474</c:v>
                </c:pt>
                <c:pt idx="36" formatCode="#,##0">
                  <c:v>-4319</c:v>
                </c:pt>
                <c:pt idx="37">
                  <c:v>-4163</c:v>
                </c:pt>
                <c:pt idx="38">
                  <c:v>-3926</c:v>
                </c:pt>
                <c:pt idx="39">
                  <c:v>-4386</c:v>
                </c:pt>
                <c:pt idx="40">
                  <c:v>-4595</c:v>
                </c:pt>
                <c:pt idx="41">
                  <c:v>-4942</c:v>
                </c:pt>
                <c:pt idx="42" formatCode="#,##0">
                  <c:v>-4939</c:v>
                </c:pt>
                <c:pt idx="43" formatCode="#,##0">
                  <c:v>-5782</c:v>
                </c:pt>
                <c:pt idx="44" formatCode="#,##0">
                  <c:v>-6232</c:v>
                </c:pt>
                <c:pt idx="45" formatCode="#,##0">
                  <c:v>-6365</c:v>
                </c:pt>
                <c:pt idx="46">
                  <c:v>-6366</c:v>
                </c:pt>
                <c:pt idx="47">
                  <c:v>-6373</c:v>
                </c:pt>
                <c:pt idx="48">
                  <c:v>-6092</c:v>
                </c:pt>
                <c:pt idx="49">
                  <c:v>-6127</c:v>
                </c:pt>
                <c:pt idx="50">
                  <c:v>-5668</c:v>
                </c:pt>
                <c:pt idx="51">
                  <c:v>-6085</c:v>
                </c:pt>
                <c:pt idx="52">
                  <c:v>-6369</c:v>
                </c:pt>
                <c:pt idx="53">
                  <c:v>-6285</c:v>
                </c:pt>
                <c:pt idx="54">
                  <c:v>-6379</c:v>
                </c:pt>
                <c:pt idx="55">
                  <c:v>-6839</c:v>
                </c:pt>
                <c:pt idx="56">
                  <c:v>-6911</c:v>
                </c:pt>
                <c:pt idx="57">
                  <c:v>-6717</c:v>
                </c:pt>
                <c:pt idx="58">
                  <c:v>-7506</c:v>
                </c:pt>
                <c:pt idx="59" formatCode="#,##0">
                  <c:v>-7615</c:v>
                </c:pt>
                <c:pt idx="60" formatCode="#,##0">
                  <c:v>-7747</c:v>
                </c:pt>
                <c:pt idx="61" formatCode="#,##0">
                  <c:v>-7685</c:v>
                </c:pt>
                <c:pt idx="62" formatCode="#,##0">
                  <c:v>-7340</c:v>
                </c:pt>
                <c:pt idx="63" formatCode="#,##0">
                  <c:v>-7349</c:v>
                </c:pt>
                <c:pt idx="64" formatCode="#,##0">
                  <c:v>-7234</c:v>
                </c:pt>
                <c:pt idx="65" formatCode="#,##0">
                  <c:v>-7209</c:v>
                </c:pt>
                <c:pt idx="66" formatCode="#,##0">
                  <c:v>-7009</c:v>
                </c:pt>
                <c:pt idx="67" formatCode="#,##0">
                  <c:v>-7162</c:v>
                </c:pt>
                <c:pt idx="68" formatCode="#,##0">
                  <c:v>-7077</c:v>
                </c:pt>
                <c:pt idx="69" formatCode="#,##0">
                  <c:v>-6994</c:v>
                </c:pt>
                <c:pt idx="70" formatCode="#,##0">
                  <c:v>-6677</c:v>
                </c:pt>
                <c:pt idx="71" formatCode="#,##0">
                  <c:v>-6691</c:v>
                </c:pt>
                <c:pt idx="72" formatCode="#,##0">
                  <c:v>-6597</c:v>
                </c:pt>
                <c:pt idx="73" formatCode="#,##0">
                  <c:v>-6506</c:v>
                </c:pt>
                <c:pt idx="74" formatCode="#,##0">
                  <c:v>-6337</c:v>
                </c:pt>
                <c:pt idx="75" formatCode="#,##0">
                  <c:v>-6286</c:v>
                </c:pt>
                <c:pt idx="76" formatCode="#,##0">
                  <c:v>-6071</c:v>
                </c:pt>
                <c:pt idx="77" formatCode="#,##0">
                  <c:v>-5972</c:v>
                </c:pt>
                <c:pt idx="78" formatCode="#,##0">
                  <c:v>-5755</c:v>
                </c:pt>
                <c:pt idx="79" formatCode="#,##0">
                  <c:v>-5826</c:v>
                </c:pt>
                <c:pt idx="80" formatCode="#,##0">
                  <c:v>-5879</c:v>
                </c:pt>
                <c:pt idx="81" formatCode="#,##0">
                  <c:v>-5693</c:v>
                </c:pt>
                <c:pt idx="82" formatCode="#,##0">
                  <c:v>-5568</c:v>
                </c:pt>
                <c:pt idx="83" formatCode="#,##0">
                  <c:v>-5467</c:v>
                </c:pt>
                <c:pt idx="84" formatCode="#,##0">
                  <c:v>-5305</c:v>
                </c:pt>
                <c:pt idx="85" formatCode="#,##0">
                  <c:v>-5241</c:v>
                </c:pt>
                <c:pt idx="86" formatCode="#,##0">
                  <c:v>-5088</c:v>
                </c:pt>
                <c:pt idx="87" formatCode="#,##0">
                  <c:v>-5064</c:v>
                </c:pt>
                <c:pt idx="88" formatCode="#,##0">
                  <c:v>-4968</c:v>
                </c:pt>
                <c:pt idx="89" formatCode="#,##0">
                  <c:v>-4825</c:v>
                </c:pt>
                <c:pt idx="90" formatCode="#,##0">
                  <c:v>-4613</c:v>
                </c:pt>
                <c:pt idx="91" formatCode="#,##0">
                  <c:v>-4656</c:v>
                </c:pt>
                <c:pt idx="92" formatCode="#,##0">
                  <c:v>-4648</c:v>
                </c:pt>
                <c:pt idx="93" formatCode="#,##0">
                  <c:v>-4540</c:v>
                </c:pt>
                <c:pt idx="94" formatCode="#,##0">
                  <c:v>-4325</c:v>
                </c:pt>
                <c:pt idx="95" formatCode="#,##0">
                  <c:v>-4245</c:v>
                </c:pt>
                <c:pt idx="96" formatCode="#,##0">
                  <c:v>-4043</c:v>
                </c:pt>
                <c:pt idx="97" formatCode="#,##0">
                  <c:v>-3929</c:v>
                </c:pt>
                <c:pt idx="98" formatCode="#,##0">
                  <c:v>-3826</c:v>
                </c:pt>
                <c:pt idx="99" formatCode="#,##0">
                  <c:v>-3845</c:v>
                </c:pt>
                <c:pt idx="100" formatCode="#,##0">
                  <c:v>-3823</c:v>
                </c:pt>
                <c:pt idx="101" formatCode="#,##0">
                  <c:v>-3718</c:v>
                </c:pt>
                <c:pt idx="102" formatCode="#,##0">
                  <c:v>-3525</c:v>
                </c:pt>
                <c:pt idx="103" formatCode="#,##0">
                  <c:v>-3498</c:v>
                </c:pt>
                <c:pt idx="104" formatCode="#,##0">
                  <c:v>-3397</c:v>
                </c:pt>
                <c:pt idx="105" formatCode="#,##0">
                  <c:v>-3317</c:v>
                </c:pt>
                <c:pt idx="106" formatCode="#,##0">
                  <c:v>-3114</c:v>
                </c:pt>
                <c:pt idx="107" formatCode="#,##0">
                  <c:v>-3007</c:v>
                </c:pt>
                <c:pt idx="108" formatCode="#,##0">
                  <c:v>-2900</c:v>
                </c:pt>
                <c:pt idx="109" formatCode="#,##0">
                  <c:v>-2826</c:v>
                </c:pt>
                <c:pt idx="110" formatCode="#,##0">
                  <c:v>-2773</c:v>
                </c:pt>
                <c:pt idx="111" formatCode="#,##0">
                  <c:v>-2638</c:v>
                </c:pt>
                <c:pt idx="112" formatCode="#,##0">
                  <c:v>-2491</c:v>
                </c:pt>
                <c:pt idx="113" formatCode="#,##0">
                  <c:v>-2446</c:v>
                </c:pt>
                <c:pt idx="114" formatCode="#,##0">
                  <c:v>-2295</c:v>
                </c:pt>
              </c:numCache>
            </c:numRef>
          </c:val>
          <c:extLst xmlns:c16r2="http://schemas.microsoft.com/office/drawing/2015/06/chart">
            <c:ext xmlns:c16="http://schemas.microsoft.com/office/drawing/2014/chart" uri="{C3380CC4-5D6E-409C-BE32-E72D297353CC}">
              <c16:uniqueId val="{00000003-1851-48BA-B5DB-FBDAD501A487}"/>
            </c:ext>
          </c:extLst>
        </c:ser>
        <c:dLbls>
          <c:showVal val="1"/>
        </c:dLbls>
        <c:marker val="1"/>
        <c:axId val="115319168"/>
        <c:axId val="115320704"/>
      </c:lineChart>
      <c:dateAx>
        <c:axId val="115303168"/>
        <c:scaling>
          <c:orientation val="minMax"/>
        </c:scaling>
        <c:axPos val="b"/>
        <c:numFmt formatCode="mmm\-yy" sourceLinked="0"/>
        <c:tickLblPos val="nextTo"/>
        <c:spPr>
          <a:ln w="12688">
            <a:solidFill>
              <a:schemeClr val="tx1">
                <a:lumMod val="50000"/>
              </a:schemeClr>
            </a:solidFill>
            <a:prstDash val="solid"/>
          </a:ln>
        </c:spPr>
        <c:txPr>
          <a:bodyPr rot="-2700000" vert="horz"/>
          <a:lstStyle/>
          <a:p>
            <a:pPr>
              <a:defRPr sz="700" b="0" i="0" u="none" strike="noStrike" baseline="0">
                <a:solidFill>
                  <a:srgbClr val="000000"/>
                </a:solidFill>
                <a:latin typeface="Arial"/>
                <a:ea typeface="Arial"/>
                <a:cs typeface="Arial"/>
              </a:defRPr>
            </a:pPr>
            <a:endParaRPr lang="en-US"/>
          </a:p>
        </c:txPr>
        <c:crossAx val="115304704"/>
        <c:crosses val="autoZero"/>
        <c:auto val="1"/>
        <c:lblOffset val="80"/>
        <c:baseTimeUnit val="months"/>
        <c:majorUnit val="2"/>
        <c:majorTimeUnit val="months"/>
        <c:minorUnit val="1"/>
        <c:minorTimeUnit val="months"/>
      </c:dateAx>
      <c:valAx>
        <c:axId val="115304704"/>
        <c:scaling>
          <c:orientation val="minMax"/>
        </c:scaling>
        <c:axPos val="l"/>
        <c:numFmt formatCode="0%" sourceLinked="1"/>
        <c:tickLblPos val="nextTo"/>
        <c:spPr>
          <a:ln w="12688">
            <a:solidFill>
              <a:schemeClr val="tx1">
                <a:lumMod val="50000"/>
              </a:schemeClr>
            </a:solidFill>
            <a:prstDash val="solid"/>
          </a:ln>
        </c:spPr>
        <c:txPr>
          <a:bodyPr rot="0" vert="horz"/>
          <a:lstStyle/>
          <a:p>
            <a:pPr>
              <a:defRPr sz="799" b="1" i="0" u="none" strike="noStrike" baseline="0">
                <a:solidFill>
                  <a:srgbClr val="000000"/>
                </a:solidFill>
                <a:latin typeface="Arial"/>
                <a:ea typeface="Arial"/>
                <a:cs typeface="Arial"/>
              </a:defRPr>
            </a:pPr>
            <a:endParaRPr lang="en-US"/>
          </a:p>
        </c:txPr>
        <c:crossAx val="115303168"/>
        <c:crosses val="autoZero"/>
        <c:crossBetween val="between"/>
      </c:valAx>
      <c:dateAx>
        <c:axId val="115319168"/>
        <c:scaling>
          <c:orientation val="minMax"/>
        </c:scaling>
        <c:delete val="1"/>
        <c:axPos val="b"/>
        <c:numFmt formatCode="mmm\-yy" sourceLinked="1"/>
        <c:tickLblPos val="none"/>
        <c:crossAx val="115320704"/>
        <c:crosses val="autoZero"/>
        <c:auto val="1"/>
        <c:lblOffset val="100"/>
        <c:baseTimeUnit val="months"/>
      </c:dateAx>
      <c:valAx>
        <c:axId val="115320704"/>
        <c:scaling>
          <c:orientation val="minMax"/>
        </c:scaling>
        <c:axPos val="r"/>
        <c:numFmt formatCode="General" sourceLinked="1"/>
        <c:tickLblPos val="nextTo"/>
        <c:spPr>
          <a:ln w="12688">
            <a:solidFill>
              <a:schemeClr val="tx1">
                <a:lumMod val="50000"/>
              </a:schemeClr>
            </a:solidFill>
            <a:prstDash val="solid"/>
          </a:ln>
        </c:spPr>
        <c:txPr>
          <a:bodyPr rot="0" vert="horz"/>
          <a:lstStyle/>
          <a:p>
            <a:pPr>
              <a:defRPr sz="799" b="1" i="0" u="none" strike="noStrike" baseline="0">
                <a:solidFill>
                  <a:srgbClr val="000000"/>
                </a:solidFill>
                <a:latin typeface="Arial"/>
                <a:ea typeface="Arial"/>
                <a:cs typeface="Arial"/>
              </a:defRPr>
            </a:pPr>
            <a:endParaRPr lang="en-US"/>
          </a:p>
        </c:txPr>
        <c:crossAx val="115319168"/>
        <c:crosses val="max"/>
        <c:crossBetween val="between"/>
      </c:valAx>
      <c:spPr>
        <a:noFill/>
        <a:ln w="25375">
          <a:noFill/>
        </a:ln>
      </c:spPr>
    </c:plotArea>
    <c:legend>
      <c:legendPos val="t"/>
      <c:spPr>
        <a:noFill/>
        <a:ln w="25375">
          <a:noFill/>
        </a:ln>
      </c:spPr>
      <c:txPr>
        <a:bodyPr/>
        <a:lstStyle/>
        <a:p>
          <a:pPr>
            <a:defRPr sz="824"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899" b="1" i="0" u="none" strike="noStrike" baseline="0">
          <a:solidFill>
            <a:srgbClr val="000000"/>
          </a:solidFill>
          <a:latin typeface="Arial"/>
          <a:ea typeface="Arial"/>
          <a:cs typeface="Arial"/>
        </a:defRPr>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2924149659863949E-2"/>
          <c:y val="4.4114643201455916E-2"/>
          <c:w val="0.8605521541950113"/>
          <c:h val="0.88088231360131852"/>
        </c:manualLayout>
      </c:layout>
      <c:lineChart>
        <c:grouping val="standard"/>
        <c:ser>
          <c:idx val="2"/>
          <c:order val="0"/>
          <c:tx>
            <c:strRef>
              <c:f>Sheet1!$A$2</c:f>
              <c:strCache>
                <c:ptCount val="1"/>
                <c:pt idx="0">
                  <c:v>gross output - total</c:v>
                </c:pt>
              </c:strCache>
            </c:strRef>
          </c:tx>
          <c:spPr>
            <a:ln w="22225">
              <a:solidFill>
                <a:srgbClr val="333333"/>
              </a:solidFill>
              <a:prstDash val="solid"/>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Sheet1!$B$2:$X$2</c:f>
              <c:numCache>
                <c:formatCode>#,##0.0</c:formatCode>
                <c:ptCount val="23"/>
                <c:pt idx="0">
                  <c:v>659.87</c:v>
                </c:pt>
                <c:pt idx="1">
                  <c:v>701.54</c:v>
                </c:pt>
                <c:pt idx="2">
                  <c:v>709.1</c:v>
                </c:pt>
                <c:pt idx="3">
                  <c:v>746.1</c:v>
                </c:pt>
                <c:pt idx="4">
                  <c:v>766.47</c:v>
                </c:pt>
                <c:pt idx="5">
                  <c:v>795.49</c:v>
                </c:pt>
                <c:pt idx="6">
                  <c:v>857.98</c:v>
                </c:pt>
                <c:pt idx="7">
                  <c:v>951.61</c:v>
                </c:pt>
                <c:pt idx="8">
                  <c:v>1079.45</c:v>
                </c:pt>
                <c:pt idx="9">
                  <c:v>1199.3699999999999</c:v>
                </c:pt>
                <c:pt idx="10">
                  <c:v>1340.47</c:v>
                </c:pt>
                <c:pt idx="11">
                  <c:v>1546.8899999999999</c:v>
                </c:pt>
                <c:pt idx="12">
                  <c:v>1810.6799999999998</c:v>
                </c:pt>
                <c:pt idx="13">
                  <c:v>2014.71</c:v>
                </c:pt>
                <c:pt idx="14">
                  <c:v>1584.1299999999999</c:v>
                </c:pt>
                <c:pt idx="15">
                  <c:v>1414.02</c:v>
                </c:pt>
                <c:pt idx="16">
                  <c:v>1209.8399999999999</c:v>
                </c:pt>
                <c:pt idx="17">
                  <c:v>970.02</c:v>
                </c:pt>
                <c:pt idx="18">
                  <c:v>668.45999999999981</c:v>
                </c:pt>
                <c:pt idx="19">
                  <c:v>561.45599999999979</c:v>
                </c:pt>
                <c:pt idx="20">
                  <c:v>558.65</c:v>
                </c:pt>
                <c:pt idx="21">
                  <c:v>601.66599999999983</c:v>
                </c:pt>
                <c:pt idx="22" formatCode="General">
                  <c:v>752.9</c:v>
                </c:pt>
              </c:numCache>
            </c:numRef>
          </c:val>
          <c:extLst xmlns:c16r2="http://schemas.microsoft.com/office/drawing/2015/06/chart">
            <c:ext xmlns:c16="http://schemas.microsoft.com/office/drawing/2014/chart" uri="{C3380CC4-5D6E-409C-BE32-E72D297353CC}">
              <c16:uniqueId val="{00000000-21EE-444A-A447-ECDA32AF9DB6}"/>
            </c:ext>
          </c:extLst>
        </c:ser>
        <c:dLbls>
          <c:showVal val="1"/>
        </c:dLbls>
        <c:marker val="1"/>
        <c:axId val="115774976"/>
        <c:axId val="115776512"/>
      </c:lineChart>
      <c:lineChart>
        <c:grouping val="standard"/>
        <c:ser>
          <c:idx val="6"/>
          <c:order val="1"/>
          <c:tx>
            <c:strRef>
              <c:f>Sheet1!$A$3</c:f>
              <c:strCache>
                <c:ptCount val="1"/>
                <c:pt idx="0">
                  <c:v>gross output - total_OSEOK</c:v>
                </c:pt>
              </c:strCache>
            </c:strRef>
          </c:tx>
          <c:spPr>
            <a:ln w="25375">
              <a:solidFill>
                <a:srgbClr val="FF0000"/>
              </a:solidFill>
              <a:prstDash val="solid"/>
            </a:ln>
          </c:spPr>
          <c:marker>
            <c:symbol val="plus"/>
            <c:size val="4"/>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Sheet1!$B$3:$X$3</c:f>
            </c:numRef>
          </c:val>
          <c:extLst xmlns:c16r2="http://schemas.microsoft.com/office/drawing/2015/06/chart">
            <c:ext xmlns:c16="http://schemas.microsoft.com/office/drawing/2014/chart" uri="{C3380CC4-5D6E-409C-BE32-E72D297353CC}">
              <c16:uniqueId val="{00000001-21EE-444A-A447-ECDA32AF9DB6}"/>
            </c:ext>
          </c:extLst>
        </c:ser>
        <c:ser>
          <c:idx val="0"/>
          <c:order val="2"/>
          <c:tx>
            <c:strRef>
              <c:f>Sheet1!$A$4</c:f>
              <c:strCache>
                <c:ptCount val="1"/>
                <c:pt idx="0">
                  <c:v>gross output - total (stoixeia from Avraamis)</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Sheet1!$B$4:$X$4</c:f>
            </c:numRef>
          </c:val>
          <c:extLst xmlns:c16r2="http://schemas.microsoft.com/office/drawing/2015/06/chart">
            <c:ext xmlns:c16="http://schemas.microsoft.com/office/drawing/2014/chart" uri="{C3380CC4-5D6E-409C-BE32-E72D297353CC}">
              <c16:uniqueId val="{00000002-21EE-444A-A447-ECDA32AF9DB6}"/>
            </c:ext>
          </c:extLst>
        </c:ser>
        <c:ser>
          <c:idx val="1"/>
          <c:order val="3"/>
          <c:tx>
            <c:strRef>
              <c:f>Sheet1!$A$5</c:f>
              <c:strCache>
                <c:ptCount val="1"/>
                <c:pt idx="0">
                  <c:v>GDP</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Sheet1!$B$5:$X$5</c:f>
              <c:numCache>
                <c:formatCode>General</c:formatCode>
                <c:ptCount val="23"/>
                <c:pt idx="0">
                  <c:v>7664.2</c:v>
                </c:pt>
                <c:pt idx="1">
                  <c:v>7961.7</c:v>
                </c:pt>
                <c:pt idx="2">
                  <c:v>8335.1</c:v>
                </c:pt>
                <c:pt idx="3">
                  <c:v>9025.7000000000007</c:v>
                </c:pt>
                <c:pt idx="4">
                  <c:v>9681.1</c:v>
                </c:pt>
                <c:pt idx="5" formatCode="#,##0.0">
                  <c:v>10535.34</c:v>
                </c:pt>
                <c:pt idx="6" formatCode="#,##0.0">
                  <c:v>11341.220000000003</c:v>
                </c:pt>
                <c:pt idx="7" formatCode="#,##0.0">
                  <c:v>11799.59</c:v>
                </c:pt>
                <c:pt idx="8">
                  <c:v>12755.15</c:v>
                </c:pt>
                <c:pt idx="9">
                  <c:v>13731.69</c:v>
                </c:pt>
                <c:pt idx="10">
                  <c:v>14691.28</c:v>
                </c:pt>
                <c:pt idx="11">
                  <c:v>15836.7</c:v>
                </c:pt>
                <c:pt idx="12">
                  <c:v>17327.830000000002</c:v>
                </c:pt>
                <c:pt idx="13">
                  <c:v>18768.82</c:v>
                </c:pt>
                <c:pt idx="14">
                  <c:v>18423.14</c:v>
                </c:pt>
                <c:pt idx="15">
                  <c:v>19062.939999999991</c:v>
                </c:pt>
                <c:pt idx="16">
                  <c:v>19486.740000000005</c:v>
                </c:pt>
                <c:pt idx="17">
                  <c:v>19411.109999999993</c:v>
                </c:pt>
                <c:pt idx="18">
                  <c:v>18118.939999999991</c:v>
                </c:pt>
                <c:pt idx="19" formatCode="###0.0">
                  <c:v>17605.56761867</c:v>
                </c:pt>
                <c:pt idx="20" formatCode="###0.0">
                  <c:v>17742.020034609999</c:v>
                </c:pt>
                <c:pt idx="21" formatCode="###0.0">
                  <c:v>18219.113957940393</c:v>
                </c:pt>
                <c:pt idx="22">
                  <c:v>19213.755000000001</c:v>
                </c:pt>
              </c:numCache>
            </c:numRef>
          </c:val>
          <c:extLst xmlns:c16r2="http://schemas.microsoft.com/office/drawing/2015/06/chart">
            <c:ext xmlns:c16="http://schemas.microsoft.com/office/drawing/2014/chart" uri="{C3380CC4-5D6E-409C-BE32-E72D297353CC}">
              <c16:uniqueId val="{00000000-950B-4934-A683-6DCB344B3A66}"/>
            </c:ext>
          </c:extLst>
        </c:ser>
        <c:dLbls>
          <c:showVal val="1"/>
        </c:dLbls>
        <c:marker val="1"/>
        <c:axId val="115794688"/>
        <c:axId val="115796224"/>
      </c:lineChart>
      <c:catAx>
        <c:axId val="115774976"/>
        <c:scaling>
          <c:orientation val="minMax"/>
        </c:scaling>
        <c:axPos val="b"/>
        <c:numFmt formatCode="General" sourceLinked="1"/>
        <c:tickLblPos val="nextTo"/>
        <c:spPr>
          <a:ln w="12688">
            <a:solidFill>
              <a:srgbClr val="00008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15776512"/>
        <c:crosses val="autoZero"/>
        <c:auto val="1"/>
        <c:lblAlgn val="ctr"/>
        <c:lblOffset val="80"/>
        <c:tickLblSkip val="1"/>
        <c:tickMarkSkip val="1"/>
      </c:catAx>
      <c:valAx>
        <c:axId val="115776512"/>
        <c:scaling>
          <c:orientation val="minMax"/>
        </c:scaling>
        <c:axPos val="l"/>
        <c:numFmt formatCode="[$€-1809]#,##0" sourceLinked="0"/>
        <c:tickLblPos val="nextTo"/>
        <c:spPr>
          <a:ln w="12688">
            <a:solidFill>
              <a:srgbClr val="00008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774976"/>
        <c:crosses val="autoZero"/>
        <c:crossBetween val="between"/>
      </c:valAx>
      <c:catAx>
        <c:axId val="115794688"/>
        <c:scaling>
          <c:orientation val="minMax"/>
        </c:scaling>
        <c:delete val="1"/>
        <c:axPos val="b"/>
        <c:numFmt formatCode="General" sourceLinked="1"/>
        <c:tickLblPos val="none"/>
        <c:crossAx val="115796224"/>
        <c:crosses val="autoZero"/>
        <c:auto val="1"/>
        <c:lblAlgn val="ctr"/>
        <c:lblOffset val="100"/>
      </c:catAx>
      <c:valAx>
        <c:axId val="115796224"/>
        <c:scaling>
          <c:orientation val="minMax"/>
        </c:scaling>
        <c:axPos val="r"/>
        <c:numFmt formatCode="[$€-46E]#,##0" sourceLinked="0"/>
        <c:tickLblPos val="nextTo"/>
        <c:spPr>
          <a:ln w="12688">
            <a:solidFill>
              <a:srgbClr val="00000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794688"/>
        <c:crosses val="max"/>
        <c:crossBetween val="between"/>
      </c:valAx>
      <c:spPr>
        <a:noFill/>
        <a:ln w="25375">
          <a:noFill/>
        </a:ln>
      </c:spPr>
    </c:plotArea>
    <c:legend>
      <c:legendPos val="t"/>
      <c:spPr>
        <a:noFill/>
        <a:ln w="25375">
          <a:noFill/>
        </a:ln>
      </c:spPr>
      <c:txPr>
        <a:bodyPr/>
        <a:lstStyle/>
        <a:p>
          <a:pPr>
            <a:defRPr sz="919"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999" b="1" i="0" u="none" strike="noStrike" baseline="0">
          <a:solidFill>
            <a:srgbClr val="000000"/>
          </a:solidFill>
          <a:latin typeface="Arial"/>
          <a:ea typeface="Arial"/>
          <a:cs typeface="Arial"/>
        </a:defRPr>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2924149659863949E-2"/>
          <c:y val="4.4114643201455916E-2"/>
          <c:w val="0.84055895691609972"/>
          <c:h val="0.87298140632416865"/>
        </c:manualLayout>
      </c:layout>
      <c:lineChart>
        <c:grouping val="standard"/>
        <c:ser>
          <c:idx val="2"/>
          <c:order val="0"/>
          <c:tx>
            <c:strRef>
              <c:f>Sheet1!$A$2</c:f>
              <c:strCache>
                <c:ptCount val="1"/>
                <c:pt idx="0">
                  <c:v>gross output - total</c:v>
                </c:pt>
              </c:strCache>
            </c:strRef>
          </c:tx>
          <c:spPr>
            <a:ln w="25375">
              <a:solidFill>
                <a:srgbClr val="333333"/>
              </a:solidFill>
              <a:prstDash val="solid"/>
            </a:ln>
          </c:spPr>
          <c:marker>
            <c:symbol val="square"/>
            <c:size val="6"/>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Sheet1!$B$2:$X$2</c:f>
              <c:numCache>
                <c:formatCode>General</c:formatCode>
                <c:ptCount val="23"/>
                <c:pt idx="0">
                  <c:v>659.9</c:v>
                </c:pt>
                <c:pt idx="1">
                  <c:v>701.5</c:v>
                </c:pt>
                <c:pt idx="2">
                  <c:v>709.1</c:v>
                </c:pt>
                <c:pt idx="3">
                  <c:v>746.1</c:v>
                </c:pt>
                <c:pt idx="4">
                  <c:v>766.5</c:v>
                </c:pt>
                <c:pt idx="5">
                  <c:v>795.5</c:v>
                </c:pt>
                <c:pt idx="6">
                  <c:v>858</c:v>
                </c:pt>
                <c:pt idx="7">
                  <c:v>951.6</c:v>
                </c:pt>
                <c:pt idx="8" formatCode="#,##0.00">
                  <c:v>1079.5</c:v>
                </c:pt>
                <c:pt idx="9" formatCode="#,##0.00">
                  <c:v>1199.4000000000001</c:v>
                </c:pt>
                <c:pt idx="10" formatCode="#,##0.00">
                  <c:v>1340.5</c:v>
                </c:pt>
                <c:pt idx="11" formatCode="#,##0.00">
                  <c:v>1546.9</c:v>
                </c:pt>
                <c:pt idx="12" formatCode="#,##0.00">
                  <c:v>1810.7</c:v>
                </c:pt>
                <c:pt idx="13" formatCode="#,##0.00">
                  <c:v>2014.7</c:v>
                </c:pt>
                <c:pt idx="14" formatCode="#,##0.00">
                  <c:v>1584.1</c:v>
                </c:pt>
                <c:pt idx="15" formatCode="#,##0.00">
                  <c:v>1414</c:v>
                </c:pt>
                <c:pt idx="16" formatCode="#,##0.00">
                  <c:v>1209.8</c:v>
                </c:pt>
                <c:pt idx="17">
                  <c:v>970</c:v>
                </c:pt>
                <c:pt idx="18">
                  <c:v>668.5</c:v>
                </c:pt>
                <c:pt idx="19">
                  <c:v>561.5</c:v>
                </c:pt>
                <c:pt idx="20">
                  <c:v>555.79999999999995</c:v>
                </c:pt>
                <c:pt idx="21">
                  <c:v>601.70000000000005</c:v>
                </c:pt>
                <c:pt idx="22">
                  <c:v>752.9</c:v>
                </c:pt>
              </c:numCache>
            </c:numRef>
          </c:val>
          <c:extLst xmlns:c16r2="http://schemas.microsoft.com/office/drawing/2015/06/chart">
            <c:ext xmlns:c16="http://schemas.microsoft.com/office/drawing/2014/chart" uri="{C3380CC4-5D6E-409C-BE32-E72D297353CC}">
              <c16:uniqueId val="{00000000-8220-4645-88A0-EBFBFB3E31FC}"/>
            </c:ext>
          </c:extLst>
        </c:ser>
        <c:dLbls>
          <c:showVal val="1"/>
        </c:dLbls>
        <c:marker val="1"/>
        <c:axId val="115722112"/>
        <c:axId val="115806208"/>
      </c:lineChart>
      <c:lineChart>
        <c:grouping val="standard"/>
        <c:ser>
          <c:idx val="6"/>
          <c:order val="1"/>
          <c:tx>
            <c:strRef>
              <c:f>Sheet1!$A$3</c:f>
              <c:strCache>
                <c:ptCount val="1"/>
                <c:pt idx="0">
                  <c:v>gross output - total_oseok</c:v>
                </c:pt>
              </c:strCache>
            </c:strRef>
          </c:tx>
          <c:spPr>
            <a:ln w="25375">
              <a:solidFill>
                <a:srgbClr val="FF0000"/>
              </a:solidFill>
              <a:prstDash val="solid"/>
            </a:ln>
          </c:spPr>
          <c:marker>
            <c:symbol val="plus"/>
            <c:size val="4"/>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Sheet1!$B$3:$X$3</c:f>
            </c:numRef>
          </c:val>
          <c:extLst xmlns:c16r2="http://schemas.microsoft.com/office/drawing/2015/06/chart">
            <c:ext xmlns:c16="http://schemas.microsoft.com/office/drawing/2014/chart" uri="{C3380CC4-5D6E-409C-BE32-E72D297353CC}">
              <c16:uniqueId val="{00000001-8220-4645-88A0-EBFBFB3E31FC}"/>
            </c:ext>
          </c:extLst>
        </c:ser>
        <c:ser>
          <c:idx val="0"/>
          <c:order val="2"/>
          <c:tx>
            <c:strRef>
              <c:f>Sheet1!$A$4</c:f>
              <c:strCache>
                <c:ptCount val="1"/>
                <c:pt idx="0">
                  <c:v>gross output - total (stoixeia from Avraamis)</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Sheet1!$B$4:$X$4</c:f>
            </c:numRef>
          </c:val>
          <c:extLst xmlns:c16r2="http://schemas.microsoft.com/office/drawing/2015/06/chart">
            <c:ext xmlns:c16="http://schemas.microsoft.com/office/drawing/2014/chart" uri="{C3380CC4-5D6E-409C-BE32-E72D297353CC}">
              <c16:uniqueId val="{00000002-8220-4645-88A0-EBFBFB3E31FC}"/>
            </c:ext>
          </c:extLst>
        </c:ser>
        <c:ser>
          <c:idx val="1"/>
          <c:order val="3"/>
          <c:tx>
            <c:strRef>
              <c:f>Sheet1!$A$5</c:f>
              <c:strCache>
                <c:ptCount val="1"/>
                <c:pt idx="0">
                  <c:v>άδειες οικοδομής [σε αξία]</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Sheet1!$B$5:$X$5</c:f>
              <c:numCache>
                <c:formatCode>#,##0\ "€";[Red]\-#,##0\ "€"</c:formatCode>
                <c:ptCount val="23"/>
                <c:pt idx="0">
                  <c:v>992700</c:v>
                </c:pt>
                <c:pt idx="1">
                  <c:v>1076200</c:v>
                </c:pt>
                <c:pt idx="2">
                  <c:v>999700</c:v>
                </c:pt>
                <c:pt idx="3">
                  <c:v>1037500</c:v>
                </c:pt>
                <c:pt idx="4">
                  <c:v>984000</c:v>
                </c:pt>
                <c:pt idx="5">
                  <c:v>1055100</c:v>
                </c:pt>
                <c:pt idx="6">
                  <c:v>1330800</c:v>
                </c:pt>
                <c:pt idx="7">
                  <c:v>1503100</c:v>
                </c:pt>
                <c:pt idx="8">
                  <c:v>1760700</c:v>
                </c:pt>
                <c:pt idx="9">
                  <c:v>1994600</c:v>
                </c:pt>
                <c:pt idx="10">
                  <c:v>2288800</c:v>
                </c:pt>
                <c:pt idx="11">
                  <c:v>2473400</c:v>
                </c:pt>
                <c:pt idx="12">
                  <c:v>2782300</c:v>
                </c:pt>
                <c:pt idx="13">
                  <c:v>2904600</c:v>
                </c:pt>
                <c:pt idx="14">
                  <c:v>2815800</c:v>
                </c:pt>
                <c:pt idx="15">
                  <c:v>2639500</c:v>
                </c:pt>
                <c:pt idx="16">
                  <c:v>2065134</c:v>
                </c:pt>
                <c:pt idx="17">
                  <c:v>1632265</c:v>
                </c:pt>
                <c:pt idx="18">
                  <c:v>1141027</c:v>
                </c:pt>
                <c:pt idx="19">
                  <c:v>859468</c:v>
                </c:pt>
                <c:pt idx="20">
                  <c:v>1071427</c:v>
                </c:pt>
                <c:pt idx="21">
                  <c:v>1157582</c:v>
                </c:pt>
                <c:pt idx="22">
                  <c:v>1719821</c:v>
                </c:pt>
              </c:numCache>
            </c:numRef>
          </c:val>
          <c:extLst xmlns:c16r2="http://schemas.microsoft.com/office/drawing/2015/06/chart">
            <c:ext xmlns:c16="http://schemas.microsoft.com/office/drawing/2014/chart" uri="{C3380CC4-5D6E-409C-BE32-E72D297353CC}">
              <c16:uniqueId val="{00000000-1716-4D77-A7AD-3B51F1DD45A5}"/>
            </c:ext>
          </c:extLst>
        </c:ser>
        <c:dLbls>
          <c:showVal val="1"/>
        </c:dLbls>
        <c:marker val="1"/>
        <c:axId val="115807744"/>
        <c:axId val="115809280"/>
      </c:lineChart>
      <c:catAx>
        <c:axId val="115722112"/>
        <c:scaling>
          <c:orientation val="minMax"/>
        </c:scaling>
        <c:axPos val="b"/>
        <c:numFmt formatCode="General" sourceLinked="1"/>
        <c:tickLblPos val="nextTo"/>
        <c:spPr>
          <a:ln w="12688">
            <a:solidFill>
              <a:srgbClr val="00008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15806208"/>
        <c:crosses val="autoZero"/>
        <c:auto val="1"/>
        <c:lblAlgn val="ctr"/>
        <c:lblOffset val="80"/>
        <c:tickLblSkip val="1"/>
        <c:tickMarkSkip val="1"/>
      </c:catAx>
      <c:valAx>
        <c:axId val="115806208"/>
        <c:scaling>
          <c:orientation val="minMax"/>
        </c:scaling>
        <c:axPos val="l"/>
        <c:numFmt formatCode="[$€-40B]#,##0" sourceLinked="0"/>
        <c:tickLblPos val="nextTo"/>
        <c:spPr>
          <a:ln w="12688">
            <a:solidFill>
              <a:srgbClr val="00008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722112"/>
        <c:crosses val="autoZero"/>
        <c:crossBetween val="between"/>
      </c:valAx>
      <c:catAx>
        <c:axId val="115807744"/>
        <c:scaling>
          <c:orientation val="minMax"/>
        </c:scaling>
        <c:delete val="1"/>
        <c:axPos val="b"/>
        <c:numFmt formatCode="General" sourceLinked="1"/>
        <c:tickLblPos val="none"/>
        <c:crossAx val="115809280"/>
        <c:crosses val="autoZero"/>
        <c:auto val="1"/>
        <c:lblAlgn val="ctr"/>
        <c:lblOffset val="100"/>
      </c:catAx>
      <c:valAx>
        <c:axId val="115809280"/>
        <c:scaling>
          <c:orientation val="minMax"/>
        </c:scaling>
        <c:axPos val="r"/>
        <c:numFmt formatCode="[$€-43A]#,##0" sourceLinked="0"/>
        <c:tickLblPos val="nextTo"/>
        <c:spPr>
          <a:ln w="12688">
            <a:solidFill>
              <a:srgbClr val="00000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807744"/>
        <c:crosses val="max"/>
        <c:crossBetween val="between"/>
      </c:valAx>
      <c:spPr>
        <a:noFill/>
        <a:ln w="25375">
          <a:noFill/>
        </a:ln>
      </c:spPr>
    </c:plotArea>
    <c:legend>
      <c:legendPos val="t"/>
      <c:spPr>
        <a:noFill/>
        <a:ln w="25375">
          <a:noFill/>
        </a:ln>
      </c:spPr>
      <c:txPr>
        <a:bodyPr/>
        <a:lstStyle/>
        <a:p>
          <a:pPr>
            <a:defRPr sz="919"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999" b="1" i="0" u="none" strike="noStrike" baseline="0">
          <a:solidFill>
            <a:srgbClr val="000000"/>
          </a:solidFill>
          <a:latin typeface="Arial"/>
          <a:ea typeface="Arial"/>
          <a:cs typeface="Arial"/>
        </a:defRPr>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3564965986394559E-2"/>
          <c:y val="4.4114643201455916E-2"/>
          <c:w val="0.8479167800453512"/>
          <c:h val="0.87298140632416865"/>
        </c:manualLayout>
      </c:layout>
      <c:lineChart>
        <c:grouping val="standard"/>
        <c:ser>
          <c:idx val="2"/>
          <c:order val="0"/>
          <c:tx>
            <c:strRef>
              <c:f>Sheet1!$A$2</c:f>
              <c:strCache>
                <c:ptCount val="1"/>
                <c:pt idx="0">
                  <c:v>gross output - total</c:v>
                </c:pt>
              </c:strCache>
            </c:strRef>
          </c:tx>
          <c:spPr>
            <a:ln w="25375">
              <a:solidFill>
                <a:srgbClr val="333333"/>
              </a:solidFill>
              <a:prstDash val="solid"/>
            </a:ln>
          </c:spPr>
          <c:marker>
            <c:symbol val="square"/>
            <c:size val="6"/>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Sheet1!$B$2:$X$2</c:f>
              <c:numCache>
                <c:formatCode>General</c:formatCode>
                <c:ptCount val="23"/>
                <c:pt idx="0">
                  <c:v>659.9</c:v>
                </c:pt>
                <c:pt idx="1">
                  <c:v>701.5</c:v>
                </c:pt>
                <c:pt idx="2">
                  <c:v>709.1</c:v>
                </c:pt>
                <c:pt idx="3">
                  <c:v>746.1</c:v>
                </c:pt>
                <c:pt idx="4">
                  <c:v>766.5</c:v>
                </c:pt>
                <c:pt idx="5">
                  <c:v>795.5</c:v>
                </c:pt>
                <c:pt idx="6">
                  <c:v>858</c:v>
                </c:pt>
                <c:pt idx="7">
                  <c:v>951.6</c:v>
                </c:pt>
                <c:pt idx="8" formatCode="#,##0.00">
                  <c:v>1079.5</c:v>
                </c:pt>
                <c:pt idx="9" formatCode="#,##0.00">
                  <c:v>1199.4000000000001</c:v>
                </c:pt>
                <c:pt idx="10" formatCode="#,##0.00">
                  <c:v>1340.5</c:v>
                </c:pt>
                <c:pt idx="11" formatCode="#,##0.00">
                  <c:v>1546.9</c:v>
                </c:pt>
                <c:pt idx="12" formatCode="#,##0.00">
                  <c:v>1810.7</c:v>
                </c:pt>
                <c:pt idx="13" formatCode="#,##0.00">
                  <c:v>2014.7</c:v>
                </c:pt>
                <c:pt idx="14" formatCode="#,##0.00">
                  <c:v>1584.1</c:v>
                </c:pt>
                <c:pt idx="15" formatCode="#,##0.00">
                  <c:v>1414</c:v>
                </c:pt>
                <c:pt idx="16" formatCode="#,##0.00">
                  <c:v>1209.8</c:v>
                </c:pt>
                <c:pt idx="17">
                  <c:v>970</c:v>
                </c:pt>
                <c:pt idx="18">
                  <c:v>668.5</c:v>
                </c:pt>
                <c:pt idx="19">
                  <c:v>561.5</c:v>
                </c:pt>
                <c:pt idx="20">
                  <c:v>555.79999999999995</c:v>
                </c:pt>
                <c:pt idx="21" formatCode="#,##0.0">
                  <c:v>607.1</c:v>
                </c:pt>
                <c:pt idx="22">
                  <c:v>752.9</c:v>
                </c:pt>
              </c:numCache>
            </c:numRef>
          </c:val>
          <c:extLst xmlns:c16r2="http://schemas.microsoft.com/office/drawing/2015/06/chart">
            <c:ext xmlns:c16="http://schemas.microsoft.com/office/drawing/2014/chart" uri="{C3380CC4-5D6E-409C-BE32-E72D297353CC}">
              <c16:uniqueId val="{00000000-2622-496C-AA36-7B6761BD8527}"/>
            </c:ext>
          </c:extLst>
        </c:ser>
        <c:dLbls>
          <c:showVal val="1"/>
        </c:dLbls>
        <c:marker val="1"/>
        <c:axId val="115923584"/>
        <c:axId val="115925376"/>
      </c:lineChart>
      <c:lineChart>
        <c:grouping val="standard"/>
        <c:ser>
          <c:idx val="6"/>
          <c:order val="1"/>
          <c:tx>
            <c:strRef>
              <c:f>Sheet1!$A$3</c:f>
              <c:strCache>
                <c:ptCount val="1"/>
                <c:pt idx="0">
                  <c:v>gross output - total</c:v>
                </c:pt>
              </c:strCache>
            </c:strRef>
          </c:tx>
          <c:spPr>
            <a:ln w="25375">
              <a:solidFill>
                <a:srgbClr val="FF0000"/>
              </a:solidFill>
              <a:prstDash val="solid"/>
            </a:ln>
          </c:spPr>
          <c:marker>
            <c:symbol val="plus"/>
            <c:size val="4"/>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Sheet1!$B$3:$X$3</c:f>
            </c:numRef>
          </c:val>
          <c:extLst xmlns:c16r2="http://schemas.microsoft.com/office/drawing/2015/06/chart">
            <c:ext xmlns:c16="http://schemas.microsoft.com/office/drawing/2014/chart" uri="{C3380CC4-5D6E-409C-BE32-E72D297353CC}">
              <c16:uniqueId val="{00000001-2622-496C-AA36-7B6761BD8527}"/>
            </c:ext>
          </c:extLst>
        </c:ser>
        <c:ser>
          <c:idx val="0"/>
          <c:order val="2"/>
          <c:tx>
            <c:strRef>
              <c:f>Sheet1!$A$4</c:f>
              <c:strCache>
                <c:ptCount val="1"/>
                <c:pt idx="0">
                  <c:v>gross output - total (stoixeia from Avraamis)</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Sheet1!$B$4:$X$4</c:f>
            </c:numRef>
          </c:val>
          <c:extLst xmlns:c16r2="http://schemas.microsoft.com/office/drawing/2015/06/chart">
            <c:ext xmlns:c16="http://schemas.microsoft.com/office/drawing/2014/chart" uri="{C3380CC4-5D6E-409C-BE32-E72D297353CC}">
              <c16:uniqueId val="{00000002-2622-496C-AA36-7B6761BD8527}"/>
            </c:ext>
          </c:extLst>
        </c:ser>
        <c:ser>
          <c:idx val="1"/>
          <c:order val="3"/>
          <c:tx>
            <c:strRef>
              <c:f>Sheet1!$A$5</c:f>
              <c:strCache>
                <c:ptCount val="1"/>
                <c:pt idx="0">
                  <c:v>πωλήσεις τσιμέντου {μ.τόνοι}</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Sheet1!$B$5:$X$5</c:f>
              <c:numCache>
                <c:formatCode>#,##0.00\ "€";[Red]\-#,##0.00\ "€"</c:formatCode>
                <c:ptCount val="23"/>
                <c:pt idx="0">
                  <c:v>1016582</c:v>
                </c:pt>
                <c:pt idx="1">
                  <c:v>1013667</c:v>
                </c:pt>
                <c:pt idx="2">
                  <c:v>904581</c:v>
                </c:pt>
                <c:pt idx="3">
                  <c:v>928134</c:v>
                </c:pt>
                <c:pt idx="4">
                  <c:v>934919</c:v>
                </c:pt>
                <c:pt idx="5" formatCode="#,##0.0">
                  <c:v>945058</c:v>
                </c:pt>
                <c:pt idx="6" formatCode="#,##0.0">
                  <c:v>1054758</c:v>
                </c:pt>
                <c:pt idx="7" formatCode="#,##0.0">
                  <c:v>1183230</c:v>
                </c:pt>
                <c:pt idx="8">
                  <c:v>1302578</c:v>
                </c:pt>
                <c:pt idx="9">
                  <c:v>1536657</c:v>
                </c:pt>
                <c:pt idx="10">
                  <c:v>1588667</c:v>
                </c:pt>
                <c:pt idx="11">
                  <c:v>1627155</c:v>
                </c:pt>
                <c:pt idx="12">
                  <c:v>1790456</c:v>
                </c:pt>
                <c:pt idx="13">
                  <c:v>1940286</c:v>
                </c:pt>
                <c:pt idx="14">
                  <c:v>1439165</c:v>
                </c:pt>
                <c:pt idx="15">
                  <c:v>1335058</c:v>
                </c:pt>
                <c:pt idx="16">
                  <c:v>1152438</c:v>
                </c:pt>
                <c:pt idx="17">
                  <c:v>780849</c:v>
                </c:pt>
                <c:pt idx="18">
                  <c:v>534960</c:v>
                </c:pt>
                <c:pt idx="19" formatCode="###0.0">
                  <c:v>452647</c:v>
                </c:pt>
                <c:pt idx="20" formatCode="###0.0">
                  <c:v>463297</c:v>
                </c:pt>
                <c:pt idx="21" formatCode="General">
                  <c:v>581665</c:v>
                </c:pt>
              </c:numCache>
            </c:numRef>
          </c:val>
          <c:extLst xmlns:c16r2="http://schemas.microsoft.com/office/drawing/2015/06/chart">
            <c:ext xmlns:c16="http://schemas.microsoft.com/office/drawing/2014/chart" uri="{C3380CC4-5D6E-409C-BE32-E72D297353CC}">
              <c16:uniqueId val="{00000000-90B3-46FA-9D0C-EBF4070D06D4}"/>
            </c:ext>
          </c:extLst>
        </c:ser>
        <c:dLbls>
          <c:showVal val="1"/>
        </c:dLbls>
        <c:marker val="1"/>
        <c:axId val="115926912"/>
        <c:axId val="115928448"/>
      </c:lineChart>
      <c:catAx>
        <c:axId val="115923584"/>
        <c:scaling>
          <c:orientation val="minMax"/>
        </c:scaling>
        <c:axPos val="b"/>
        <c:numFmt formatCode="General" sourceLinked="1"/>
        <c:tickLblPos val="nextTo"/>
        <c:spPr>
          <a:ln w="12688">
            <a:solidFill>
              <a:srgbClr val="00008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15925376"/>
        <c:crosses val="autoZero"/>
        <c:auto val="1"/>
        <c:lblAlgn val="ctr"/>
        <c:lblOffset val="80"/>
        <c:tickLblSkip val="1"/>
        <c:tickMarkSkip val="1"/>
      </c:catAx>
      <c:valAx>
        <c:axId val="115925376"/>
        <c:scaling>
          <c:orientation val="minMax"/>
        </c:scaling>
        <c:axPos val="l"/>
        <c:numFmt formatCode="[$€-46E]#,##0" sourceLinked="0"/>
        <c:tickLblPos val="nextTo"/>
        <c:spPr>
          <a:ln w="12688">
            <a:solidFill>
              <a:srgbClr val="00008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923584"/>
        <c:crosses val="autoZero"/>
        <c:crossBetween val="between"/>
      </c:valAx>
      <c:catAx>
        <c:axId val="115926912"/>
        <c:scaling>
          <c:orientation val="minMax"/>
        </c:scaling>
        <c:delete val="1"/>
        <c:axPos val="b"/>
        <c:numFmt formatCode="General" sourceLinked="1"/>
        <c:tickLblPos val="none"/>
        <c:crossAx val="115928448"/>
        <c:crosses val="autoZero"/>
        <c:auto val="1"/>
        <c:lblAlgn val="ctr"/>
        <c:lblOffset val="100"/>
      </c:catAx>
      <c:valAx>
        <c:axId val="115928448"/>
        <c:scaling>
          <c:orientation val="minMax"/>
        </c:scaling>
        <c:axPos val="r"/>
        <c:numFmt formatCode="#,##0" sourceLinked="0"/>
        <c:tickLblPos val="nextTo"/>
        <c:spPr>
          <a:ln w="12688">
            <a:solidFill>
              <a:srgbClr val="00000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5926912"/>
        <c:crosses val="max"/>
        <c:crossBetween val="between"/>
      </c:valAx>
      <c:spPr>
        <a:noFill/>
        <a:ln w="25375">
          <a:noFill/>
        </a:ln>
      </c:spPr>
    </c:plotArea>
    <c:legend>
      <c:legendPos val="t"/>
      <c:spPr>
        <a:noFill/>
        <a:ln w="25375">
          <a:noFill/>
        </a:ln>
      </c:spPr>
      <c:txPr>
        <a:bodyPr/>
        <a:lstStyle/>
        <a:p>
          <a:pPr>
            <a:defRPr sz="919"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999" b="1" i="0" u="none" strike="noStrike" baseline="0">
          <a:solidFill>
            <a:srgbClr val="000000"/>
          </a:solidFill>
          <a:latin typeface="Arial"/>
          <a:ea typeface="Arial"/>
          <a:cs typeface="Arial"/>
        </a:defRPr>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2924149659863949E-2"/>
          <c:y val="4.4114643201455916E-2"/>
          <c:w val="0.82456156462585029"/>
          <c:h val="0.87298140632416865"/>
        </c:manualLayout>
      </c:layout>
      <c:lineChart>
        <c:grouping val="standard"/>
        <c:ser>
          <c:idx val="2"/>
          <c:order val="0"/>
          <c:tx>
            <c:strRef>
              <c:f>Sheet1!$A$2</c:f>
              <c:strCache>
                <c:ptCount val="1"/>
                <c:pt idx="0">
                  <c:v>gross output - total</c:v>
                </c:pt>
              </c:strCache>
            </c:strRef>
          </c:tx>
          <c:spPr>
            <a:ln w="25375">
              <a:solidFill>
                <a:srgbClr val="333333"/>
              </a:solidFill>
              <a:prstDash val="solid"/>
            </a:ln>
          </c:spPr>
          <c:marker>
            <c:symbol val="square"/>
            <c:size val="6"/>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Sheet1!$B$2:$X$2</c:f>
              <c:numCache>
                <c:formatCode>General</c:formatCode>
                <c:ptCount val="23"/>
                <c:pt idx="0">
                  <c:v>659.9</c:v>
                </c:pt>
                <c:pt idx="1">
                  <c:v>701.5</c:v>
                </c:pt>
                <c:pt idx="2">
                  <c:v>709.1</c:v>
                </c:pt>
                <c:pt idx="3">
                  <c:v>746.1</c:v>
                </c:pt>
                <c:pt idx="4">
                  <c:v>766.5</c:v>
                </c:pt>
                <c:pt idx="5">
                  <c:v>795.5</c:v>
                </c:pt>
                <c:pt idx="6">
                  <c:v>858</c:v>
                </c:pt>
                <c:pt idx="7">
                  <c:v>951.6</c:v>
                </c:pt>
                <c:pt idx="8" formatCode="#,##0.00">
                  <c:v>1079.5</c:v>
                </c:pt>
                <c:pt idx="9" formatCode="#,##0.00">
                  <c:v>1199.4000000000001</c:v>
                </c:pt>
                <c:pt idx="10" formatCode="#,##0.00">
                  <c:v>1340.5</c:v>
                </c:pt>
                <c:pt idx="11" formatCode="#,##0.00">
                  <c:v>1546.9</c:v>
                </c:pt>
                <c:pt idx="12" formatCode="#,##0.00">
                  <c:v>1810.7</c:v>
                </c:pt>
                <c:pt idx="13" formatCode="#,##0.00">
                  <c:v>2014.7</c:v>
                </c:pt>
                <c:pt idx="14" formatCode="#,##0.00">
                  <c:v>1584.1</c:v>
                </c:pt>
                <c:pt idx="15" formatCode="#,##0.00">
                  <c:v>1414</c:v>
                </c:pt>
                <c:pt idx="16" formatCode="#,##0.00">
                  <c:v>1209.8</c:v>
                </c:pt>
                <c:pt idx="17">
                  <c:v>970</c:v>
                </c:pt>
                <c:pt idx="18">
                  <c:v>668.5</c:v>
                </c:pt>
                <c:pt idx="19">
                  <c:v>561.5</c:v>
                </c:pt>
                <c:pt idx="20">
                  <c:v>555.79999999999995</c:v>
                </c:pt>
                <c:pt idx="21" formatCode="#,##0.0">
                  <c:v>607.11</c:v>
                </c:pt>
                <c:pt idx="22">
                  <c:v>752.9</c:v>
                </c:pt>
              </c:numCache>
            </c:numRef>
          </c:val>
          <c:extLst xmlns:c16r2="http://schemas.microsoft.com/office/drawing/2015/06/chart">
            <c:ext xmlns:c16="http://schemas.microsoft.com/office/drawing/2014/chart" uri="{C3380CC4-5D6E-409C-BE32-E72D297353CC}">
              <c16:uniqueId val="{00000000-FBE6-4FB3-AE8F-A29EC2659D11}"/>
            </c:ext>
          </c:extLst>
        </c:ser>
        <c:dLbls>
          <c:showVal val="1"/>
        </c:dLbls>
        <c:marker val="1"/>
        <c:axId val="113978368"/>
        <c:axId val="114349184"/>
      </c:lineChart>
      <c:lineChart>
        <c:grouping val="standard"/>
        <c:ser>
          <c:idx val="6"/>
          <c:order val="1"/>
          <c:tx>
            <c:strRef>
              <c:f>Sheet1!$A$3</c:f>
              <c:strCache>
                <c:ptCount val="1"/>
                <c:pt idx="0">
                  <c:v>gross output - total (stoixeia from Avraamis)</c:v>
                </c:pt>
              </c:strCache>
            </c:strRef>
          </c:tx>
          <c:spPr>
            <a:ln w="25375">
              <a:solidFill>
                <a:srgbClr val="FF0000"/>
              </a:solidFill>
              <a:prstDash val="solid"/>
            </a:ln>
          </c:spPr>
          <c:marker>
            <c:symbol val="plus"/>
            <c:size val="4"/>
            <c:spPr>
              <a:noFill/>
              <a:ln w="9516">
                <a:noFill/>
              </a:ln>
            </c:spPr>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Sheet1!$B$3:$X$3</c:f>
            </c:numRef>
          </c:val>
          <c:extLst xmlns:c16r2="http://schemas.microsoft.com/office/drawing/2015/06/chart">
            <c:ext xmlns:c16="http://schemas.microsoft.com/office/drawing/2014/chart" uri="{C3380CC4-5D6E-409C-BE32-E72D297353CC}">
              <c16:uniqueId val="{00000001-FBE6-4FB3-AE8F-A29EC2659D11}"/>
            </c:ext>
          </c:extLst>
        </c:ser>
        <c:ser>
          <c:idx val="0"/>
          <c:order val="2"/>
          <c:tx>
            <c:strRef>
              <c:f>Sheet1!$A$4</c:f>
              <c:strCache>
                <c:ptCount val="1"/>
                <c:pt idx="0">
                  <c:v>ΣΥΜΒΟΛΑΙΑ ΜΕΔΣΚ</c:v>
                </c:pt>
              </c:strCache>
            </c:strRef>
          </c:tx>
          <c:spPr>
            <a:ln>
              <a:solidFill>
                <a:srgbClr val="FF0000"/>
              </a:solidFill>
            </a:ln>
          </c:spPr>
          <c:marker>
            <c:symbol val="none"/>
          </c:marker>
          <c:dLbls>
            <c:delete val="1"/>
          </c:dLbls>
          <c:cat>
            <c:numRef>
              <c:f>Sheet1!$B$1:$X$1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Sheet1!$B$4:$X$4</c:f>
              <c:numCache>
                <c:formatCode>General</c:formatCode>
                <c:ptCount val="23"/>
                <c:pt idx="13" formatCode="#,##0.00\ &quot;€&quot;;[Red]\-#,##0.00\ &quot;€&quot;">
                  <c:v>624212283</c:v>
                </c:pt>
                <c:pt idx="14" formatCode="#,##0.00\ &quot;€&quot;;[Red]\-#,##0.00\ &quot;€&quot;">
                  <c:v>477136640</c:v>
                </c:pt>
                <c:pt idx="15" formatCode="#,##0.00\ &quot;€&quot;;[Red]\-#,##0.00\ &quot;€&quot;">
                  <c:v>481303489</c:v>
                </c:pt>
                <c:pt idx="16" formatCode="#,##0.00\ &quot;€&quot;;[Red]\-#,##0.00\ &quot;€&quot;">
                  <c:v>336527972</c:v>
                </c:pt>
                <c:pt idx="17" formatCode="#,##0.00\ &quot;€&quot;;[Red]\-#,##0.00\ &quot;€&quot;">
                  <c:v>237303945</c:v>
                </c:pt>
                <c:pt idx="18" formatCode="#,##0.00\ &quot;€&quot;;[Red]\-#,##0.00\ &quot;€&quot;">
                  <c:v>122980682</c:v>
                </c:pt>
                <c:pt idx="19" formatCode="###0.0">
                  <c:v>166653162</c:v>
                </c:pt>
                <c:pt idx="20" formatCode="###0.0">
                  <c:v>178094204</c:v>
                </c:pt>
                <c:pt idx="21" formatCode="###0.0">
                  <c:v>297469711</c:v>
                </c:pt>
                <c:pt idx="22">
                  <c:v>384531573</c:v>
                </c:pt>
              </c:numCache>
            </c:numRef>
          </c:val>
          <c:extLst xmlns:c16r2="http://schemas.microsoft.com/office/drawing/2015/06/chart">
            <c:ext xmlns:c16="http://schemas.microsoft.com/office/drawing/2014/chart" uri="{C3380CC4-5D6E-409C-BE32-E72D297353CC}">
              <c16:uniqueId val="{00000002-FBE6-4FB3-AE8F-A29EC2659D11}"/>
            </c:ext>
          </c:extLst>
        </c:ser>
        <c:dLbls>
          <c:showVal val="1"/>
        </c:dLbls>
        <c:marker val="1"/>
        <c:axId val="114772608"/>
        <c:axId val="115036928"/>
      </c:lineChart>
      <c:catAx>
        <c:axId val="113978368"/>
        <c:scaling>
          <c:orientation val="minMax"/>
        </c:scaling>
        <c:axPos val="b"/>
        <c:numFmt formatCode="General" sourceLinked="1"/>
        <c:tickLblPos val="nextTo"/>
        <c:spPr>
          <a:ln w="12688">
            <a:solidFill>
              <a:srgbClr val="00008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114349184"/>
        <c:crosses val="autoZero"/>
        <c:auto val="1"/>
        <c:lblAlgn val="ctr"/>
        <c:lblOffset val="80"/>
        <c:tickLblSkip val="1"/>
        <c:tickMarkSkip val="1"/>
      </c:catAx>
      <c:valAx>
        <c:axId val="114349184"/>
        <c:scaling>
          <c:orientation val="minMax"/>
        </c:scaling>
        <c:axPos val="l"/>
        <c:numFmt formatCode="[$€-46E]#,##0" sourceLinked="0"/>
        <c:tickLblPos val="nextTo"/>
        <c:spPr>
          <a:ln w="12688">
            <a:solidFill>
              <a:srgbClr val="00008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3978368"/>
        <c:crosses val="autoZero"/>
        <c:crossBetween val="between"/>
      </c:valAx>
      <c:catAx>
        <c:axId val="114772608"/>
        <c:scaling>
          <c:orientation val="minMax"/>
        </c:scaling>
        <c:delete val="1"/>
        <c:axPos val="b"/>
        <c:numFmt formatCode="General" sourceLinked="1"/>
        <c:tickLblPos val="none"/>
        <c:crossAx val="115036928"/>
        <c:crosses val="autoZero"/>
        <c:auto val="1"/>
        <c:lblAlgn val="ctr"/>
        <c:lblOffset val="100"/>
      </c:catAx>
      <c:valAx>
        <c:axId val="115036928"/>
        <c:scaling>
          <c:orientation val="minMax"/>
        </c:scaling>
        <c:axPos val="r"/>
        <c:numFmt formatCode="[$€-46E]#,##0" sourceLinked="0"/>
        <c:tickLblPos val="nextTo"/>
        <c:spPr>
          <a:ln w="12688">
            <a:solidFill>
              <a:srgbClr val="000000"/>
            </a:solidFill>
            <a:prstDash val="solid"/>
          </a:ln>
        </c:spPr>
        <c:txPr>
          <a:bodyPr rot="0" vert="horz"/>
          <a:lstStyle/>
          <a:p>
            <a:pPr>
              <a:defRPr sz="999" b="1" i="0" u="none" strike="noStrike" baseline="0">
                <a:solidFill>
                  <a:srgbClr val="000000"/>
                </a:solidFill>
                <a:latin typeface="Arial"/>
                <a:ea typeface="Arial"/>
                <a:cs typeface="Arial"/>
              </a:defRPr>
            </a:pPr>
            <a:endParaRPr lang="en-US"/>
          </a:p>
        </c:txPr>
        <c:crossAx val="114772608"/>
        <c:crosses val="max"/>
        <c:crossBetween val="between"/>
      </c:valAx>
      <c:spPr>
        <a:noFill/>
        <a:ln w="25375">
          <a:noFill/>
        </a:ln>
      </c:spPr>
    </c:plotArea>
    <c:legend>
      <c:legendPos val="t"/>
      <c:spPr>
        <a:noFill/>
        <a:ln w="25375">
          <a:noFill/>
        </a:ln>
      </c:spPr>
      <c:txPr>
        <a:bodyPr/>
        <a:lstStyle/>
        <a:p>
          <a:pPr>
            <a:defRPr sz="919"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999" b="1"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6.9138694220654023E-2"/>
          <c:w val="0.90955414676147051"/>
          <c:h val="0.89791016902369658"/>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Sheet1!$B$2:$B$24</c:f>
            </c:numRef>
          </c:val>
          <c:extLst xmlns:c16r2="http://schemas.microsoft.com/office/drawing/2015/06/chart">
            <c:ext xmlns:c16="http://schemas.microsoft.com/office/drawing/2014/chart" uri="{C3380CC4-5D6E-409C-BE32-E72D297353CC}">
              <c16:uniqueId val="{00000000-5893-401F-921B-7EB49A119930}"/>
            </c:ext>
          </c:extLst>
        </c:ser>
        <c:ser>
          <c:idx val="1"/>
          <c:order val="1"/>
          <c:tx>
            <c:strRef>
              <c:f>Sheet1!$C$1</c:f>
              <c:strCache>
                <c:ptCount val="1"/>
                <c:pt idx="0">
                  <c:v>ΛΕΥΚΩΣΙΑ</c:v>
                </c:pt>
              </c:strCache>
            </c:strRef>
          </c:tx>
          <c:spPr>
            <a:ln w="19050">
              <a:solidFill>
                <a:srgbClr val="CC00CC"/>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Sheet1!$C$2:$C$24</c:f>
              <c:numCache>
                <c:formatCode>0%</c:formatCode>
                <c:ptCount val="19"/>
                <c:pt idx="0">
                  <c:v>-0.38000000000000017</c:v>
                </c:pt>
                <c:pt idx="1">
                  <c:v>-0.2</c:v>
                </c:pt>
                <c:pt idx="2">
                  <c:v>-0.34</c:v>
                </c:pt>
                <c:pt idx="3">
                  <c:v>-0.5</c:v>
                </c:pt>
                <c:pt idx="4">
                  <c:v>-0.45</c:v>
                </c:pt>
                <c:pt idx="5">
                  <c:v>-0.58000000000000007</c:v>
                </c:pt>
                <c:pt idx="6">
                  <c:v>-0.62000000000000033</c:v>
                </c:pt>
                <c:pt idx="7">
                  <c:v>-0.66000000000000036</c:v>
                </c:pt>
                <c:pt idx="8">
                  <c:v>-0.61000000000000032</c:v>
                </c:pt>
                <c:pt idx="9">
                  <c:v>-0.64000000000000035</c:v>
                </c:pt>
                <c:pt idx="10">
                  <c:v>-0.63000000000000034</c:v>
                </c:pt>
                <c:pt idx="11">
                  <c:v>-0.61000000000000032</c:v>
                </c:pt>
                <c:pt idx="12">
                  <c:v>-0.73000000000000032</c:v>
                </c:pt>
                <c:pt idx="13">
                  <c:v>-0.75000000000000033</c:v>
                </c:pt>
                <c:pt idx="14">
                  <c:v>-0.72000000000000031</c:v>
                </c:pt>
                <c:pt idx="15">
                  <c:v>-0.42000000000000021</c:v>
                </c:pt>
                <c:pt idx="16">
                  <c:v>-0.28000000000000008</c:v>
                </c:pt>
                <c:pt idx="17">
                  <c:v>-6.0000000000000026E-2</c:v>
                </c:pt>
                <c:pt idx="18">
                  <c:v>9.0000000000000024E-2</c:v>
                </c:pt>
              </c:numCache>
            </c:numRef>
          </c:val>
          <c:extLst xmlns:c16r2="http://schemas.microsoft.com/office/drawing/2015/06/chart">
            <c:ext xmlns:c16="http://schemas.microsoft.com/office/drawing/2014/chart" uri="{C3380CC4-5D6E-409C-BE32-E72D297353CC}">
              <c16:uniqueId val="{00000003-5893-401F-921B-7EB49A119930}"/>
            </c:ext>
          </c:extLst>
        </c:ser>
        <c:ser>
          <c:idx val="2"/>
          <c:order val="2"/>
          <c:tx>
            <c:strRef>
              <c:f>Sheet1!$D$1</c:f>
              <c:strCache>
                <c:ptCount val="1"/>
                <c:pt idx="0">
                  <c:v>ΛΕΜΕΣΟΣ</c:v>
                </c:pt>
              </c:strCache>
            </c:strRef>
          </c:tx>
          <c:spPr>
            <a:ln w="19050">
              <a:solidFill>
                <a:srgbClr val="0080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Sheet1!$D$2:$D$24</c:f>
              <c:numCache>
                <c:formatCode>0%</c:formatCode>
                <c:ptCount val="19"/>
                <c:pt idx="0">
                  <c:v>-0.41000000000000014</c:v>
                </c:pt>
                <c:pt idx="1">
                  <c:v>-0.23</c:v>
                </c:pt>
                <c:pt idx="2">
                  <c:v>-0.34</c:v>
                </c:pt>
                <c:pt idx="3">
                  <c:v>-0.5</c:v>
                </c:pt>
                <c:pt idx="4">
                  <c:v>-0.35000000000000014</c:v>
                </c:pt>
                <c:pt idx="5">
                  <c:v>-0.51</c:v>
                </c:pt>
                <c:pt idx="6">
                  <c:v>-0.54</c:v>
                </c:pt>
                <c:pt idx="7">
                  <c:v>-0.65000000000000036</c:v>
                </c:pt>
                <c:pt idx="8">
                  <c:v>-0.61000000000000032</c:v>
                </c:pt>
                <c:pt idx="9">
                  <c:v>-0.52</c:v>
                </c:pt>
                <c:pt idx="10">
                  <c:v>-0.61000000000000032</c:v>
                </c:pt>
                <c:pt idx="11">
                  <c:v>-0.60000000000000031</c:v>
                </c:pt>
                <c:pt idx="12">
                  <c:v>-0.72000000000000031</c:v>
                </c:pt>
                <c:pt idx="13">
                  <c:v>-0.74000000000000032</c:v>
                </c:pt>
                <c:pt idx="14">
                  <c:v>-0.61000000000000032</c:v>
                </c:pt>
                <c:pt idx="15">
                  <c:v>-0.39000000000000018</c:v>
                </c:pt>
                <c:pt idx="16">
                  <c:v>-0.17</c:v>
                </c:pt>
                <c:pt idx="17">
                  <c:v>-3.0000000000000002E-2</c:v>
                </c:pt>
                <c:pt idx="18">
                  <c:v>0.17</c:v>
                </c:pt>
              </c:numCache>
            </c:numRef>
          </c:val>
          <c:extLst xmlns:c16r2="http://schemas.microsoft.com/office/drawing/2015/06/chart">
            <c:ext xmlns:c16="http://schemas.microsoft.com/office/drawing/2014/chart" uri="{C3380CC4-5D6E-409C-BE32-E72D297353CC}">
              <c16:uniqueId val="{00000006-5893-401F-921B-7EB49A119930}"/>
            </c:ext>
          </c:extLst>
        </c:ser>
        <c:ser>
          <c:idx val="3"/>
          <c:order val="3"/>
          <c:tx>
            <c:strRef>
              <c:f>Sheet1!$E$1</c:f>
              <c:strCache>
                <c:ptCount val="1"/>
                <c:pt idx="0">
                  <c:v>ΛΑΡΝΑΚΑ</c:v>
                </c:pt>
              </c:strCache>
            </c:strRef>
          </c:tx>
          <c:spPr>
            <a:ln w="19050">
              <a:solidFill>
                <a:srgbClr val="FFFF00"/>
              </a:solidFill>
            </a:ln>
          </c:spPr>
          <c:marker>
            <c:symbol val="none"/>
          </c:marker>
          <c:dLbls>
            <c:dLbl>
              <c:idx val="14"/>
              <c:spPr>
                <a:ln w="19050">
                  <a:noFill/>
                </a:ln>
              </c:spPr>
              <c:txPr>
                <a:bodyPr/>
                <a:lstStyle/>
                <a:p>
                  <a:pPr>
                    <a:defRPr/>
                  </a:pPr>
                  <a:endParaRPr lang="en-US"/>
                </a:p>
              </c:txPr>
            </c:dLbl>
            <c:dLbl>
              <c:idx val="15"/>
              <c:spPr>
                <a:ln>
                  <a:solidFill>
                    <a:srgbClr val="FFFF00"/>
                  </a:solidFill>
                </a:ln>
              </c:spPr>
              <c:txPr>
                <a:bodyPr/>
                <a:lstStyle/>
                <a:p>
                  <a:pPr>
                    <a:defRPr/>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Sheet1!$E$2:$E$24</c:f>
              <c:numCache>
                <c:formatCode>0%</c:formatCode>
                <c:ptCount val="19"/>
                <c:pt idx="0">
                  <c:v>-0.43000000000000016</c:v>
                </c:pt>
                <c:pt idx="1">
                  <c:v>-0.32000000000000017</c:v>
                </c:pt>
                <c:pt idx="2">
                  <c:v>-0.39000000000000018</c:v>
                </c:pt>
                <c:pt idx="3">
                  <c:v>-0.47000000000000008</c:v>
                </c:pt>
                <c:pt idx="4">
                  <c:v>-0.47000000000000008</c:v>
                </c:pt>
                <c:pt idx="5">
                  <c:v>-0.63000000000000034</c:v>
                </c:pt>
                <c:pt idx="6">
                  <c:v>-0.64000000000000035</c:v>
                </c:pt>
                <c:pt idx="7">
                  <c:v>-0.68</c:v>
                </c:pt>
                <c:pt idx="8">
                  <c:v>-0.66000000000000036</c:v>
                </c:pt>
                <c:pt idx="9">
                  <c:v>-0.51</c:v>
                </c:pt>
                <c:pt idx="10">
                  <c:v>-0.55000000000000004</c:v>
                </c:pt>
                <c:pt idx="11">
                  <c:v>-0.60000000000000031</c:v>
                </c:pt>
                <c:pt idx="12">
                  <c:v>-0.70000000000000029</c:v>
                </c:pt>
                <c:pt idx="13">
                  <c:v>-0.68</c:v>
                </c:pt>
                <c:pt idx="14">
                  <c:v>-0.61000000000000043</c:v>
                </c:pt>
                <c:pt idx="15">
                  <c:v>-0.5</c:v>
                </c:pt>
                <c:pt idx="16">
                  <c:v>-0.34</c:v>
                </c:pt>
                <c:pt idx="17">
                  <c:v>-0.05</c:v>
                </c:pt>
                <c:pt idx="18">
                  <c:v>7.0000000000000021E-2</c:v>
                </c:pt>
              </c:numCache>
            </c:numRef>
          </c:val>
          <c:extLst xmlns:c16r2="http://schemas.microsoft.com/office/drawing/2015/06/chart">
            <c:ext xmlns:c16="http://schemas.microsoft.com/office/drawing/2014/chart" uri="{C3380CC4-5D6E-409C-BE32-E72D297353CC}">
              <c16:uniqueId val="{00000009-5893-401F-921B-7EB49A119930}"/>
            </c:ext>
          </c:extLst>
        </c:ser>
        <c:ser>
          <c:idx val="4"/>
          <c:order val="4"/>
          <c:tx>
            <c:strRef>
              <c:f>Sheet1!$F$1</c:f>
              <c:strCache>
                <c:ptCount val="1"/>
                <c:pt idx="0">
                  <c:v>ΑΜΜΟΧΩΣΤΟΣ</c:v>
                </c:pt>
              </c:strCache>
            </c:strRef>
          </c:tx>
          <c:spPr>
            <a:ln w="19050">
              <a:solidFill>
                <a:schemeClr val="accent5">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Sheet1!$F$2:$F$24</c:f>
              <c:numCache>
                <c:formatCode>0%</c:formatCode>
                <c:ptCount val="19"/>
                <c:pt idx="0">
                  <c:v>-0.29000000000000015</c:v>
                </c:pt>
                <c:pt idx="1">
                  <c:v>-0.17</c:v>
                </c:pt>
                <c:pt idx="2">
                  <c:v>-0.24000000000000007</c:v>
                </c:pt>
                <c:pt idx="3">
                  <c:v>-0.62000000000000033</c:v>
                </c:pt>
                <c:pt idx="4">
                  <c:v>-0.41000000000000014</c:v>
                </c:pt>
                <c:pt idx="5">
                  <c:v>-0.62000000000000033</c:v>
                </c:pt>
                <c:pt idx="6">
                  <c:v>-0.76000000000000034</c:v>
                </c:pt>
                <c:pt idx="7">
                  <c:v>-0.55000000000000004</c:v>
                </c:pt>
                <c:pt idx="8">
                  <c:v>-0.67000000000000048</c:v>
                </c:pt>
                <c:pt idx="9">
                  <c:v>-0.59</c:v>
                </c:pt>
                <c:pt idx="10">
                  <c:v>-0.63000000000000034</c:v>
                </c:pt>
                <c:pt idx="11">
                  <c:v>-0.47000000000000008</c:v>
                </c:pt>
                <c:pt idx="12">
                  <c:v>-0.67000000000000048</c:v>
                </c:pt>
                <c:pt idx="13">
                  <c:v>-0.65000000000000036</c:v>
                </c:pt>
                <c:pt idx="14">
                  <c:v>-0.63000000000000023</c:v>
                </c:pt>
                <c:pt idx="15">
                  <c:v>-0.48000000000000026</c:v>
                </c:pt>
                <c:pt idx="16">
                  <c:v>-0.21000000000000002</c:v>
                </c:pt>
                <c:pt idx="17">
                  <c:v>-3.0000000000000002E-2</c:v>
                </c:pt>
                <c:pt idx="18">
                  <c:v>1.999999999999999E-2</c:v>
                </c:pt>
              </c:numCache>
            </c:numRef>
          </c:val>
          <c:extLst xmlns:c16r2="http://schemas.microsoft.com/office/drawing/2015/06/chart">
            <c:ext xmlns:c16="http://schemas.microsoft.com/office/drawing/2014/chart" uri="{C3380CC4-5D6E-409C-BE32-E72D297353CC}">
              <c16:uniqueId val="{0000000C-5893-401F-921B-7EB49A119930}"/>
            </c:ext>
          </c:extLst>
        </c:ser>
        <c:ser>
          <c:idx val="5"/>
          <c:order val="5"/>
          <c:tx>
            <c:strRef>
              <c:f>Sheet1!$G$1</c:f>
              <c:strCache>
                <c:ptCount val="1"/>
                <c:pt idx="0">
                  <c:v>ΠΑΦΟΣ</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noFill/>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Sheet1!$G$2:$G$24</c:f>
              <c:numCache>
                <c:formatCode>0%</c:formatCode>
                <c:ptCount val="19"/>
                <c:pt idx="0">
                  <c:v>-0.69000000000000028</c:v>
                </c:pt>
                <c:pt idx="1">
                  <c:v>-0.27</c:v>
                </c:pt>
                <c:pt idx="2">
                  <c:v>-0.53</c:v>
                </c:pt>
                <c:pt idx="3">
                  <c:v>-0.38000000000000017</c:v>
                </c:pt>
                <c:pt idx="4">
                  <c:v>-0.47000000000000008</c:v>
                </c:pt>
                <c:pt idx="5">
                  <c:v>-0.51</c:v>
                </c:pt>
                <c:pt idx="6">
                  <c:v>-0.45</c:v>
                </c:pt>
                <c:pt idx="7">
                  <c:v>-0.54</c:v>
                </c:pt>
                <c:pt idx="8">
                  <c:v>-0.70000000000000029</c:v>
                </c:pt>
                <c:pt idx="9">
                  <c:v>-0.52</c:v>
                </c:pt>
                <c:pt idx="10">
                  <c:v>-0.64000000000000035</c:v>
                </c:pt>
                <c:pt idx="11">
                  <c:v>-0.45</c:v>
                </c:pt>
                <c:pt idx="12">
                  <c:v>-0.65000000000000036</c:v>
                </c:pt>
                <c:pt idx="13">
                  <c:v>-0.70000000000000029</c:v>
                </c:pt>
                <c:pt idx="14">
                  <c:v>-0.60000000000000031</c:v>
                </c:pt>
                <c:pt idx="15">
                  <c:v>-0.54</c:v>
                </c:pt>
                <c:pt idx="16">
                  <c:v>-0.2100000000000001</c:v>
                </c:pt>
                <c:pt idx="17">
                  <c:v>-0.26</c:v>
                </c:pt>
                <c:pt idx="18">
                  <c:v>6.0000000000000026E-2</c:v>
                </c:pt>
              </c:numCache>
            </c:numRef>
          </c:val>
          <c:extLst xmlns:c16r2="http://schemas.microsoft.com/office/drawing/2015/06/chart">
            <c:ext xmlns:c16="http://schemas.microsoft.com/office/drawing/2014/chart" uri="{C3380CC4-5D6E-409C-BE32-E72D297353CC}">
              <c16:uniqueId val="{0000000F-5893-401F-921B-7EB49A119930}"/>
            </c:ext>
          </c:extLst>
        </c:ser>
        <c:dLbls>
          <c:showVal val="1"/>
        </c:dLbls>
        <c:marker val="1"/>
        <c:axId val="125494016"/>
        <c:axId val="125495552"/>
      </c:lineChart>
      <c:catAx>
        <c:axId val="125494016"/>
        <c:scaling>
          <c:orientation val="minMax"/>
        </c:scaling>
        <c:axPos val="b"/>
        <c:numFmt formatCode="General" sourceLinked="1"/>
        <c:tickLblPos val="nextTo"/>
        <c:spPr>
          <a:ln>
            <a:solidFill>
              <a:schemeClr val="accent4"/>
            </a:solidFill>
          </a:ln>
        </c:spPr>
        <c:txPr>
          <a:bodyPr rot="-1200000" vert="horz"/>
          <a:lstStyle/>
          <a:p>
            <a:pPr>
              <a:defRPr sz="500" b="0"/>
            </a:pPr>
            <a:endParaRPr lang="en-US"/>
          </a:p>
        </c:txPr>
        <c:crossAx val="125495552"/>
        <c:crosses val="autoZero"/>
        <c:auto val="1"/>
        <c:lblAlgn val="ctr"/>
        <c:lblOffset val="100"/>
        <c:tickLblSkip val="1"/>
        <c:tickMarkSkip val="1"/>
      </c:catAx>
      <c:valAx>
        <c:axId val="125495552"/>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25494016"/>
        <c:crosses val="autoZero"/>
        <c:crossBetween val="between"/>
      </c:valAx>
      <c:spPr>
        <a:noFill/>
        <a:ln w="25408">
          <a:noFill/>
        </a:ln>
      </c:spPr>
    </c:plotArea>
    <c:legend>
      <c:legendPos val="t"/>
      <c:layou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399216430780423E-2"/>
          <c:y val="7.5057029480813581E-2"/>
          <c:w val="0.91123558076393107"/>
          <c:h val="0.88143332017534215"/>
        </c:manualLayout>
      </c:layout>
      <c:lineChart>
        <c:grouping val="standard"/>
        <c:ser>
          <c:idx val="4"/>
          <c:order val="0"/>
          <c:tx>
            <c:strRef>
              <c:f>Sheet1!$A$6</c:f>
              <c:strCache>
                <c:ptCount val="1"/>
                <c:pt idx="0">
                  <c:v>Δείκτης 1.2</c:v>
                </c:pt>
              </c:strCache>
            </c:strRef>
          </c:tx>
          <c:spPr>
            <a:ln w="25399">
              <a:solidFill>
                <a:srgbClr val="0000FF"/>
              </a:solidFill>
              <a:prstDash val="solid"/>
            </a:ln>
          </c:spPr>
          <c:marker>
            <c:symbol val="star"/>
            <c:size val="4"/>
            <c:spPr>
              <a:noFill/>
              <a:ln>
                <a:solidFill>
                  <a:srgbClr val="0000FF"/>
                </a:solidFill>
                <a:prstDash val="solid"/>
              </a:ln>
            </c:spPr>
          </c:marker>
          <c:dLbls>
            <c:spPr>
              <a:noFill/>
              <a:ln w="25399">
                <a:noFill/>
              </a:ln>
            </c:spPr>
            <c:txPr>
              <a:bodyPr/>
              <a:lstStyle/>
              <a:p>
                <a:pPr>
                  <a:defRPr sz="900" b="1" i="0" u="none" strike="noStrike" baseline="0">
                    <a:solidFill>
                      <a:srgbClr val="000000"/>
                    </a:solidFill>
                    <a:latin typeface="Arial"/>
                    <a:ea typeface="Arial"/>
                    <a:cs typeface="Arial"/>
                  </a:defRPr>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(Sheet1!$B$1:$AC$1,Sheet1!$AD$1,Sheet1!$AE$1,Sheet1!$AF$1,Sheet1!$AG$1)</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 2012</c:v>
                </c:pt>
                <c:pt idx="11">
                  <c:v>IAN-ΑΠΡ 2013</c:v>
                </c:pt>
                <c:pt idx="12">
                  <c:v>MAIOΣ-ΑΥΓ-2013</c:v>
                </c:pt>
                <c:pt idx="13">
                  <c:v>ΣΕΠΤ-ΔΕΚ 2013</c:v>
                </c:pt>
                <c:pt idx="14">
                  <c:v>ΙΟΥΛ-ΔΕΚ 2014</c:v>
                </c:pt>
                <c:pt idx="15">
                  <c:v>ΙAN-IOYN 2015</c:v>
                </c:pt>
                <c:pt idx="16">
                  <c:v>ΙAN-IOYN 2016</c:v>
                </c:pt>
                <c:pt idx="17">
                  <c:v>ΙΟΥΛ-ΔΕΚ 2016</c:v>
                </c:pt>
                <c:pt idx="18">
                  <c:v>ΙΟΥΛ-ΔΕΚ 2017</c:v>
                </c:pt>
              </c:strCache>
            </c:strRef>
          </c:cat>
          <c:val>
            <c:numRef>
              <c:f>(Sheet1!$B$6:$AC$6,Sheet1!$AD$6,Sheet1!$AE$6,Sheet1!$AF$6,Sheet1!$AG$6)</c:f>
              <c:numCache>
                <c:formatCode>0%</c:formatCode>
                <c:ptCount val="19"/>
                <c:pt idx="0">
                  <c:v>-0.55000000000000004</c:v>
                </c:pt>
                <c:pt idx="1">
                  <c:v>-0.58000000000000007</c:v>
                </c:pt>
                <c:pt idx="2">
                  <c:v>-0.59</c:v>
                </c:pt>
                <c:pt idx="3">
                  <c:v>-0.65000000000000036</c:v>
                </c:pt>
                <c:pt idx="4">
                  <c:v>-0.67000000000000048</c:v>
                </c:pt>
                <c:pt idx="5">
                  <c:v>-0.68</c:v>
                </c:pt>
                <c:pt idx="6">
                  <c:v>-0.76000000000000034</c:v>
                </c:pt>
                <c:pt idx="7">
                  <c:v>-0.7100000000000003</c:v>
                </c:pt>
                <c:pt idx="8">
                  <c:v>-0.77000000000000035</c:v>
                </c:pt>
                <c:pt idx="9">
                  <c:v>-0.74000000000000032</c:v>
                </c:pt>
                <c:pt idx="10">
                  <c:v>-0.81</c:v>
                </c:pt>
                <c:pt idx="11">
                  <c:v>-0.68</c:v>
                </c:pt>
                <c:pt idx="12">
                  <c:v>-0.81</c:v>
                </c:pt>
                <c:pt idx="13">
                  <c:v>-0.92</c:v>
                </c:pt>
                <c:pt idx="14">
                  <c:v>-0.80999999999999994</c:v>
                </c:pt>
                <c:pt idx="15">
                  <c:v>-0.82000000000000028</c:v>
                </c:pt>
                <c:pt idx="16">
                  <c:v>-0.70000000000000029</c:v>
                </c:pt>
                <c:pt idx="17">
                  <c:v>-0.51</c:v>
                </c:pt>
                <c:pt idx="18">
                  <c:v>-0.37000000000000016</c:v>
                </c:pt>
              </c:numCache>
            </c:numRef>
          </c:val>
          <c:extLst xmlns:c16r2="http://schemas.microsoft.com/office/drawing/2015/06/chart">
            <c:ext xmlns:c16="http://schemas.microsoft.com/office/drawing/2014/chart" uri="{C3380CC4-5D6E-409C-BE32-E72D297353CC}">
              <c16:uniqueId val="{00000000-D20A-4DC3-BE42-F8421E001E5D}"/>
            </c:ext>
          </c:extLst>
        </c:ser>
        <c:dLbls>
          <c:showVal val="1"/>
        </c:dLbls>
        <c:marker val="1"/>
        <c:axId val="118069888"/>
        <c:axId val="125390208"/>
      </c:lineChart>
      <c:catAx>
        <c:axId val="118069888"/>
        <c:scaling>
          <c:orientation val="minMax"/>
        </c:scaling>
        <c:axPos val="b"/>
        <c:numFmt formatCode="General" sourceLinked="1"/>
        <c:tickLblPos val="nextTo"/>
        <c:spPr>
          <a:ln w="12700">
            <a:solidFill>
              <a:srgbClr val="000080"/>
            </a:solidFill>
            <a:prstDash val="solid"/>
          </a:ln>
        </c:spPr>
        <c:txPr>
          <a:bodyPr rot="-1200000" vert="horz"/>
          <a:lstStyle/>
          <a:p>
            <a:pPr>
              <a:defRPr sz="500" b="1" i="0" u="none" strike="noStrike" baseline="0">
                <a:solidFill>
                  <a:srgbClr val="000000"/>
                </a:solidFill>
                <a:latin typeface="Arial"/>
                <a:ea typeface="Arial"/>
                <a:cs typeface="Arial"/>
              </a:defRPr>
            </a:pPr>
            <a:endParaRPr lang="en-US"/>
          </a:p>
        </c:txPr>
        <c:crossAx val="125390208"/>
        <c:crosses val="autoZero"/>
        <c:auto val="1"/>
        <c:lblAlgn val="ctr"/>
        <c:lblOffset val="100"/>
        <c:tickLblSkip val="1"/>
        <c:tickMarkSkip val="1"/>
      </c:catAx>
      <c:valAx>
        <c:axId val="125390208"/>
        <c:scaling>
          <c:orientation val="minMax"/>
          <c:min val="-1"/>
        </c:scaling>
        <c:axPos val="l"/>
        <c:numFmt formatCode="0%" sourceLinked="0"/>
        <c:tickLblPos val="nextTo"/>
        <c:spPr>
          <a:ln w="12700">
            <a:solidFill>
              <a:srgbClr val="00008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8069888"/>
        <c:crosses val="autoZero"/>
        <c:crossBetween val="between"/>
      </c:valAx>
      <c:spPr>
        <a:noFill/>
        <a:ln w="25399">
          <a:noFill/>
        </a:ln>
      </c:spPr>
    </c:plotArea>
    <c:legend>
      <c:legendPos val="t"/>
      <c:layout>
        <c:manualLayout>
          <c:xMode val="edge"/>
          <c:yMode val="edge"/>
          <c:x val="0.10101010101010102"/>
          <c:y val="0"/>
          <c:w val="0.77665544332211833"/>
          <c:h val="5.9288537549407133E-2"/>
        </c:manualLayout>
      </c:layout>
      <c:spPr>
        <a:noFill/>
        <a:ln w="25399">
          <a:noFill/>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chart>
  <c:spPr>
    <a:solidFill>
      <a:schemeClr val="tx1">
        <a:lumMod val="95000"/>
      </a:schemeClr>
    </a:solidFill>
    <a:ln>
      <a:noFill/>
    </a:ln>
    <a:scene3d>
      <a:camera prst="orthographicFront"/>
      <a:lightRig rig="threePt" dir="t"/>
    </a:scene3d>
    <a:sp3d>
      <a:bevelT prst="angle"/>
      <a:bevelB prst="angle"/>
    </a:sp3d>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648072562358266E-2"/>
          <c:y val="7.6320939334637974E-2"/>
          <c:w val="0.8824982993197279"/>
          <c:h val="0.88278973173186026"/>
        </c:manualLayout>
      </c:layout>
      <c:lineChart>
        <c:grouping val="standard"/>
        <c:ser>
          <c:idx val="2"/>
          <c:order val="0"/>
          <c:tx>
            <c:strRef>
              <c:f>Sheet1!$A$2</c:f>
              <c:strCache>
                <c:ptCount val="1"/>
                <c:pt idx="0">
                  <c:v>Δείκτης Εργασιών Επιχείρησης (ΔΟΣ)</c:v>
                </c:pt>
              </c:strCache>
            </c:strRef>
          </c:tx>
          <c:spPr>
            <a:ln w="12151">
              <a:solidFill>
                <a:srgbClr val="000000"/>
              </a:solidFill>
              <a:prstDash val="solid"/>
            </a:ln>
          </c:spPr>
          <c:marker>
            <c:symbol val="square"/>
            <c:size val="6"/>
            <c:spPr>
              <a:noFill/>
              <a:ln w="9113">
                <a:noFill/>
              </a:ln>
            </c:spPr>
          </c:marker>
          <c:dLbls>
            <c:delete val="1"/>
          </c:dLbls>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Sheet1!$B$2:$DM$2</c:f>
              <c:numCache>
                <c:formatCode>0.0%</c:formatCode>
                <c:ptCount val="116"/>
                <c:pt idx="0">
                  <c:v>-0.1134</c:v>
                </c:pt>
                <c:pt idx="1">
                  <c:v>-0.10100000000000002</c:v>
                </c:pt>
                <c:pt idx="2">
                  <c:v>-0.16</c:v>
                </c:pt>
                <c:pt idx="3">
                  <c:v>-0.16</c:v>
                </c:pt>
                <c:pt idx="4">
                  <c:v>-0.2</c:v>
                </c:pt>
                <c:pt idx="5">
                  <c:v>-0.28000000000000008</c:v>
                </c:pt>
                <c:pt idx="6">
                  <c:v>-0.4</c:v>
                </c:pt>
                <c:pt idx="7">
                  <c:v>-0.4</c:v>
                </c:pt>
                <c:pt idx="8">
                  <c:v>-0.47000000000000008</c:v>
                </c:pt>
                <c:pt idx="9">
                  <c:v>-0.59</c:v>
                </c:pt>
                <c:pt idx="10">
                  <c:v>-0.56000000000000005</c:v>
                </c:pt>
                <c:pt idx="11">
                  <c:v>-0.59</c:v>
                </c:pt>
                <c:pt idx="12">
                  <c:v>-0.59</c:v>
                </c:pt>
                <c:pt idx="13">
                  <c:v>-0.63000000000000034</c:v>
                </c:pt>
                <c:pt idx="14">
                  <c:v>-0.58000000000000007</c:v>
                </c:pt>
                <c:pt idx="15">
                  <c:v>-0.53</c:v>
                </c:pt>
                <c:pt idx="16">
                  <c:v>-0.56999999999999995</c:v>
                </c:pt>
                <c:pt idx="17">
                  <c:v>-0.6364000000000003</c:v>
                </c:pt>
                <c:pt idx="18">
                  <c:v>-0.59599999999999997</c:v>
                </c:pt>
                <c:pt idx="19">
                  <c:v>-0.56999999999999995</c:v>
                </c:pt>
                <c:pt idx="20">
                  <c:v>-0.69000000000000028</c:v>
                </c:pt>
                <c:pt idx="21">
                  <c:v>-0.66000000000000036</c:v>
                </c:pt>
                <c:pt idx="22">
                  <c:v>-0.65000000000000036</c:v>
                </c:pt>
                <c:pt idx="23">
                  <c:v>-0.64300000000000035</c:v>
                </c:pt>
                <c:pt idx="24">
                  <c:v>-0.72700000000000031</c:v>
                </c:pt>
                <c:pt idx="25">
                  <c:v>-0.70700000000000029</c:v>
                </c:pt>
                <c:pt idx="26">
                  <c:v>-0.6770000000000006</c:v>
                </c:pt>
                <c:pt idx="27">
                  <c:v>-0.6770000000000006</c:v>
                </c:pt>
                <c:pt idx="28">
                  <c:v>-0.6770000000000006</c:v>
                </c:pt>
                <c:pt idx="29">
                  <c:v>-0.70700000000000029</c:v>
                </c:pt>
                <c:pt idx="30">
                  <c:v>-0.70700000000000029</c:v>
                </c:pt>
                <c:pt idx="31">
                  <c:v>-0.7100000000000003</c:v>
                </c:pt>
                <c:pt idx="32">
                  <c:v>-0.74000000000000032</c:v>
                </c:pt>
                <c:pt idx="33">
                  <c:v>-0.63000000000000034</c:v>
                </c:pt>
                <c:pt idx="34">
                  <c:v>-0.72000000000000031</c:v>
                </c:pt>
                <c:pt idx="35">
                  <c:v>-0.73000000000000032</c:v>
                </c:pt>
                <c:pt idx="36">
                  <c:v>-0.65000000000000036</c:v>
                </c:pt>
                <c:pt idx="37">
                  <c:v>-0.67000000000000048</c:v>
                </c:pt>
                <c:pt idx="38">
                  <c:v>-0.73000000000000032</c:v>
                </c:pt>
                <c:pt idx="39">
                  <c:v>-0.73000000000000032</c:v>
                </c:pt>
                <c:pt idx="40">
                  <c:v>-0.75000000000000033</c:v>
                </c:pt>
                <c:pt idx="41">
                  <c:v>-0.7100000000000003</c:v>
                </c:pt>
                <c:pt idx="42">
                  <c:v>-0.68</c:v>
                </c:pt>
                <c:pt idx="43">
                  <c:v>-0.73000000000000032</c:v>
                </c:pt>
                <c:pt idx="44">
                  <c:v>-0.76430000000000031</c:v>
                </c:pt>
                <c:pt idx="45">
                  <c:v>-0.8360000000000003</c:v>
                </c:pt>
                <c:pt idx="46">
                  <c:v>-0.86480000000000035</c:v>
                </c:pt>
                <c:pt idx="47">
                  <c:v>-0.87139999999999995</c:v>
                </c:pt>
                <c:pt idx="48">
                  <c:v>-0.80389999999999995</c:v>
                </c:pt>
                <c:pt idx="49">
                  <c:v>-0.80420000000000003</c:v>
                </c:pt>
                <c:pt idx="50">
                  <c:v>-0.84050000000000002</c:v>
                </c:pt>
                <c:pt idx="51">
                  <c:v>-0.81270000000000031</c:v>
                </c:pt>
                <c:pt idx="52">
                  <c:v>-0.88</c:v>
                </c:pt>
                <c:pt idx="53">
                  <c:v>-0.81</c:v>
                </c:pt>
                <c:pt idx="54">
                  <c:v>-0.85000000000000031</c:v>
                </c:pt>
                <c:pt idx="55">
                  <c:v>-0.81</c:v>
                </c:pt>
                <c:pt idx="56">
                  <c:v>-0.88</c:v>
                </c:pt>
                <c:pt idx="57">
                  <c:v>-0.91</c:v>
                </c:pt>
                <c:pt idx="58">
                  <c:v>-0.91</c:v>
                </c:pt>
                <c:pt idx="59">
                  <c:v>-0.94499999999999995</c:v>
                </c:pt>
                <c:pt idx="60">
                  <c:v>-0.86000000000000032</c:v>
                </c:pt>
                <c:pt idx="61">
                  <c:v>-0.85000000000000031</c:v>
                </c:pt>
                <c:pt idx="62">
                  <c:v>-0.91</c:v>
                </c:pt>
                <c:pt idx="63">
                  <c:v>-0.91</c:v>
                </c:pt>
                <c:pt idx="64">
                  <c:v>-0.7893</c:v>
                </c:pt>
                <c:pt idx="65">
                  <c:v>-0.82750000000000001</c:v>
                </c:pt>
                <c:pt idx="66">
                  <c:v>-0.85380000000000034</c:v>
                </c:pt>
                <c:pt idx="67">
                  <c:v>-0.59</c:v>
                </c:pt>
                <c:pt idx="68">
                  <c:v>-0.9355</c:v>
                </c:pt>
                <c:pt idx="69">
                  <c:v>-0.92780000000000029</c:v>
                </c:pt>
                <c:pt idx="70">
                  <c:v>-0.87849999999999995</c:v>
                </c:pt>
                <c:pt idx="71">
                  <c:v>-0.7523000000000003</c:v>
                </c:pt>
                <c:pt idx="72">
                  <c:v>-0.88600000000000001</c:v>
                </c:pt>
                <c:pt idx="73">
                  <c:v>-0.82399999999999995</c:v>
                </c:pt>
                <c:pt idx="74">
                  <c:v>-0.87270000000000036</c:v>
                </c:pt>
                <c:pt idx="75">
                  <c:v>-0.83620000000000005</c:v>
                </c:pt>
                <c:pt idx="76">
                  <c:v>-0.8420000000000003</c:v>
                </c:pt>
                <c:pt idx="77">
                  <c:v>-0.84980000000000033</c:v>
                </c:pt>
                <c:pt idx="78">
                  <c:v>-0.87900000000000034</c:v>
                </c:pt>
                <c:pt idx="79">
                  <c:v>-0.91080000000000005</c:v>
                </c:pt>
                <c:pt idx="80">
                  <c:v>-0.89349999999999996</c:v>
                </c:pt>
                <c:pt idx="81">
                  <c:v>-0.89390000000000003</c:v>
                </c:pt>
                <c:pt idx="82">
                  <c:v>-0.8400000000000003</c:v>
                </c:pt>
                <c:pt idx="83">
                  <c:v>-0.87700000000000033</c:v>
                </c:pt>
                <c:pt idx="84">
                  <c:v>-0.85800000000000032</c:v>
                </c:pt>
                <c:pt idx="85">
                  <c:v>-0.85290000000000032</c:v>
                </c:pt>
                <c:pt idx="86">
                  <c:v>-0.76049999999999995</c:v>
                </c:pt>
                <c:pt idx="87">
                  <c:v>-0.7483000000000003</c:v>
                </c:pt>
                <c:pt idx="88">
                  <c:v>-0.70760000000000034</c:v>
                </c:pt>
                <c:pt idx="89">
                  <c:v>-0.74090000000000034</c:v>
                </c:pt>
                <c:pt idx="90">
                  <c:v>-0.55310000000000004</c:v>
                </c:pt>
                <c:pt idx="91">
                  <c:v>-0.63210000000000033</c:v>
                </c:pt>
                <c:pt idx="92">
                  <c:v>-0.5595</c:v>
                </c:pt>
                <c:pt idx="93">
                  <c:v>-0.54600000000000004</c:v>
                </c:pt>
                <c:pt idx="94">
                  <c:v>-0.57250000000000001</c:v>
                </c:pt>
                <c:pt idx="95">
                  <c:v>-0.5585</c:v>
                </c:pt>
                <c:pt idx="96">
                  <c:v>-0.66550000000000031</c:v>
                </c:pt>
                <c:pt idx="97">
                  <c:v>-0.57600000000000029</c:v>
                </c:pt>
                <c:pt idx="98">
                  <c:v>-0.5252</c:v>
                </c:pt>
                <c:pt idx="99">
                  <c:v>-0.6407000000000006</c:v>
                </c:pt>
                <c:pt idx="100">
                  <c:v>-0.48270000000000002</c:v>
                </c:pt>
                <c:pt idx="101">
                  <c:v>-0.59629999999999972</c:v>
                </c:pt>
                <c:pt idx="102">
                  <c:v>-0.53759999999999997</c:v>
                </c:pt>
                <c:pt idx="103">
                  <c:v>-0.55120000000000002</c:v>
                </c:pt>
                <c:pt idx="104">
                  <c:v>-0.54239999999999999</c:v>
                </c:pt>
                <c:pt idx="105">
                  <c:v>-0.54710000000000003</c:v>
                </c:pt>
                <c:pt idx="106">
                  <c:v>-0.62220000000000031</c:v>
                </c:pt>
                <c:pt idx="107">
                  <c:v>-0.57650000000000001</c:v>
                </c:pt>
                <c:pt idx="108">
                  <c:v>-0.60220000000000029</c:v>
                </c:pt>
                <c:pt idx="109">
                  <c:v>-0.59260000000000002</c:v>
                </c:pt>
                <c:pt idx="110">
                  <c:v>-0.52529999999999999</c:v>
                </c:pt>
                <c:pt idx="111">
                  <c:v>-0.52059999999999962</c:v>
                </c:pt>
                <c:pt idx="112">
                  <c:v>-0.51080000000000003</c:v>
                </c:pt>
                <c:pt idx="113">
                  <c:v>-0.59149999999999969</c:v>
                </c:pt>
                <c:pt idx="114">
                  <c:v>-0.39440000000000025</c:v>
                </c:pt>
                <c:pt idx="115">
                  <c:v>-0.44330000000000008</c:v>
                </c:pt>
              </c:numCache>
            </c:numRef>
          </c:val>
          <c:extLst xmlns:c16r2="http://schemas.microsoft.com/office/drawing/2015/06/chart">
            <c:ext xmlns:c16="http://schemas.microsoft.com/office/drawing/2014/chart" uri="{C3380CC4-5D6E-409C-BE32-E72D297353CC}">
              <c16:uniqueId val="{00000000-0021-4C56-8D63-409913C333FB}"/>
            </c:ext>
          </c:extLst>
        </c:ser>
        <c:dLbls>
          <c:showVal val="1"/>
        </c:dLbls>
        <c:marker val="1"/>
        <c:axId val="133864064"/>
        <c:axId val="133902720"/>
      </c:lineChart>
      <c:lineChart>
        <c:grouping val="standard"/>
        <c:ser>
          <c:idx val="3"/>
          <c:order val="1"/>
          <c:tx>
            <c:strRef>
              <c:f>Sheet1!$A$3</c:f>
              <c:strCache>
                <c:ptCount val="1"/>
                <c:pt idx="0">
                  <c:v>Δείκτης 1.2</c:v>
                </c:pt>
              </c:strCache>
            </c:strRef>
          </c:tx>
          <c:spPr>
            <a:ln w="24303">
              <a:solidFill>
                <a:srgbClr val="FF0000"/>
              </a:solidFill>
              <a:prstDash val="lgDash"/>
            </a:ln>
          </c:spPr>
          <c:marker>
            <c:symbol val="x"/>
            <c:size val="3"/>
            <c:spPr>
              <a:solidFill>
                <a:srgbClr val="FF0000"/>
              </a:solidFill>
              <a:ln>
                <a:solidFill>
                  <a:srgbClr val="FF0000"/>
                </a:solidFill>
                <a:prstDash val="solid"/>
              </a:ln>
            </c:spPr>
          </c:marker>
          <c:dLbls>
            <c:delete val="1"/>
          </c:dLbls>
          <c:trendline>
            <c:spPr>
              <a:ln w="24303">
                <a:solidFill>
                  <a:srgbClr val="FF0000"/>
                </a:solidFill>
                <a:prstDash val="solid"/>
              </a:ln>
            </c:spPr>
            <c:trendlineType val="movingAvg"/>
            <c:period val="2"/>
          </c:trendline>
          <c:cat>
            <c:numRef>
              <c:f>Sheet1!$B$1:$DM$1</c:f>
              <c:numCache>
                <c:formatCode>mmm\-yy</c:formatCode>
                <c:ptCount val="116"/>
                <c:pt idx="0">
                  <c:v>39569</c:v>
                </c:pt>
                <c:pt idx="1">
                  <c:v>39600</c:v>
                </c:pt>
                <c:pt idx="2">
                  <c:v>39630</c:v>
                </c:pt>
                <c:pt idx="3">
                  <c:v>39661</c:v>
                </c:pt>
                <c:pt idx="4">
                  <c:v>39692</c:v>
                </c:pt>
                <c:pt idx="5">
                  <c:v>39722</c:v>
                </c:pt>
                <c:pt idx="6">
                  <c:v>39753</c:v>
                </c:pt>
                <c:pt idx="7">
                  <c:v>39783</c:v>
                </c:pt>
                <c:pt idx="8">
                  <c:v>39814</c:v>
                </c:pt>
                <c:pt idx="9">
                  <c:v>39845</c:v>
                </c:pt>
                <c:pt idx="10">
                  <c:v>39873</c:v>
                </c:pt>
                <c:pt idx="11">
                  <c:v>39904</c:v>
                </c:pt>
                <c:pt idx="12">
                  <c:v>39934</c:v>
                </c:pt>
                <c:pt idx="13">
                  <c:v>39965</c:v>
                </c:pt>
                <c:pt idx="14">
                  <c:v>39995</c:v>
                </c:pt>
                <c:pt idx="15">
                  <c:v>40026</c:v>
                </c:pt>
                <c:pt idx="16">
                  <c:v>40057</c:v>
                </c:pt>
                <c:pt idx="17">
                  <c:v>40087</c:v>
                </c:pt>
                <c:pt idx="18">
                  <c:v>40118</c:v>
                </c:pt>
                <c:pt idx="19">
                  <c:v>40148</c:v>
                </c:pt>
                <c:pt idx="20">
                  <c:v>40179</c:v>
                </c:pt>
                <c:pt idx="21">
                  <c:v>40210</c:v>
                </c:pt>
                <c:pt idx="22">
                  <c:v>40238</c:v>
                </c:pt>
                <c:pt idx="23">
                  <c:v>40269</c:v>
                </c:pt>
                <c:pt idx="24">
                  <c:v>40299</c:v>
                </c:pt>
                <c:pt idx="25">
                  <c:v>40330</c:v>
                </c:pt>
                <c:pt idx="26">
                  <c:v>40360</c:v>
                </c:pt>
                <c:pt idx="27">
                  <c:v>40391</c:v>
                </c:pt>
                <c:pt idx="28">
                  <c:v>40422</c:v>
                </c:pt>
                <c:pt idx="29">
                  <c:v>40452</c:v>
                </c:pt>
                <c:pt idx="30">
                  <c:v>40483</c:v>
                </c:pt>
                <c:pt idx="31">
                  <c:v>40513</c:v>
                </c:pt>
                <c:pt idx="32">
                  <c:v>40544</c:v>
                </c:pt>
                <c:pt idx="33">
                  <c:v>40575</c:v>
                </c:pt>
                <c:pt idx="34">
                  <c:v>40603</c:v>
                </c:pt>
                <c:pt idx="35">
                  <c:v>40634</c:v>
                </c:pt>
                <c:pt idx="36">
                  <c:v>40664</c:v>
                </c:pt>
                <c:pt idx="37">
                  <c:v>40695</c:v>
                </c:pt>
                <c:pt idx="38">
                  <c:v>40725</c:v>
                </c:pt>
                <c:pt idx="39">
                  <c:v>40756</c:v>
                </c:pt>
                <c:pt idx="40">
                  <c:v>40787</c:v>
                </c:pt>
                <c:pt idx="41">
                  <c:v>40817</c:v>
                </c:pt>
                <c:pt idx="42">
                  <c:v>40848</c:v>
                </c:pt>
                <c:pt idx="43">
                  <c:v>40878</c:v>
                </c:pt>
                <c:pt idx="44">
                  <c:v>40909</c:v>
                </c:pt>
                <c:pt idx="45">
                  <c:v>40940</c:v>
                </c:pt>
                <c:pt idx="46">
                  <c:v>40969</c:v>
                </c:pt>
                <c:pt idx="47">
                  <c:v>41000</c:v>
                </c:pt>
                <c:pt idx="48">
                  <c:v>41030</c:v>
                </c:pt>
                <c:pt idx="49">
                  <c:v>41061</c:v>
                </c:pt>
                <c:pt idx="50">
                  <c:v>41091</c:v>
                </c:pt>
                <c:pt idx="51">
                  <c:v>41122</c:v>
                </c:pt>
                <c:pt idx="52">
                  <c:v>41153</c:v>
                </c:pt>
                <c:pt idx="53">
                  <c:v>41183</c:v>
                </c:pt>
                <c:pt idx="54">
                  <c:v>41214</c:v>
                </c:pt>
                <c:pt idx="55">
                  <c:v>41244</c:v>
                </c:pt>
                <c:pt idx="56">
                  <c:v>41275</c:v>
                </c:pt>
                <c:pt idx="57">
                  <c:v>41306</c:v>
                </c:pt>
                <c:pt idx="58">
                  <c:v>41334</c:v>
                </c:pt>
                <c:pt idx="59">
                  <c:v>41365</c:v>
                </c:pt>
                <c:pt idx="60">
                  <c:v>41395</c:v>
                </c:pt>
                <c:pt idx="61">
                  <c:v>41426</c:v>
                </c:pt>
                <c:pt idx="62">
                  <c:v>41456</c:v>
                </c:pt>
                <c:pt idx="63">
                  <c:v>41487</c:v>
                </c:pt>
                <c:pt idx="64">
                  <c:v>41518</c:v>
                </c:pt>
                <c:pt idx="65">
                  <c:v>41548</c:v>
                </c:pt>
                <c:pt idx="66">
                  <c:v>41579</c:v>
                </c:pt>
                <c:pt idx="67">
                  <c:v>41609</c:v>
                </c:pt>
                <c:pt idx="68">
                  <c:v>41640</c:v>
                </c:pt>
                <c:pt idx="69">
                  <c:v>41671</c:v>
                </c:pt>
                <c:pt idx="70">
                  <c:v>41699</c:v>
                </c:pt>
                <c:pt idx="71">
                  <c:v>41730</c:v>
                </c:pt>
                <c:pt idx="72">
                  <c:v>41760</c:v>
                </c:pt>
                <c:pt idx="73">
                  <c:v>41791</c:v>
                </c:pt>
                <c:pt idx="74">
                  <c:v>41821</c:v>
                </c:pt>
                <c:pt idx="75">
                  <c:v>41852</c:v>
                </c:pt>
                <c:pt idx="76">
                  <c:v>41883</c:v>
                </c:pt>
                <c:pt idx="77">
                  <c:v>41913</c:v>
                </c:pt>
                <c:pt idx="78">
                  <c:v>41944</c:v>
                </c:pt>
                <c:pt idx="79">
                  <c:v>41974</c:v>
                </c:pt>
                <c:pt idx="80">
                  <c:v>42005</c:v>
                </c:pt>
                <c:pt idx="81">
                  <c:v>42036</c:v>
                </c:pt>
                <c:pt idx="82">
                  <c:v>42064</c:v>
                </c:pt>
                <c:pt idx="83">
                  <c:v>42095</c:v>
                </c:pt>
                <c:pt idx="84">
                  <c:v>42125</c:v>
                </c:pt>
                <c:pt idx="85">
                  <c:v>42156</c:v>
                </c:pt>
                <c:pt idx="86">
                  <c:v>42186</c:v>
                </c:pt>
                <c:pt idx="87">
                  <c:v>42217</c:v>
                </c:pt>
                <c:pt idx="88">
                  <c:v>42248</c:v>
                </c:pt>
                <c:pt idx="89">
                  <c:v>42278</c:v>
                </c:pt>
                <c:pt idx="90">
                  <c:v>42309</c:v>
                </c:pt>
                <c:pt idx="91">
                  <c:v>42339</c:v>
                </c:pt>
                <c:pt idx="92">
                  <c:v>42370</c:v>
                </c:pt>
                <c:pt idx="93">
                  <c:v>42401</c:v>
                </c:pt>
                <c:pt idx="94">
                  <c:v>42430</c:v>
                </c:pt>
                <c:pt idx="95">
                  <c:v>42461</c:v>
                </c:pt>
                <c:pt idx="96">
                  <c:v>42491</c:v>
                </c:pt>
                <c:pt idx="97">
                  <c:v>42522</c:v>
                </c:pt>
                <c:pt idx="98">
                  <c:v>42552</c:v>
                </c:pt>
                <c:pt idx="99">
                  <c:v>42583</c:v>
                </c:pt>
                <c:pt idx="100">
                  <c:v>42614</c:v>
                </c:pt>
                <c:pt idx="101">
                  <c:v>42644</c:v>
                </c:pt>
                <c:pt idx="102">
                  <c:v>42675</c:v>
                </c:pt>
                <c:pt idx="103">
                  <c:v>42705</c:v>
                </c:pt>
                <c:pt idx="104">
                  <c:v>42736</c:v>
                </c:pt>
                <c:pt idx="105">
                  <c:v>42767</c:v>
                </c:pt>
                <c:pt idx="106">
                  <c:v>42795</c:v>
                </c:pt>
                <c:pt idx="107">
                  <c:v>42826</c:v>
                </c:pt>
                <c:pt idx="108">
                  <c:v>42856</c:v>
                </c:pt>
                <c:pt idx="109">
                  <c:v>42887</c:v>
                </c:pt>
                <c:pt idx="110">
                  <c:v>42917</c:v>
                </c:pt>
                <c:pt idx="111">
                  <c:v>42948</c:v>
                </c:pt>
                <c:pt idx="112">
                  <c:v>42979</c:v>
                </c:pt>
                <c:pt idx="113">
                  <c:v>43009</c:v>
                </c:pt>
                <c:pt idx="114">
                  <c:v>43040</c:v>
                </c:pt>
                <c:pt idx="115">
                  <c:v>43070</c:v>
                </c:pt>
              </c:numCache>
            </c:numRef>
          </c:cat>
          <c:val>
            <c:numRef>
              <c:f>Sheet1!$B$3:$DM$3</c:f>
              <c:numCache>
                <c:formatCode>General</c:formatCode>
                <c:ptCount val="116"/>
                <c:pt idx="22" formatCode="0%">
                  <c:v>-0.55000000013148032</c:v>
                </c:pt>
                <c:pt idx="25" formatCode="0%">
                  <c:v>-0.58000000000000007</c:v>
                </c:pt>
                <c:pt idx="28" formatCode="0%">
                  <c:v>-0.59</c:v>
                </c:pt>
                <c:pt idx="31" formatCode="0%">
                  <c:v>-0.65000000000000036</c:v>
                </c:pt>
                <c:pt idx="34" formatCode="0%">
                  <c:v>-0.67000000000000048</c:v>
                </c:pt>
                <c:pt idx="37" formatCode="0%">
                  <c:v>-0.68</c:v>
                </c:pt>
                <c:pt idx="40" formatCode="0%">
                  <c:v>-0.76000000000000034</c:v>
                </c:pt>
                <c:pt idx="43" formatCode="0%">
                  <c:v>-0.7100000000000003</c:v>
                </c:pt>
                <c:pt idx="46">
                  <c:v>-0.77000000000000035</c:v>
                </c:pt>
                <c:pt idx="51">
                  <c:v>-0.74000000000000032</c:v>
                </c:pt>
                <c:pt idx="55">
                  <c:v>-0.81</c:v>
                </c:pt>
                <c:pt idx="59">
                  <c:v>-0.68</c:v>
                </c:pt>
                <c:pt idx="63">
                  <c:v>-0.81000000013148032</c:v>
                </c:pt>
                <c:pt idx="67">
                  <c:v>-0.92000000013148031</c:v>
                </c:pt>
                <c:pt idx="79">
                  <c:v>-0.81</c:v>
                </c:pt>
                <c:pt idx="85">
                  <c:v>-0.82000000000000028</c:v>
                </c:pt>
                <c:pt idx="97">
                  <c:v>-0.70000000000000029</c:v>
                </c:pt>
                <c:pt idx="103">
                  <c:v>-0.51</c:v>
                </c:pt>
                <c:pt idx="115" formatCode="0.0%">
                  <c:v>-0.37000000000000016</c:v>
                </c:pt>
              </c:numCache>
            </c:numRef>
          </c:val>
          <c:extLst xmlns:c16r2="http://schemas.microsoft.com/office/drawing/2015/06/chart">
            <c:ext xmlns:c16="http://schemas.microsoft.com/office/drawing/2014/chart" uri="{C3380CC4-5D6E-409C-BE32-E72D297353CC}">
              <c16:uniqueId val="{00000002-0021-4C56-8D63-409913C333FB}"/>
            </c:ext>
          </c:extLst>
        </c:ser>
        <c:dLbls>
          <c:showVal val="1"/>
        </c:dLbls>
        <c:marker val="1"/>
        <c:axId val="133904256"/>
        <c:axId val="133905792"/>
      </c:lineChart>
      <c:dateAx>
        <c:axId val="133864064"/>
        <c:scaling>
          <c:orientation val="minMax"/>
        </c:scaling>
        <c:axPos val="b"/>
        <c:numFmt formatCode="mmm\-yy" sourceLinked="0"/>
        <c:tickLblPos val="nextTo"/>
        <c:spPr>
          <a:ln w="12151">
            <a:solidFill>
              <a:srgbClr val="000080"/>
            </a:solidFill>
            <a:prstDash val="solid"/>
          </a:ln>
        </c:spPr>
        <c:txPr>
          <a:bodyPr rot="-1800000" vert="horz"/>
          <a:lstStyle/>
          <a:p>
            <a:pPr>
              <a:defRPr sz="383" b="1" i="0" u="none" strike="noStrike" baseline="0">
                <a:solidFill>
                  <a:srgbClr val="000000"/>
                </a:solidFill>
                <a:latin typeface="Arial"/>
                <a:ea typeface="Arial"/>
                <a:cs typeface="Arial"/>
              </a:defRPr>
            </a:pPr>
            <a:endParaRPr lang="en-US"/>
          </a:p>
        </c:txPr>
        <c:crossAx val="133902720"/>
        <c:crosses val="autoZero"/>
        <c:auto val="1"/>
        <c:lblOffset val="80"/>
        <c:baseTimeUnit val="months"/>
        <c:majorUnit val="2"/>
        <c:majorTimeUnit val="months"/>
        <c:minorUnit val="1"/>
        <c:minorTimeUnit val="months"/>
      </c:dateAx>
      <c:valAx>
        <c:axId val="133902720"/>
        <c:scaling>
          <c:orientation val="minMax"/>
          <c:min val="-1"/>
        </c:scaling>
        <c:axPos val="l"/>
        <c:numFmt formatCode="0.0%" sourceLinked="1"/>
        <c:tickLblPos val="nextTo"/>
        <c:spPr>
          <a:ln w="12151">
            <a:solidFill>
              <a:srgbClr val="000080"/>
            </a:solidFill>
            <a:prstDash val="solid"/>
          </a:ln>
        </c:spPr>
        <c:txPr>
          <a:bodyPr rot="0" vert="horz"/>
          <a:lstStyle/>
          <a:p>
            <a:pPr>
              <a:defRPr sz="670" b="1" i="0" u="none" strike="noStrike" baseline="0">
                <a:solidFill>
                  <a:srgbClr val="000000"/>
                </a:solidFill>
                <a:latin typeface="Arial"/>
                <a:ea typeface="Arial"/>
                <a:cs typeface="Arial"/>
              </a:defRPr>
            </a:pPr>
            <a:endParaRPr lang="en-US"/>
          </a:p>
        </c:txPr>
        <c:crossAx val="133864064"/>
        <c:crosses val="autoZero"/>
        <c:crossBetween val="between"/>
      </c:valAx>
      <c:dateAx>
        <c:axId val="133904256"/>
        <c:scaling>
          <c:orientation val="minMax"/>
        </c:scaling>
        <c:delete val="1"/>
        <c:axPos val="b"/>
        <c:numFmt formatCode="mmm\-yy" sourceLinked="1"/>
        <c:tickLblPos val="none"/>
        <c:crossAx val="133905792"/>
        <c:crosses val="autoZero"/>
        <c:auto val="1"/>
        <c:lblOffset val="100"/>
        <c:baseTimeUnit val="months"/>
      </c:dateAx>
      <c:valAx>
        <c:axId val="133905792"/>
        <c:scaling>
          <c:orientation val="minMax"/>
          <c:max val="0"/>
          <c:min val="-1"/>
        </c:scaling>
        <c:axPos val="r"/>
        <c:numFmt formatCode="0.0%" sourceLinked="0"/>
        <c:tickLblPos val="nextTo"/>
        <c:spPr>
          <a:ln w="12151">
            <a:solidFill>
              <a:srgbClr val="000000"/>
            </a:solidFill>
            <a:prstDash val="solid"/>
          </a:ln>
        </c:spPr>
        <c:txPr>
          <a:bodyPr rot="0" vert="horz"/>
          <a:lstStyle/>
          <a:p>
            <a:pPr>
              <a:defRPr sz="670" b="1" i="0" u="none" strike="noStrike" baseline="0">
                <a:solidFill>
                  <a:srgbClr val="000000"/>
                </a:solidFill>
                <a:latin typeface="Arial"/>
                <a:ea typeface="Arial"/>
                <a:cs typeface="Arial"/>
              </a:defRPr>
            </a:pPr>
            <a:endParaRPr lang="en-US"/>
          </a:p>
        </c:txPr>
        <c:crossAx val="133904256"/>
        <c:crosses val="max"/>
        <c:crossBetween val="between"/>
      </c:valAx>
      <c:spPr>
        <a:noFill/>
        <a:ln w="24303">
          <a:noFill/>
        </a:ln>
      </c:spPr>
    </c:plotArea>
    <c:legend>
      <c:legendPos val="t"/>
      <c:legendEntry>
        <c:idx val="2"/>
        <c:delete val="1"/>
      </c:legendEntry>
      <c:spPr>
        <a:noFill/>
        <a:ln w="24303">
          <a:noFill/>
        </a:ln>
      </c:spPr>
      <c:txPr>
        <a:bodyPr/>
        <a:lstStyle/>
        <a:p>
          <a:pPr>
            <a:defRPr sz="612" b="1" i="0" u="none" strike="noStrike" baseline="0">
              <a:solidFill>
                <a:srgbClr val="000000"/>
              </a:solidFill>
              <a:latin typeface="Arial"/>
              <a:ea typeface="Arial"/>
              <a:cs typeface="Arial"/>
            </a:defRPr>
          </a:pPr>
          <a:endParaRPr lang="en-US"/>
        </a:p>
      </c:txPr>
    </c:legend>
    <c:plotVisOnly val="1"/>
    <c:dispBlanksAs val="gap"/>
  </c:chart>
  <c:spPr>
    <a:solidFill>
      <a:srgbClr val="FFFFFF">
        <a:lumMod val="95000"/>
      </a:srgbClr>
    </a:solidFill>
    <a:ln>
      <a:noFill/>
    </a:ln>
    <a:scene3d>
      <a:camera prst="orthographicFront"/>
      <a:lightRig rig="threePt" dir="t"/>
    </a:scene3d>
    <a:sp3d>
      <a:bevelT prst="angle"/>
      <a:bevelB prst="angle"/>
    </a:sp3d>
  </c:spPr>
  <c:txPr>
    <a:bodyPr/>
    <a:lstStyle/>
    <a:p>
      <a:pPr>
        <a:defRPr sz="670" b="1"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7328583861052482E-2"/>
          <c:y val="7.4306990606862924E-2"/>
          <c:w val="0.91387392290249425"/>
          <c:h val="0.89274194795480977"/>
        </c:manualLayout>
      </c:layout>
      <c:lineChart>
        <c:grouping val="standard"/>
        <c:ser>
          <c:idx val="0"/>
          <c:order val="0"/>
          <c:tx>
            <c:strRef>
              <c:f>Sheet1!$B$1</c:f>
              <c:strCache>
                <c:ptCount val="1"/>
                <c:pt idx="0">
                  <c:v>Total</c:v>
                </c:pt>
              </c:strCache>
            </c:strRef>
          </c:tx>
          <c:spPr>
            <a:ln w="25408">
              <a:solidFill>
                <a:srgbClr val="CC99FF"/>
              </a:solidFill>
              <a:prstDash val="solid"/>
            </a:ln>
          </c:spPr>
          <c:marker>
            <c:symbol val="diamond"/>
            <c:size val="5"/>
            <c:spPr>
              <a:noFill/>
              <a:ln>
                <a:solidFill>
                  <a:srgbClr val="CC99FF"/>
                </a:solidFill>
                <a:prstDash val="solid"/>
              </a:ln>
            </c:spPr>
          </c:marker>
          <c:dLbls>
            <c:spPr>
              <a:solidFill>
                <a:srgbClr val="CC99FF"/>
              </a:solidFill>
              <a:ln w="12704">
                <a:solidFill>
                  <a:srgbClr val="000000"/>
                </a:solidFill>
                <a:prstDash val="solid"/>
              </a:ln>
            </c:spPr>
            <c:txPr>
              <a:bodyPr/>
              <a:lstStyle/>
              <a:p>
                <a:pPr>
                  <a:defRPr sz="1000" b="1" i="0" u="none" strike="noStrike" baseline="0">
                    <a:solidFill>
                      <a:srgbClr val="000000"/>
                    </a:solidFill>
                    <a:latin typeface="Arial"/>
                    <a:ea typeface="Arial"/>
                    <a:cs typeface="Aria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(Sheet1!$B$2:$B$20,Sheet1!$B$21:$B$24)</c:f>
            </c:numRef>
          </c:val>
          <c:extLst xmlns:c16r2="http://schemas.microsoft.com/office/drawing/2015/06/chart">
            <c:ext xmlns:c16="http://schemas.microsoft.com/office/drawing/2014/chart" uri="{C3380CC4-5D6E-409C-BE32-E72D297353CC}">
              <c16:uniqueId val="{00000000-6DBE-4B86-83FB-449A8D355CAC}"/>
            </c:ext>
          </c:extLst>
        </c:ser>
        <c:ser>
          <c:idx val="1"/>
          <c:order val="1"/>
          <c:tx>
            <c:strRef>
              <c:f>Sheet1!$C$1</c:f>
              <c:strCache>
                <c:ptCount val="1"/>
                <c:pt idx="0">
                  <c:v>ΜΕΧΡΙ 9 ΥΠΑΛΛΗΛΟΙ</c:v>
                </c:pt>
              </c:strCache>
            </c:strRef>
          </c:tx>
          <c:spPr>
            <a:ln w="19050">
              <a:solidFill>
                <a:srgbClr val="00B0F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(Sheet1!$C$2:$C$20,Sheet1!$C$21:$C$24)</c:f>
              <c:numCache>
                <c:formatCode>0%</c:formatCode>
                <c:ptCount val="19"/>
                <c:pt idx="0">
                  <c:v>-0.66000000000000036</c:v>
                </c:pt>
                <c:pt idx="1">
                  <c:v>-0.63000000000000034</c:v>
                </c:pt>
                <c:pt idx="2">
                  <c:v>-0.65000000000000036</c:v>
                </c:pt>
                <c:pt idx="3">
                  <c:v>-0.72000000000000031</c:v>
                </c:pt>
                <c:pt idx="4">
                  <c:v>-0.7100000000000003</c:v>
                </c:pt>
                <c:pt idx="5">
                  <c:v>-0.74000000000000032</c:v>
                </c:pt>
                <c:pt idx="6">
                  <c:v>-0.86000000000000032</c:v>
                </c:pt>
                <c:pt idx="7">
                  <c:v>-0.76000000000000034</c:v>
                </c:pt>
                <c:pt idx="8">
                  <c:v>-0.76000000000000034</c:v>
                </c:pt>
                <c:pt idx="9">
                  <c:v>-0.74000000000000032</c:v>
                </c:pt>
                <c:pt idx="10">
                  <c:v>-0.81</c:v>
                </c:pt>
                <c:pt idx="11">
                  <c:v>-0.66000000000000036</c:v>
                </c:pt>
                <c:pt idx="12">
                  <c:v>-0.78</c:v>
                </c:pt>
                <c:pt idx="13">
                  <c:v>-0.94000000000000028</c:v>
                </c:pt>
                <c:pt idx="14">
                  <c:v>-0.8400000000000003</c:v>
                </c:pt>
                <c:pt idx="15">
                  <c:v>-0.86000000000000032</c:v>
                </c:pt>
                <c:pt idx="16">
                  <c:v>-0.77000000000000035</c:v>
                </c:pt>
                <c:pt idx="17">
                  <c:v>-0.63000000000000034</c:v>
                </c:pt>
                <c:pt idx="18">
                  <c:v>-0.47000000000000008</c:v>
                </c:pt>
              </c:numCache>
            </c:numRef>
          </c:val>
          <c:extLst xmlns:c16r2="http://schemas.microsoft.com/office/drawing/2015/06/chart">
            <c:ext xmlns:c16="http://schemas.microsoft.com/office/drawing/2014/chart" uri="{C3380CC4-5D6E-409C-BE32-E72D297353CC}">
              <c16:uniqueId val="{00000003-6DBE-4B86-83FB-449A8D355CAC}"/>
            </c:ext>
          </c:extLst>
        </c:ser>
        <c:ser>
          <c:idx val="2"/>
          <c:order val="2"/>
          <c:tx>
            <c:strRef>
              <c:f>Sheet1!$D$1</c:f>
              <c:strCache>
                <c:ptCount val="1"/>
                <c:pt idx="0">
                  <c:v>10-49 ΥΠΑΛΛΗΛΟΙ</c:v>
                </c:pt>
              </c:strCache>
            </c:strRef>
          </c:tx>
          <c:spPr>
            <a:ln w="19050">
              <a:solidFill>
                <a:schemeClr val="accent6">
                  <a:lumMod val="50000"/>
                </a:schemeClr>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(Sheet1!$D$2:$D$20,Sheet1!$D$21:$D$24)</c:f>
              <c:numCache>
                <c:formatCode>0%</c:formatCode>
                <c:ptCount val="19"/>
                <c:pt idx="0">
                  <c:v>-0.52</c:v>
                </c:pt>
                <c:pt idx="1">
                  <c:v>-0.56000000000000005</c:v>
                </c:pt>
                <c:pt idx="2">
                  <c:v>-0.54</c:v>
                </c:pt>
                <c:pt idx="3">
                  <c:v>-0.58000000000000007</c:v>
                </c:pt>
                <c:pt idx="4">
                  <c:v>-0.63000000000000034</c:v>
                </c:pt>
                <c:pt idx="5">
                  <c:v>-0.65000000000000036</c:v>
                </c:pt>
                <c:pt idx="6">
                  <c:v>-0.59</c:v>
                </c:pt>
                <c:pt idx="7">
                  <c:v>-0.58000000000000007</c:v>
                </c:pt>
                <c:pt idx="8">
                  <c:v>-0.77000000000000035</c:v>
                </c:pt>
                <c:pt idx="9">
                  <c:v>-0.73000000000000032</c:v>
                </c:pt>
                <c:pt idx="10">
                  <c:v>-0.8400000000000003</c:v>
                </c:pt>
                <c:pt idx="11">
                  <c:v>-0.89</c:v>
                </c:pt>
                <c:pt idx="12">
                  <c:v>-0.95000000000000029</c:v>
                </c:pt>
                <c:pt idx="13">
                  <c:v>-0.86000000000000032</c:v>
                </c:pt>
                <c:pt idx="14">
                  <c:v>-0.64000000000000024</c:v>
                </c:pt>
                <c:pt idx="15">
                  <c:v>-0.59000000000000008</c:v>
                </c:pt>
                <c:pt idx="16">
                  <c:v>-0.37000000000000016</c:v>
                </c:pt>
                <c:pt idx="17">
                  <c:v>-0.10999999999999999</c:v>
                </c:pt>
                <c:pt idx="18">
                  <c:v>4.0000000000000022E-2</c:v>
                </c:pt>
              </c:numCache>
            </c:numRef>
          </c:val>
          <c:extLst xmlns:c16r2="http://schemas.microsoft.com/office/drawing/2015/06/chart">
            <c:ext xmlns:c16="http://schemas.microsoft.com/office/drawing/2014/chart" uri="{C3380CC4-5D6E-409C-BE32-E72D297353CC}">
              <c16:uniqueId val="{00000006-6DBE-4B86-83FB-449A8D355CAC}"/>
            </c:ext>
          </c:extLst>
        </c:ser>
        <c:ser>
          <c:idx val="3"/>
          <c:order val="3"/>
          <c:tx>
            <c:strRef>
              <c:f>Sheet1!$E$1</c:f>
              <c:strCache>
                <c:ptCount val="1"/>
                <c:pt idx="0">
                  <c:v>49+ ΥΠΑΛΛΗΛΟΙ</c:v>
                </c:pt>
              </c:strCache>
            </c:strRef>
          </c:tx>
          <c:spPr>
            <a:ln w="19050">
              <a:solidFill>
                <a:srgbClr val="FF9900"/>
              </a:solidFill>
            </a:ln>
          </c:spPr>
          <c:marker>
            <c:symbol val="none"/>
          </c:marker>
          <c:dLbls>
            <c:dLbl>
              <c:idx val="14"/>
              <c:spPr>
                <a:ln w="19050">
                  <a:noFill/>
                </a:ln>
              </c:spPr>
              <c:txPr>
                <a:bodyPr/>
                <a:lstStyle/>
                <a:p>
                  <a:pPr>
                    <a:defRPr/>
                  </a:pPr>
                  <a:endParaRPr lang="en-US"/>
                </a:p>
              </c:txPr>
            </c:dLbl>
            <c:dLbl>
              <c:idx val="15"/>
              <c:spPr>
                <a:ln>
                  <a:noFill/>
                </a:ln>
              </c:spPr>
              <c:txPr>
                <a:bodyPr/>
                <a:lstStyle/>
                <a:p>
                  <a:pPr>
                    <a:defRPr/>
                  </a:pPr>
                  <a:endParaRPr lang="en-US"/>
                </a:p>
              </c:txPr>
            </c:dLbl>
            <c:spPr>
              <a:ln>
                <a:noFill/>
              </a:ln>
            </c:spPr>
            <c:showVal val="1"/>
            <c:extLst xmlns:c16r2="http://schemas.microsoft.com/office/drawing/2015/06/chart">
              <c:ext xmlns:c15="http://schemas.microsoft.com/office/drawing/2012/chart" uri="{CE6537A1-D6FC-4f65-9D91-7224C49458BB}">
                <c15:showLeaderLines val="0"/>
              </c:ext>
            </c:extLst>
          </c:dLbls>
          <c:cat>
            <c:strRef>
              <c:f>(Sheet1!$A$2:$A$20,Sheet1!$A$21:$A$24)</c:f>
              <c:strCache>
                <c:ptCount val="19"/>
                <c:pt idx="0">
                  <c:v>IAN-MAPT2010</c:v>
                </c:pt>
                <c:pt idx="1">
                  <c:v>ΑΠΡ-ΙΟΥΝ2010</c:v>
                </c:pt>
                <c:pt idx="2">
                  <c:v>ΙΟΥΛ-ΣΕΠΤ2010</c:v>
                </c:pt>
                <c:pt idx="3">
                  <c:v>OKT-ΔEK2010</c:v>
                </c:pt>
                <c:pt idx="4">
                  <c:v>IAN-MAPT2011</c:v>
                </c:pt>
                <c:pt idx="5">
                  <c:v>ΑΠΡ-ΙΟΥΝ2011</c:v>
                </c:pt>
                <c:pt idx="6">
                  <c:v>ΙΟΥΛ-ΣΕΠΤ2011</c:v>
                </c:pt>
                <c:pt idx="7">
                  <c:v>OKT-ΔEK2011</c:v>
                </c:pt>
                <c:pt idx="8">
                  <c:v>IAN-MAPT2012</c:v>
                </c:pt>
                <c:pt idx="9">
                  <c:v>ΑΠΡ-ΑΥΓ2012</c:v>
                </c:pt>
                <c:pt idx="10">
                  <c:v>ΣΕΠΤ-ΔΕΚ2012</c:v>
                </c:pt>
                <c:pt idx="11">
                  <c:v>IAN-ΑΠΡ2013</c:v>
                </c:pt>
                <c:pt idx="12">
                  <c:v>MAIOΣ-ΑΥΓ-2013</c:v>
                </c:pt>
                <c:pt idx="13">
                  <c:v>ΣΕΠΤ-ΔΕΚ2013</c:v>
                </c:pt>
                <c:pt idx="14">
                  <c:v>ΙΟΥΛ-ΔΕΚ2014</c:v>
                </c:pt>
                <c:pt idx="15">
                  <c:v>IAN-IOYN2015</c:v>
                </c:pt>
                <c:pt idx="16">
                  <c:v>IAN-IOYN2016</c:v>
                </c:pt>
                <c:pt idx="17">
                  <c:v>ΙΟΥΛ-ΔΕΚ2016</c:v>
                </c:pt>
                <c:pt idx="18">
                  <c:v>ΙΟΥΛ-ΔΕΚ2017</c:v>
                </c:pt>
              </c:strCache>
            </c:strRef>
          </c:cat>
          <c:val>
            <c:numRef>
              <c:f>(Sheet1!$E$2:$E$20,Sheet1!$E$21:$E$24)</c:f>
              <c:numCache>
                <c:formatCode>0%</c:formatCode>
                <c:ptCount val="19"/>
                <c:pt idx="0">
                  <c:v>-0.16</c:v>
                </c:pt>
                <c:pt idx="1">
                  <c:v>-0.47000000000000008</c:v>
                </c:pt>
                <c:pt idx="2">
                  <c:v>-0.4</c:v>
                </c:pt>
                <c:pt idx="3">
                  <c:v>-0.48000000000000015</c:v>
                </c:pt>
                <c:pt idx="4">
                  <c:v>-0.58000000000000007</c:v>
                </c:pt>
                <c:pt idx="5">
                  <c:v>-0.35000000000000014</c:v>
                </c:pt>
                <c:pt idx="6">
                  <c:v>-0.37000000000000016</c:v>
                </c:pt>
                <c:pt idx="7">
                  <c:v>-0.75000000000000033</c:v>
                </c:pt>
                <c:pt idx="8">
                  <c:v>-0.72000000000000031</c:v>
                </c:pt>
                <c:pt idx="9">
                  <c:v>-0.75000000000000033</c:v>
                </c:pt>
                <c:pt idx="10">
                  <c:v>-0.73000000000000032</c:v>
                </c:pt>
                <c:pt idx="11">
                  <c:v>-0.75000000000000033</c:v>
                </c:pt>
                <c:pt idx="12">
                  <c:v>-0.89</c:v>
                </c:pt>
                <c:pt idx="13">
                  <c:v>-0.89</c:v>
                </c:pt>
                <c:pt idx="14">
                  <c:v>-0.5</c:v>
                </c:pt>
                <c:pt idx="15">
                  <c:v>-0.5</c:v>
                </c:pt>
                <c:pt idx="16">
                  <c:v>0.25</c:v>
                </c:pt>
                <c:pt idx="17">
                  <c:v>0</c:v>
                </c:pt>
                <c:pt idx="18">
                  <c:v>0</c:v>
                </c:pt>
              </c:numCache>
            </c:numRef>
          </c:val>
          <c:extLst xmlns:c16r2="http://schemas.microsoft.com/office/drawing/2015/06/chart">
            <c:ext xmlns:c16="http://schemas.microsoft.com/office/drawing/2014/chart" uri="{C3380CC4-5D6E-409C-BE32-E72D297353CC}">
              <c16:uniqueId val="{00000009-6DBE-4B86-83FB-449A8D355CAC}"/>
            </c:ext>
          </c:extLst>
        </c:ser>
        <c:dLbls>
          <c:showVal val="1"/>
        </c:dLbls>
        <c:marker val="1"/>
        <c:axId val="142759040"/>
        <c:axId val="142760576"/>
      </c:lineChart>
      <c:catAx>
        <c:axId val="142759040"/>
        <c:scaling>
          <c:orientation val="minMax"/>
        </c:scaling>
        <c:axPos val="b"/>
        <c:numFmt formatCode="General" sourceLinked="1"/>
        <c:tickLblPos val="nextTo"/>
        <c:spPr>
          <a:ln>
            <a:solidFill>
              <a:schemeClr val="accent4"/>
            </a:solidFill>
          </a:ln>
        </c:spPr>
        <c:txPr>
          <a:bodyPr rot="-1200000" vert="horz"/>
          <a:lstStyle/>
          <a:p>
            <a:pPr>
              <a:defRPr sz="500"/>
            </a:pPr>
            <a:endParaRPr lang="en-US"/>
          </a:p>
        </c:txPr>
        <c:crossAx val="142760576"/>
        <c:crosses val="autoZero"/>
        <c:auto val="1"/>
        <c:lblAlgn val="ctr"/>
        <c:lblOffset val="100"/>
        <c:tickLblSkip val="1"/>
        <c:tickMarkSkip val="1"/>
      </c:catAx>
      <c:valAx>
        <c:axId val="142760576"/>
        <c:scaling>
          <c:orientation val="minMax"/>
          <c:min val="-1"/>
        </c:scaling>
        <c:axPos val="l"/>
        <c:numFmt formatCode="0%" sourceLinked="1"/>
        <c:tickLblPos val="nextTo"/>
        <c:spPr>
          <a:ln>
            <a:solidFill>
              <a:srgbClr val="DADADA"/>
            </a:solidFill>
          </a:ln>
        </c:spPr>
        <c:txPr>
          <a:bodyPr rot="0" vert="horz"/>
          <a:lstStyle/>
          <a:p>
            <a:pPr>
              <a:defRPr/>
            </a:pPr>
            <a:endParaRPr lang="en-US"/>
          </a:p>
        </c:txPr>
        <c:crossAx val="142759040"/>
        <c:crosses val="autoZero"/>
        <c:crossBetween val="between"/>
      </c:valAx>
      <c:spPr>
        <a:noFill/>
        <a:ln w="25408">
          <a:noFill/>
        </a:ln>
      </c:spPr>
    </c:plotArea>
    <c:legend>
      <c:legendPos val="t"/>
      <c:spPr>
        <a:noFill/>
        <a:ln w="25408">
          <a:noFill/>
        </a:ln>
      </c:spPr>
    </c:legend>
    <c:plotVisOnly val="1"/>
    <c:dispBlanksAs val="gap"/>
  </c:chart>
  <c:spPr>
    <a:solidFill>
      <a:schemeClr val="tx1">
        <a:lumMod val="95000"/>
      </a:schemeClr>
    </a:solidFill>
    <a:ln>
      <a:noFill/>
    </a:ln>
    <a:scene3d>
      <a:camera prst="orthographicFront"/>
      <a:lightRig rig="threePt" dir="t"/>
    </a:scene3d>
    <a:sp3d prstMaterial="matte">
      <a:bevelT prst="angle"/>
      <a:bevelB prst="angle"/>
    </a:sp3d>
  </c:spPr>
  <c:txPr>
    <a:bodyPr/>
    <a:lstStyle/>
    <a:p>
      <a:pPr>
        <a:defRPr sz="800" b="1"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BBA43-B5DD-4ABE-958A-B3E9E455BCD9}" type="doc">
      <dgm:prSet loTypeId="urn:microsoft.com/office/officeart/2005/8/layout/default#1" loCatId="list" qsTypeId="urn:microsoft.com/office/officeart/2005/8/quickstyle/3d3" qsCatId="3D" csTypeId="urn:microsoft.com/office/officeart/2005/8/colors/accent0_2" csCatId="mainScheme" phldr="1"/>
      <dgm:spPr/>
      <dgm:t>
        <a:bodyPr/>
        <a:lstStyle/>
        <a:p>
          <a:endParaRPr lang="en-US"/>
        </a:p>
      </dgm:t>
    </dgm:pt>
    <dgm:pt modelId="{11EA6863-21D2-4B85-8F00-48DAF94F04F0}">
      <dgm:prSet phldrT="[Text]" custT="1"/>
      <dgm:spPr>
        <a:ln>
          <a:solidFill>
            <a:schemeClr val="bg1">
              <a:lumMod val="60000"/>
              <a:lumOff val="40000"/>
            </a:schemeClr>
          </a:solidFill>
        </a:ln>
      </dgm:spPr>
      <dgm:t>
        <a:bodyPr/>
        <a:lstStyle/>
        <a:p>
          <a:r>
            <a:rPr lang="el-GR" sz="800" b="0" dirty="0">
              <a:solidFill>
                <a:schemeClr val="bg2"/>
              </a:solidFill>
            </a:rPr>
            <a:t>1</a:t>
          </a:r>
          <a:r>
            <a:rPr lang="el-GR" sz="800" b="0" baseline="30000" dirty="0">
              <a:solidFill>
                <a:schemeClr val="bg2"/>
              </a:solidFill>
            </a:rPr>
            <a:t>ο</a:t>
          </a:r>
          <a:r>
            <a:rPr lang="el-GR" sz="800" b="0" dirty="0">
              <a:solidFill>
                <a:schemeClr val="bg2"/>
              </a:solidFill>
            </a:rPr>
            <a:t> Κύμα (Ιανουάριος - Μάρτιος 2010)</a:t>
          </a:r>
        </a:p>
        <a:p>
          <a:r>
            <a:rPr lang="el-GR" sz="800" b="0" dirty="0">
              <a:solidFill>
                <a:schemeClr val="bg2"/>
              </a:solidFill>
            </a:rPr>
            <a:t>107 μέλη</a:t>
          </a:r>
          <a:endParaRPr lang="en-US" sz="800" dirty="0">
            <a:solidFill>
              <a:schemeClr val="bg2"/>
            </a:solidFill>
          </a:endParaRPr>
        </a:p>
      </dgm:t>
    </dgm:pt>
    <dgm:pt modelId="{FAB22B1A-A11A-494E-B945-8CF872F663D1}" type="parTrans" cxnId="{650835AE-FC96-458F-AE44-25E17379D1EE}">
      <dgm:prSet/>
      <dgm:spPr/>
      <dgm:t>
        <a:bodyPr/>
        <a:lstStyle/>
        <a:p>
          <a:endParaRPr lang="en-US" sz="800">
            <a:solidFill>
              <a:schemeClr val="bg2">
                <a:lumMod val="95000"/>
                <a:lumOff val="5000"/>
              </a:schemeClr>
            </a:solidFill>
          </a:endParaRPr>
        </a:p>
      </dgm:t>
    </dgm:pt>
    <dgm:pt modelId="{D4779C8A-35E9-4872-8FC2-E538F7B6769D}" type="sibTrans" cxnId="{650835AE-FC96-458F-AE44-25E17379D1EE}">
      <dgm:prSet/>
      <dgm:spPr/>
      <dgm:t>
        <a:bodyPr/>
        <a:lstStyle/>
        <a:p>
          <a:endParaRPr lang="en-US" sz="800">
            <a:solidFill>
              <a:schemeClr val="bg2">
                <a:lumMod val="95000"/>
                <a:lumOff val="5000"/>
              </a:schemeClr>
            </a:solidFill>
          </a:endParaRPr>
        </a:p>
      </dgm:t>
    </dgm:pt>
    <dgm:pt modelId="{38ABA366-630C-4DCF-96A0-8B4C5E06EF22}">
      <dgm:prSet custT="1"/>
      <dgm:spPr>
        <a:ln>
          <a:solidFill>
            <a:schemeClr val="bg1">
              <a:lumMod val="60000"/>
              <a:lumOff val="40000"/>
            </a:schemeClr>
          </a:solidFill>
        </a:ln>
      </dgm:spPr>
      <dgm:t>
        <a:bodyPr/>
        <a:lstStyle/>
        <a:p>
          <a:r>
            <a:rPr lang="en-US" sz="800" b="0" dirty="0">
              <a:solidFill>
                <a:schemeClr val="bg2"/>
              </a:solidFill>
            </a:rPr>
            <a:t>1</a:t>
          </a:r>
          <a:r>
            <a:rPr lang="en-GB" sz="800" b="0" dirty="0">
              <a:solidFill>
                <a:schemeClr val="bg2"/>
              </a:solidFill>
            </a:rPr>
            <a:t>7</a:t>
          </a:r>
          <a:r>
            <a:rPr lang="el-GR" sz="800" b="0" baseline="30000" dirty="0">
              <a:solidFill>
                <a:schemeClr val="bg2"/>
              </a:solidFill>
            </a:rPr>
            <a:t>ο</a:t>
          </a:r>
          <a:r>
            <a:rPr lang="el-GR" sz="800" b="0" dirty="0">
              <a:solidFill>
                <a:schemeClr val="bg2"/>
              </a:solidFill>
            </a:rPr>
            <a:t> εξάμηνο (Ιανουάριος - Ιούνιος 2016)</a:t>
          </a:r>
        </a:p>
        <a:p>
          <a:r>
            <a:rPr lang="el-GR" sz="800" b="0" dirty="0">
              <a:solidFill>
                <a:schemeClr val="bg2"/>
              </a:solidFill>
            </a:rPr>
            <a:t>300 μέλη</a:t>
          </a:r>
          <a:endParaRPr lang="en-US" sz="800" dirty="0">
            <a:solidFill>
              <a:schemeClr val="bg2"/>
            </a:solidFill>
          </a:endParaRPr>
        </a:p>
      </dgm:t>
    </dgm:pt>
    <dgm:pt modelId="{B022759E-5BC2-4D81-83D7-3A81B463ABA7}" type="parTrans" cxnId="{0166320E-3108-4784-9BC9-816DAC637AA2}">
      <dgm:prSet/>
      <dgm:spPr/>
      <dgm:t>
        <a:bodyPr/>
        <a:lstStyle/>
        <a:p>
          <a:endParaRPr lang="en-US" sz="800">
            <a:solidFill>
              <a:schemeClr val="bg2">
                <a:lumMod val="95000"/>
                <a:lumOff val="5000"/>
              </a:schemeClr>
            </a:solidFill>
          </a:endParaRPr>
        </a:p>
      </dgm:t>
    </dgm:pt>
    <dgm:pt modelId="{C249B366-80F9-4AAA-8901-400CA95C8127}" type="sibTrans" cxnId="{0166320E-3108-4784-9BC9-816DAC637AA2}">
      <dgm:prSet/>
      <dgm:spPr/>
      <dgm:t>
        <a:bodyPr/>
        <a:lstStyle/>
        <a:p>
          <a:endParaRPr lang="en-US" sz="800">
            <a:solidFill>
              <a:schemeClr val="bg2">
                <a:lumMod val="95000"/>
                <a:lumOff val="5000"/>
              </a:schemeClr>
            </a:solidFill>
          </a:endParaRPr>
        </a:p>
      </dgm:t>
    </dgm:pt>
    <dgm:pt modelId="{49C97841-1081-4628-9D4B-9CB9EDD8C583}">
      <dgm:prSet custT="1"/>
      <dgm:spPr>
        <a:ln>
          <a:solidFill>
            <a:schemeClr val="bg1">
              <a:lumMod val="60000"/>
              <a:lumOff val="40000"/>
            </a:schemeClr>
          </a:solidFill>
        </a:ln>
      </dgm:spPr>
      <dgm:t>
        <a:bodyPr/>
        <a:lstStyle/>
        <a:p>
          <a:r>
            <a:rPr lang="el-GR" sz="800" b="0" dirty="0">
              <a:solidFill>
                <a:schemeClr val="bg2"/>
              </a:solidFill>
            </a:rPr>
            <a:t>2</a:t>
          </a:r>
          <a:r>
            <a:rPr lang="el-GR" sz="800" b="0" baseline="30000" dirty="0">
              <a:solidFill>
                <a:schemeClr val="bg2"/>
              </a:solidFill>
            </a:rPr>
            <a:t>ο</a:t>
          </a:r>
          <a:r>
            <a:rPr lang="el-GR" sz="800" b="0" dirty="0">
              <a:solidFill>
                <a:schemeClr val="bg2"/>
              </a:solidFill>
            </a:rPr>
            <a:t> Κύμα (Απρίλιος - Ιούνιος 2010)</a:t>
          </a:r>
        </a:p>
        <a:p>
          <a:r>
            <a:rPr lang="el-GR" sz="800" b="0" dirty="0">
              <a:solidFill>
                <a:schemeClr val="bg2"/>
              </a:solidFill>
            </a:rPr>
            <a:t>174 μέλη</a:t>
          </a:r>
        </a:p>
      </dgm:t>
    </dgm:pt>
    <dgm:pt modelId="{5BDDB815-8297-4DC8-BDBB-50E1CD0D6F92}" type="parTrans" cxnId="{37076046-328C-44D9-97AC-406811A81B3B}">
      <dgm:prSet/>
      <dgm:spPr/>
      <dgm:t>
        <a:bodyPr/>
        <a:lstStyle/>
        <a:p>
          <a:endParaRPr lang="en-US" sz="800">
            <a:solidFill>
              <a:schemeClr val="bg2">
                <a:lumMod val="95000"/>
                <a:lumOff val="5000"/>
              </a:schemeClr>
            </a:solidFill>
          </a:endParaRPr>
        </a:p>
      </dgm:t>
    </dgm:pt>
    <dgm:pt modelId="{FA3E4C1A-9196-48E8-B345-2689CD431E23}" type="sibTrans" cxnId="{37076046-328C-44D9-97AC-406811A81B3B}">
      <dgm:prSet/>
      <dgm:spPr/>
      <dgm:t>
        <a:bodyPr/>
        <a:lstStyle/>
        <a:p>
          <a:endParaRPr lang="en-US" sz="800">
            <a:solidFill>
              <a:schemeClr val="bg2">
                <a:lumMod val="95000"/>
                <a:lumOff val="5000"/>
              </a:schemeClr>
            </a:solidFill>
          </a:endParaRPr>
        </a:p>
      </dgm:t>
    </dgm:pt>
    <dgm:pt modelId="{1B6BAACA-F264-4B03-ABDF-55FE50D998A6}">
      <dgm:prSet custT="1"/>
      <dgm:spPr>
        <a:ln>
          <a:solidFill>
            <a:schemeClr val="bg1">
              <a:lumMod val="60000"/>
              <a:lumOff val="40000"/>
            </a:schemeClr>
          </a:solidFill>
        </a:ln>
      </dgm:spPr>
      <dgm:t>
        <a:bodyPr/>
        <a:lstStyle/>
        <a:p>
          <a:r>
            <a:rPr lang="el-GR" sz="800" b="0" dirty="0">
              <a:solidFill>
                <a:schemeClr val="bg2"/>
              </a:solidFill>
            </a:rPr>
            <a:t>3</a:t>
          </a:r>
          <a:r>
            <a:rPr lang="el-GR" sz="800" b="0" baseline="30000" dirty="0">
              <a:solidFill>
                <a:schemeClr val="bg2"/>
              </a:solidFill>
            </a:rPr>
            <a:t>ο</a:t>
          </a:r>
          <a:r>
            <a:rPr lang="el-GR" sz="800" b="0" dirty="0">
              <a:solidFill>
                <a:schemeClr val="bg2"/>
              </a:solidFill>
            </a:rPr>
            <a:t> Κύμα (Ιούλιος – Σεπτέμβριος 2010)</a:t>
          </a:r>
        </a:p>
        <a:p>
          <a:r>
            <a:rPr lang="el-GR" sz="800" b="0" dirty="0">
              <a:solidFill>
                <a:schemeClr val="bg2"/>
              </a:solidFill>
            </a:rPr>
            <a:t>191 μέλη</a:t>
          </a:r>
        </a:p>
      </dgm:t>
    </dgm:pt>
    <dgm:pt modelId="{88171E83-7156-4059-A85B-88EF26192B84}" type="parTrans" cxnId="{8F036294-43E9-4700-8E19-698808E2F60C}">
      <dgm:prSet/>
      <dgm:spPr/>
      <dgm:t>
        <a:bodyPr/>
        <a:lstStyle/>
        <a:p>
          <a:endParaRPr lang="en-US" sz="800">
            <a:solidFill>
              <a:schemeClr val="bg2">
                <a:lumMod val="95000"/>
                <a:lumOff val="5000"/>
              </a:schemeClr>
            </a:solidFill>
          </a:endParaRPr>
        </a:p>
      </dgm:t>
    </dgm:pt>
    <dgm:pt modelId="{BF105650-2842-4E64-8B2C-F8DA8E9CCC53}" type="sibTrans" cxnId="{8F036294-43E9-4700-8E19-698808E2F60C}">
      <dgm:prSet/>
      <dgm:spPr/>
      <dgm:t>
        <a:bodyPr/>
        <a:lstStyle/>
        <a:p>
          <a:endParaRPr lang="en-US" sz="800">
            <a:solidFill>
              <a:schemeClr val="bg2">
                <a:lumMod val="95000"/>
                <a:lumOff val="5000"/>
              </a:schemeClr>
            </a:solidFill>
          </a:endParaRPr>
        </a:p>
      </dgm:t>
    </dgm:pt>
    <dgm:pt modelId="{0EDCF2CB-379D-42C2-94A9-FB642B080C1A}">
      <dgm:prSet custT="1"/>
      <dgm:spPr>
        <a:ln>
          <a:solidFill>
            <a:schemeClr val="bg1">
              <a:lumMod val="60000"/>
              <a:lumOff val="40000"/>
            </a:schemeClr>
          </a:solidFill>
        </a:ln>
      </dgm:spPr>
      <dgm:t>
        <a:bodyPr/>
        <a:lstStyle/>
        <a:p>
          <a:r>
            <a:rPr lang="el-GR" sz="800" b="0" dirty="0">
              <a:solidFill>
                <a:schemeClr val="bg2"/>
              </a:solidFill>
            </a:rPr>
            <a:t>4</a:t>
          </a:r>
          <a:r>
            <a:rPr lang="el-GR" sz="800" b="0" baseline="30000" dirty="0">
              <a:solidFill>
                <a:schemeClr val="bg2"/>
              </a:solidFill>
            </a:rPr>
            <a:t>ο</a:t>
          </a:r>
          <a:r>
            <a:rPr lang="el-GR" sz="800" b="0" dirty="0">
              <a:solidFill>
                <a:schemeClr val="bg2"/>
              </a:solidFill>
            </a:rPr>
            <a:t> Κύμα (Οκτώβριος - Δεκέμβριος 2010)</a:t>
          </a:r>
        </a:p>
        <a:p>
          <a:r>
            <a:rPr lang="el-GR" sz="800" b="0" dirty="0">
              <a:solidFill>
                <a:schemeClr val="bg2"/>
              </a:solidFill>
            </a:rPr>
            <a:t>179 μέλη</a:t>
          </a:r>
        </a:p>
      </dgm:t>
    </dgm:pt>
    <dgm:pt modelId="{3FDC051C-2D7B-4D96-A344-5969CA8C1296}" type="parTrans" cxnId="{244DFA16-329F-404E-AF8B-9F546C75AB6F}">
      <dgm:prSet/>
      <dgm:spPr/>
      <dgm:t>
        <a:bodyPr/>
        <a:lstStyle/>
        <a:p>
          <a:endParaRPr lang="en-US" sz="800">
            <a:solidFill>
              <a:schemeClr val="bg2">
                <a:lumMod val="95000"/>
                <a:lumOff val="5000"/>
              </a:schemeClr>
            </a:solidFill>
          </a:endParaRPr>
        </a:p>
      </dgm:t>
    </dgm:pt>
    <dgm:pt modelId="{34B07848-3CD6-4FA3-B222-8BD7644EE1B0}" type="sibTrans" cxnId="{244DFA16-329F-404E-AF8B-9F546C75AB6F}">
      <dgm:prSet/>
      <dgm:spPr/>
      <dgm:t>
        <a:bodyPr/>
        <a:lstStyle/>
        <a:p>
          <a:endParaRPr lang="en-US" sz="800">
            <a:solidFill>
              <a:schemeClr val="bg2">
                <a:lumMod val="95000"/>
                <a:lumOff val="5000"/>
              </a:schemeClr>
            </a:solidFill>
          </a:endParaRPr>
        </a:p>
      </dgm:t>
    </dgm:pt>
    <dgm:pt modelId="{41215DD6-7556-4FF4-8F48-67D6C7672E3C}">
      <dgm:prSet custT="1"/>
      <dgm:spPr>
        <a:ln>
          <a:solidFill>
            <a:schemeClr val="bg1">
              <a:lumMod val="60000"/>
              <a:lumOff val="40000"/>
            </a:schemeClr>
          </a:solidFill>
        </a:ln>
      </dgm:spPr>
      <dgm:t>
        <a:bodyPr/>
        <a:lstStyle/>
        <a:p>
          <a:r>
            <a:rPr lang="el-GR" sz="800" b="0" dirty="0">
              <a:solidFill>
                <a:schemeClr val="bg2"/>
              </a:solidFill>
            </a:rPr>
            <a:t>5</a:t>
          </a:r>
          <a:r>
            <a:rPr lang="el-GR" sz="800" b="0" baseline="30000" dirty="0">
              <a:solidFill>
                <a:schemeClr val="bg2"/>
              </a:solidFill>
            </a:rPr>
            <a:t>ο</a:t>
          </a:r>
          <a:r>
            <a:rPr lang="el-GR" sz="800" b="0" dirty="0">
              <a:solidFill>
                <a:schemeClr val="bg2"/>
              </a:solidFill>
            </a:rPr>
            <a:t> Κύμα (Ιανουάριος - Μάρτιος 201</a:t>
          </a:r>
          <a:r>
            <a:rPr lang="en-US" sz="800" b="0" dirty="0">
              <a:solidFill>
                <a:schemeClr val="bg2"/>
              </a:solidFill>
            </a:rPr>
            <a:t>1</a:t>
          </a:r>
          <a:r>
            <a:rPr lang="el-GR" sz="800" b="0" dirty="0">
              <a:solidFill>
                <a:schemeClr val="bg2"/>
              </a:solidFill>
            </a:rPr>
            <a:t>)</a:t>
          </a:r>
        </a:p>
        <a:p>
          <a:r>
            <a:rPr lang="el-GR" sz="800" b="0" dirty="0">
              <a:solidFill>
                <a:schemeClr val="bg2"/>
              </a:solidFill>
            </a:rPr>
            <a:t>164 μέλη</a:t>
          </a:r>
        </a:p>
      </dgm:t>
    </dgm:pt>
    <dgm:pt modelId="{B945F297-959F-4C5D-B7FC-BE802D3CB626}" type="parTrans" cxnId="{A7A4D4D4-34E8-4579-ADA5-FAF928CF689E}">
      <dgm:prSet/>
      <dgm:spPr/>
      <dgm:t>
        <a:bodyPr/>
        <a:lstStyle/>
        <a:p>
          <a:endParaRPr lang="en-US" sz="800">
            <a:solidFill>
              <a:schemeClr val="bg2">
                <a:lumMod val="95000"/>
                <a:lumOff val="5000"/>
              </a:schemeClr>
            </a:solidFill>
          </a:endParaRPr>
        </a:p>
      </dgm:t>
    </dgm:pt>
    <dgm:pt modelId="{D40FC8B4-46A2-4A58-9E07-85BE8BAC8617}" type="sibTrans" cxnId="{A7A4D4D4-34E8-4579-ADA5-FAF928CF689E}">
      <dgm:prSet/>
      <dgm:spPr/>
      <dgm:t>
        <a:bodyPr/>
        <a:lstStyle/>
        <a:p>
          <a:endParaRPr lang="en-US" sz="800">
            <a:solidFill>
              <a:schemeClr val="bg2">
                <a:lumMod val="95000"/>
                <a:lumOff val="5000"/>
              </a:schemeClr>
            </a:solidFill>
          </a:endParaRPr>
        </a:p>
      </dgm:t>
    </dgm:pt>
    <dgm:pt modelId="{FD5DDA16-C884-4EF9-970C-0CB31606B049}">
      <dgm:prSet custT="1"/>
      <dgm:spPr>
        <a:ln>
          <a:solidFill>
            <a:schemeClr val="bg1">
              <a:lumMod val="60000"/>
              <a:lumOff val="40000"/>
            </a:schemeClr>
          </a:solidFill>
        </a:ln>
      </dgm:spPr>
      <dgm:t>
        <a:bodyPr/>
        <a:lstStyle/>
        <a:p>
          <a:r>
            <a:rPr lang="el-GR" sz="800" b="0" dirty="0">
              <a:solidFill>
                <a:schemeClr val="bg2"/>
              </a:solidFill>
            </a:rPr>
            <a:t>6</a:t>
          </a:r>
          <a:r>
            <a:rPr lang="el-GR" sz="800" b="0" baseline="30000" dirty="0">
              <a:solidFill>
                <a:schemeClr val="bg2"/>
              </a:solidFill>
            </a:rPr>
            <a:t>ο</a:t>
          </a:r>
          <a:r>
            <a:rPr lang="el-GR" sz="800" b="0" dirty="0">
              <a:solidFill>
                <a:schemeClr val="bg2"/>
              </a:solidFill>
            </a:rPr>
            <a:t> Κύμα (Απρίλιος - Ιούνιος 2011)</a:t>
          </a:r>
        </a:p>
        <a:p>
          <a:r>
            <a:rPr lang="el-GR" sz="800" b="0" dirty="0">
              <a:solidFill>
                <a:schemeClr val="bg2"/>
              </a:solidFill>
            </a:rPr>
            <a:t>188</a:t>
          </a:r>
          <a:r>
            <a:rPr lang="en-US" sz="800" b="0" dirty="0">
              <a:solidFill>
                <a:schemeClr val="bg2"/>
              </a:solidFill>
            </a:rPr>
            <a:t> </a:t>
          </a:r>
          <a:r>
            <a:rPr lang="el-GR" sz="800" b="0" dirty="0">
              <a:solidFill>
                <a:schemeClr val="bg2"/>
              </a:solidFill>
            </a:rPr>
            <a:t>μέλη</a:t>
          </a:r>
        </a:p>
      </dgm:t>
    </dgm:pt>
    <dgm:pt modelId="{7D8C75D2-A63E-445E-A40F-F04238332EF9}" type="parTrans" cxnId="{768F3C3D-0340-475D-BFE0-84940E0947DC}">
      <dgm:prSet/>
      <dgm:spPr/>
      <dgm:t>
        <a:bodyPr/>
        <a:lstStyle/>
        <a:p>
          <a:endParaRPr lang="en-US" sz="800">
            <a:solidFill>
              <a:schemeClr val="bg2">
                <a:lumMod val="95000"/>
                <a:lumOff val="5000"/>
              </a:schemeClr>
            </a:solidFill>
          </a:endParaRPr>
        </a:p>
      </dgm:t>
    </dgm:pt>
    <dgm:pt modelId="{60EC3D9C-44A0-495F-B53B-DD50EEB1887D}" type="sibTrans" cxnId="{768F3C3D-0340-475D-BFE0-84940E0947DC}">
      <dgm:prSet/>
      <dgm:spPr/>
      <dgm:t>
        <a:bodyPr/>
        <a:lstStyle/>
        <a:p>
          <a:endParaRPr lang="en-US" sz="800">
            <a:solidFill>
              <a:schemeClr val="bg2">
                <a:lumMod val="95000"/>
                <a:lumOff val="5000"/>
              </a:schemeClr>
            </a:solidFill>
          </a:endParaRPr>
        </a:p>
      </dgm:t>
    </dgm:pt>
    <dgm:pt modelId="{F8D37A39-81DE-4EA2-A90C-46EDED446B41}">
      <dgm:prSet custT="1"/>
      <dgm:spPr>
        <a:ln>
          <a:solidFill>
            <a:schemeClr val="bg1">
              <a:lumMod val="60000"/>
              <a:lumOff val="40000"/>
            </a:schemeClr>
          </a:solidFill>
        </a:ln>
      </dgm:spPr>
      <dgm:t>
        <a:bodyPr/>
        <a:lstStyle/>
        <a:p>
          <a:r>
            <a:rPr lang="el-GR" sz="800" b="0" dirty="0">
              <a:solidFill>
                <a:schemeClr val="bg2"/>
              </a:solidFill>
            </a:rPr>
            <a:t>7</a:t>
          </a:r>
          <a:r>
            <a:rPr lang="el-GR" sz="800" b="0" baseline="30000" dirty="0">
              <a:solidFill>
                <a:schemeClr val="bg2"/>
              </a:solidFill>
            </a:rPr>
            <a:t>ο</a:t>
          </a:r>
          <a:r>
            <a:rPr lang="el-GR" sz="800" b="0" dirty="0">
              <a:solidFill>
                <a:schemeClr val="bg2"/>
              </a:solidFill>
            </a:rPr>
            <a:t> Κύμα (Ιούλιος - Σεπτέμβριος 2011)</a:t>
          </a:r>
        </a:p>
        <a:p>
          <a:r>
            <a:rPr lang="el-GR" sz="800" b="0" dirty="0">
              <a:solidFill>
                <a:schemeClr val="bg2"/>
              </a:solidFill>
            </a:rPr>
            <a:t>174 μέλη </a:t>
          </a:r>
        </a:p>
      </dgm:t>
    </dgm:pt>
    <dgm:pt modelId="{F0D45ACE-6015-4C4B-A3CF-8BB8A7DE8E74}" type="parTrans" cxnId="{238995D2-58A3-43A7-925C-8CAC7384DBE4}">
      <dgm:prSet/>
      <dgm:spPr/>
      <dgm:t>
        <a:bodyPr/>
        <a:lstStyle/>
        <a:p>
          <a:endParaRPr lang="en-US" sz="800">
            <a:solidFill>
              <a:schemeClr val="bg2">
                <a:lumMod val="95000"/>
                <a:lumOff val="5000"/>
              </a:schemeClr>
            </a:solidFill>
          </a:endParaRPr>
        </a:p>
      </dgm:t>
    </dgm:pt>
    <dgm:pt modelId="{C3A98797-7DF7-43A1-85C9-24D28288EF1B}" type="sibTrans" cxnId="{238995D2-58A3-43A7-925C-8CAC7384DBE4}">
      <dgm:prSet/>
      <dgm:spPr/>
      <dgm:t>
        <a:bodyPr/>
        <a:lstStyle/>
        <a:p>
          <a:endParaRPr lang="en-US" sz="800">
            <a:solidFill>
              <a:schemeClr val="bg2">
                <a:lumMod val="95000"/>
                <a:lumOff val="5000"/>
              </a:schemeClr>
            </a:solidFill>
          </a:endParaRPr>
        </a:p>
      </dgm:t>
    </dgm:pt>
    <dgm:pt modelId="{B4A7073E-3CD9-45AD-928F-026923A29A75}">
      <dgm:prSet custT="1"/>
      <dgm:spPr>
        <a:ln>
          <a:solidFill>
            <a:schemeClr val="bg1">
              <a:lumMod val="60000"/>
              <a:lumOff val="40000"/>
            </a:schemeClr>
          </a:solidFill>
        </a:ln>
      </dgm:spPr>
      <dgm:t>
        <a:bodyPr/>
        <a:lstStyle/>
        <a:p>
          <a:r>
            <a:rPr lang="el-GR" sz="800" b="0" dirty="0">
              <a:solidFill>
                <a:schemeClr val="bg2"/>
              </a:solidFill>
            </a:rPr>
            <a:t>8</a:t>
          </a:r>
          <a:r>
            <a:rPr lang="el-GR" sz="800" b="0" baseline="30000" dirty="0">
              <a:solidFill>
                <a:schemeClr val="bg2"/>
              </a:solidFill>
            </a:rPr>
            <a:t>ο</a:t>
          </a:r>
          <a:r>
            <a:rPr lang="el-GR" sz="800" b="0" dirty="0">
              <a:solidFill>
                <a:schemeClr val="bg2"/>
              </a:solidFill>
            </a:rPr>
            <a:t> Κύμα (Οκτώβριος - Δεκέμβριος 2011)</a:t>
          </a:r>
        </a:p>
        <a:p>
          <a:r>
            <a:rPr lang="el-GR" sz="800" b="0" dirty="0">
              <a:solidFill>
                <a:schemeClr val="bg2"/>
              </a:solidFill>
            </a:rPr>
            <a:t>171 μέλη</a:t>
          </a:r>
          <a:endParaRPr lang="en-US" sz="800" b="0" dirty="0">
            <a:solidFill>
              <a:schemeClr val="bg2"/>
            </a:solidFill>
          </a:endParaRPr>
        </a:p>
      </dgm:t>
    </dgm:pt>
    <dgm:pt modelId="{1364C0A6-C970-4714-A58F-4DA86F78DBC0}" type="parTrans" cxnId="{FD10A3AF-F2DB-4FE3-9C83-AAF7B914AB8A}">
      <dgm:prSet/>
      <dgm:spPr/>
      <dgm:t>
        <a:bodyPr/>
        <a:lstStyle/>
        <a:p>
          <a:endParaRPr lang="en-US" sz="800">
            <a:solidFill>
              <a:schemeClr val="bg2">
                <a:lumMod val="95000"/>
                <a:lumOff val="5000"/>
              </a:schemeClr>
            </a:solidFill>
          </a:endParaRPr>
        </a:p>
      </dgm:t>
    </dgm:pt>
    <dgm:pt modelId="{318B372C-F9E6-4806-9A67-EFAA8132063B}" type="sibTrans" cxnId="{FD10A3AF-F2DB-4FE3-9C83-AAF7B914AB8A}">
      <dgm:prSet/>
      <dgm:spPr/>
      <dgm:t>
        <a:bodyPr/>
        <a:lstStyle/>
        <a:p>
          <a:endParaRPr lang="en-US" sz="800">
            <a:solidFill>
              <a:schemeClr val="bg2">
                <a:lumMod val="95000"/>
                <a:lumOff val="5000"/>
              </a:schemeClr>
            </a:solidFill>
          </a:endParaRPr>
        </a:p>
      </dgm:t>
    </dgm:pt>
    <dgm:pt modelId="{56C9C5C6-5C8C-4239-9EF7-8F10B2631084}">
      <dgm:prSet custT="1"/>
      <dgm:spPr>
        <a:ln>
          <a:solidFill>
            <a:schemeClr val="bg1">
              <a:lumMod val="60000"/>
              <a:lumOff val="40000"/>
            </a:schemeClr>
          </a:solidFill>
        </a:ln>
      </dgm:spPr>
      <dgm:t>
        <a:bodyPr/>
        <a:lstStyle/>
        <a:p>
          <a:r>
            <a:rPr lang="el-GR" sz="800" b="0" dirty="0">
              <a:solidFill>
                <a:schemeClr val="bg2"/>
              </a:solidFill>
            </a:rPr>
            <a:t>9</a:t>
          </a:r>
          <a:r>
            <a:rPr lang="el-GR" sz="800" b="0" baseline="30000" dirty="0">
              <a:solidFill>
                <a:schemeClr val="bg2"/>
              </a:solidFill>
            </a:rPr>
            <a:t>ο</a:t>
          </a:r>
          <a:r>
            <a:rPr lang="el-GR" sz="800" b="0" dirty="0">
              <a:solidFill>
                <a:schemeClr val="bg2"/>
              </a:solidFill>
            </a:rPr>
            <a:t> Κύμα (Ιανουάριος – Μάρτιος</a:t>
          </a:r>
          <a:r>
            <a:rPr lang="en-US" sz="800" b="0" dirty="0">
              <a:solidFill>
                <a:schemeClr val="bg2"/>
              </a:solidFill>
            </a:rPr>
            <a:t> </a:t>
          </a:r>
          <a:r>
            <a:rPr lang="el-GR" sz="800" b="0" dirty="0">
              <a:solidFill>
                <a:schemeClr val="bg2"/>
              </a:solidFill>
            </a:rPr>
            <a:t>2012)</a:t>
          </a:r>
        </a:p>
        <a:p>
          <a:r>
            <a:rPr lang="el-GR" sz="800" b="0" dirty="0">
              <a:solidFill>
                <a:schemeClr val="bg2"/>
              </a:solidFill>
            </a:rPr>
            <a:t>357 μέλη</a:t>
          </a:r>
          <a:endParaRPr lang="en-US" sz="800" b="0" dirty="0">
            <a:solidFill>
              <a:schemeClr val="bg2"/>
            </a:solidFill>
          </a:endParaRPr>
        </a:p>
      </dgm:t>
    </dgm:pt>
    <dgm:pt modelId="{F586D0AC-6DAD-4568-9CEC-19A6FD7C8810}" type="parTrans" cxnId="{FF80F1B3-0AA0-4013-9BBE-E4D56ACEEBC3}">
      <dgm:prSet/>
      <dgm:spPr/>
      <dgm:t>
        <a:bodyPr/>
        <a:lstStyle/>
        <a:p>
          <a:endParaRPr lang="en-US" sz="800">
            <a:solidFill>
              <a:schemeClr val="bg2">
                <a:lumMod val="95000"/>
                <a:lumOff val="5000"/>
              </a:schemeClr>
            </a:solidFill>
          </a:endParaRPr>
        </a:p>
      </dgm:t>
    </dgm:pt>
    <dgm:pt modelId="{81383CC2-861A-4F1F-961D-E59B7AB4BCA2}" type="sibTrans" cxnId="{FF80F1B3-0AA0-4013-9BBE-E4D56ACEEBC3}">
      <dgm:prSet/>
      <dgm:spPr/>
      <dgm:t>
        <a:bodyPr/>
        <a:lstStyle/>
        <a:p>
          <a:endParaRPr lang="en-US" sz="800">
            <a:solidFill>
              <a:schemeClr val="bg2">
                <a:lumMod val="95000"/>
                <a:lumOff val="5000"/>
              </a:schemeClr>
            </a:solidFill>
          </a:endParaRPr>
        </a:p>
      </dgm:t>
    </dgm:pt>
    <dgm:pt modelId="{3D09631B-ED6B-40AA-BC80-A2F91A1DA112}">
      <dgm:prSet custT="1"/>
      <dgm:spPr>
        <a:ln>
          <a:solidFill>
            <a:schemeClr val="bg1">
              <a:lumMod val="60000"/>
              <a:lumOff val="40000"/>
            </a:schemeClr>
          </a:solidFill>
        </a:ln>
      </dgm:spPr>
      <dgm:t>
        <a:bodyPr/>
        <a:lstStyle/>
        <a:p>
          <a:r>
            <a:rPr lang="en-US" sz="800" b="0" dirty="0">
              <a:solidFill>
                <a:schemeClr val="bg2"/>
              </a:solidFill>
            </a:rPr>
            <a:t>10</a:t>
          </a:r>
          <a:r>
            <a:rPr lang="el-GR" sz="800" b="0" baseline="30000" dirty="0">
              <a:solidFill>
                <a:schemeClr val="bg2"/>
              </a:solidFill>
            </a:rPr>
            <a:t>ο</a:t>
          </a:r>
          <a:r>
            <a:rPr lang="el-GR" sz="800" b="0" dirty="0">
              <a:solidFill>
                <a:schemeClr val="bg2"/>
              </a:solidFill>
            </a:rPr>
            <a:t> Κύμα (Απρίλιος – Αύγουστος</a:t>
          </a:r>
          <a:r>
            <a:rPr lang="en-US" sz="800" b="0" dirty="0">
              <a:solidFill>
                <a:schemeClr val="bg2"/>
              </a:solidFill>
            </a:rPr>
            <a:t> </a:t>
          </a:r>
          <a:r>
            <a:rPr lang="el-GR" sz="800" b="0" dirty="0">
              <a:solidFill>
                <a:schemeClr val="bg2"/>
              </a:solidFill>
            </a:rPr>
            <a:t>2012)</a:t>
          </a:r>
        </a:p>
        <a:p>
          <a:r>
            <a:rPr lang="el-GR" sz="800" b="0" dirty="0">
              <a:solidFill>
                <a:schemeClr val="bg2"/>
              </a:solidFill>
            </a:rPr>
            <a:t>170 μέλη</a:t>
          </a:r>
        </a:p>
      </dgm:t>
    </dgm:pt>
    <dgm:pt modelId="{0401B2BC-8519-477B-A44B-137F9AB38B40}" type="parTrans" cxnId="{13C3A3C8-D0DD-4BAF-96EB-AB569F3829B9}">
      <dgm:prSet/>
      <dgm:spPr/>
      <dgm:t>
        <a:bodyPr/>
        <a:lstStyle/>
        <a:p>
          <a:endParaRPr lang="en-US" sz="800">
            <a:solidFill>
              <a:schemeClr val="bg2">
                <a:lumMod val="95000"/>
                <a:lumOff val="5000"/>
              </a:schemeClr>
            </a:solidFill>
          </a:endParaRPr>
        </a:p>
      </dgm:t>
    </dgm:pt>
    <dgm:pt modelId="{3FDCE839-440A-4F10-B123-0CC0BEF2C2E2}" type="sibTrans" cxnId="{13C3A3C8-D0DD-4BAF-96EB-AB569F3829B9}">
      <dgm:prSet/>
      <dgm:spPr/>
      <dgm:t>
        <a:bodyPr/>
        <a:lstStyle/>
        <a:p>
          <a:endParaRPr lang="en-US" sz="800">
            <a:solidFill>
              <a:schemeClr val="bg2">
                <a:lumMod val="95000"/>
                <a:lumOff val="5000"/>
              </a:schemeClr>
            </a:solidFill>
          </a:endParaRPr>
        </a:p>
      </dgm:t>
    </dgm:pt>
    <dgm:pt modelId="{0DFCE43C-9DD1-4E09-BF90-E1A5A30772DC}">
      <dgm:prSet custT="1"/>
      <dgm:spPr>
        <a:ln>
          <a:solidFill>
            <a:schemeClr val="bg1">
              <a:lumMod val="60000"/>
              <a:lumOff val="40000"/>
            </a:schemeClr>
          </a:solidFill>
        </a:ln>
      </dgm:spPr>
      <dgm:t>
        <a:bodyPr/>
        <a:lstStyle/>
        <a:p>
          <a:r>
            <a:rPr lang="el-GR" sz="800" b="0" dirty="0">
              <a:solidFill>
                <a:schemeClr val="bg2"/>
              </a:solidFill>
            </a:rPr>
            <a:t>11</a:t>
          </a:r>
          <a:r>
            <a:rPr lang="el-GR" sz="800" b="0" baseline="30000" dirty="0">
              <a:solidFill>
                <a:schemeClr val="bg2"/>
              </a:solidFill>
            </a:rPr>
            <a:t>ο</a:t>
          </a:r>
          <a:r>
            <a:rPr lang="el-GR" sz="800" b="0" dirty="0">
              <a:solidFill>
                <a:schemeClr val="bg2"/>
              </a:solidFill>
            </a:rPr>
            <a:t> Κύμα (Σεπτέμβριος – Δεκέμβριος 2012)</a:t>
          </a:r>
        </a:p>
        <a:p>
          <a:r>
            <a:rPr lang="el-GR" sz="800" b="0" dirty="0">
              <a:solidFill>
                <a:schemeClr val="bg2"/>
              </a:solidFill>
            </a:rPr>
            <a:t>312 μέλη</a:t>
          </a:r>
        </a:p>
      </dgm:t>
    </dgm:pt>
    <dgm:pt modelId="{9D7CE73E-1DCD-47BF-86DB-28E8BF23085D}" type="parTrans" cxnId="{8137144F-2392-44F2-ABB5-064EDC2EDF33}">
      <dgm:prSet/>
      <dgm:spPr/>
      <dgm:t>
        <a:bodyPr/>
        <a:lstStyle/>
        <a:p>
          <a:endParaRPr lang="en-US" sz="800">
            <a:solidFill>
              <a:schemeClr val="bg2">
                <a:lumMod val="95000"/>
                <a:lumOff val="5000"/>
              </a:schemeClr>
            </a:solidFill>
          </a:endParaRPr>
        </a:p>
      </dgm:t>
    </dgm:pt>
    <dgm:pt modelId="{1B50FA67-B55B-4AB1-B1B7-3C37A3C54E67}" type="sibTrans" cxnId="{8137144F-2392-44F2-ABB5-064EDC2EDF33}">
      <dgm:prSet/>
      <dgm:spPr/>
      <dgm:t>
        <a:bodyPr/>
        <a:lstStyle/>
        <a:p>
          <a:endParaRPr lang="en-US" sz="800">
            <a:solidFill>
              <a:schemeClr val="bg2">
                <a:lumMod val="95000"/>
                <a:lumOff val="5000"/>
              </a:schemeClr>
            </a:solidFill>
          </a:endParaRPr>
        </a:p>
      </dgm:t>
    </dgm:pt>
    <dgm:pt modelId="{13BD1149-D38E-4BED-9FDF-A3CD2982149D}">
      <dgm:prSet custT="1"/>
      <dgm:spPr>
        <a:ln>
          <a:solidFill>
            <a:schemeClr val="bg1">
              <a:lumMod val="60000"/>
              <a:lumOff val="40000"/>
            </a:schemeClr>
          </a:solidFill>
        </a:ln>
      </dgm:spPr>
      <dgm:t>
        <a:bodyPr/>
        <a:lstStyle/>
        <a:p>
          <a:r>
            <a:rPr lang="el-GR" sz="800" b="0" dirty="0">
              <a:solidFill>
                <a:schemeClr val="bg2"/>
              </a:solidFill>
            </a:rPr>
            <a:t>12</a:t>
          </a:r>
          <a:r>
            <a:rPr lang="el-GR" sz="800" b="0" baseline="30000" dirty="0">
              <a:solidFill>
                <a:schemeClr val="bg2"/>
              </a:solidFill>
            </a:rPr>
            <a:t>ο</a:t>
          </a:r>
          <a:r>
            <a:rPr lang="el-GR" sz="800" b="0" dirty="0">
              <a:solidFill>
                <a:schemeClr val="bg2"/>
              </a:solidFill>
            </a:rPr>
            <a:t> Κύμα (Ιανουάριος – Απρίλιος 2013)</a:t>
          </a:r>
        </a:p>
        <a:p>
          <a:r>
            <a:rPr lang="el-GR" sz="800" b="0" dirty="0">
              <a:solidFill>
                <a:schemeClr val="bg2"/>
              </a:solidFill>
            </a:rPr>
            <a:t>266 μέλη</a:t>
          </a:r>
        </a:p>
      </dgm:t>
    </dgm:pt>
    <dgm:pt modelId="{EC2E368A-F33D-4BC6-8547-2D897094A24A}" type="parTrans" cxnId="{20B15244-D223-4D94-9A0C-0F2665C11A3B}">
      <dgm:prSet/>
      <dgm:spPr/>
      <dgm:t>
        <a:bodyPr/>
        <a:lstStyle/>
        <a:p>
          <a:endParaRPr lang="en-US" sz="800">
            <a:solidFill>
              <a:schemeClr val="bg2">
                <a:lumMod val="95000"/>
                <a:lumOff val="5000"/>
              </a:schemeClr>
            </a:solidFill>
          </a:endParaRPr>
        </a:p>
      </dgm:t>
    </dgm:pt>
    <dgm:pt modelId="{47031887-547D-4A5D-B024-7DFFD62C44AB}" type="sibTrans" cxnId="{20B15244-D223-4D94-9A0C-0F2665C11A3B}">
      <dgm:prSet/>
      <dgm:spPr/>
      <dgm:t>
        <a:bodyPr/>
        <a:lstStyle/>
        <a:p>
          <a:endParaRPr lang="en-US" sz="800">
            <a:solidFill>
              <a:schemeClr val="bg2">
                <a:lumMod val="95000"/>
                <a:lumOff val="5000"/>
              </a:schemeClr>
            </a:solidFill>
          </a:endParaRPr>
        </a:p>
      </dgm:t>
    </dgm:pt>
    <dgm:pt modelId="{867BD361-D847-4C38-BD65-FD15749EDFF7}">
      <dgm:prSet custT="1"/>
      <dgm:spPr>
        <a:ln>
          <a:solidFill>
            <a:schemeClr val="bg1">
              <a:lumMod val="60000"/>
              <a:lumOff val="40000"/>
            </a:schemeClr>
          </a:solidFill>
        </a:ln>
      </dgm:spPr>
      <dgm:t>
        <a:bodyPr/>
        <a:lstStyle/>
        <a:p>
          <a:r>
            <a:rPr lang="el-GR" sz="800" b="0" dirty="0">
              <a:solidFill>
                <a:schemeClr val="bg2"/>
              </a:solidFill>
            </a:rPr>
            <a:t>13</a:t>
          </a:r>
          <a:r>
            <a:rPr lang="el-GR" sz="800" b="0" baseline="30000" dirty="0">
              <a:solidFill>
                <a:schemeClr val="bg2"/>
              </a:solidFill>
            </a:rPr>
            <a:t>ο</a:t>
          </a:r>
          <a:r>
            <a:rPr lang="el-GR" sz="800" b="0" dirty="0">
              <a:solidFill>
                <a:schemeClr val="bg2"/>
              </a:solidFill>
            </a:rPr>
            <a:t> Κύμα (Μάιος – Αύγουστος 2013)</a:t>
          </a:r>
        </a:p>
        <a:p>
          <a:r>
            <a:rPr lang="el-GR" sz="800" b="0" dirty="0">
              <a:solidFill>
                <a:schemeClr val="bg2"/>
              </a:solidFill>
            </a:rPr>
            <a:t>272 μέλη</a:t>
          </a:r>
        </a:p>
      </dgm:t>
    </dgm:pt>
    <dgm:pt modelId="{65A3B3F2-0AE1-4B21-AAED-DC44AB7891CC}" type="parTrans" cxnId="{5AA78B3E-EE61-446F-9328-47F5587042C7}">
      <dgm:prSet/>
      <dgm:spPr/>
      <dgm:t>
        <a:bodyPr/>
        <a:lstStyle/>
        <a:p>
          <a:endParaRPr lang="en-US" sz="800">
            <a:solidFill>
              <a:schemeClr val="bg2">
                <a:lumMod val="95000"/>
                <a:lumOff val="5000"/>
              </a:schemeClr>
            </a:solidFill>
          </a:endParaRPr>
        </a:p>
      </dgm:t>
    </dgm:pt>
    <dgm:pt modelId="{C4DA749F-DCD7-497E-B71C-860F2955904C}" type="sibTrans" cxnId="{5AA78B3E-EE61-446F-9328-47F5587042C7}">
      <dgm:prSet/>
      <dgm:spPr/>
      <dgm:t>
        <a:bodyPr/>
        <a:lstStyle/>
        <a:p>
          <a:endParaRPr lang="en-US" sz="800">
            <a:solidFill>
              <a:schemeClr val="bg2">
                <a:lumMod val="95000"/>
                <a:lumOff val="5000"/>
              </a:schemeClr>
            </a:solidFill>
          </a:endParaRPr>
        </a:p>
      </dgm:t>
    </dgm:pt>
    <dgm:pt modelId="{7A10D62D-0006-4904-9513-160EDBCFF0A9}">
      <dgm:prSet custT="1"/>
      <dgm:spPr>
        <a:ln>
          <a:solidFill>
            <a:schemeClr val="bg1">
              <a:lumMod val="60000"/>
              <a:lumOff val="40000"/>
            </a:schemeClr>
          </a:solidFill>
        </a:ln>
      </dgm:spPr>
      <dgm:t>
        <a:bodyPr/>
        <a:lstStyle/>
        <a:p>
          <a:r>
            <a:rPr lang="el-GR" sz="800" b="0">
              <a:solidFill>
                <a:schemeClr val="bg2"/>
              </a:solidFill>
            </a:rPr>
            <a:t>14</a:t>
          </a:r>
          <a:r>
            <a:rPr lang="el-GR" sz="800" b="0" baseline="30000">
              <a:solidFill>
                <a:schemeClr val="bg2"/>
              </a:solidFill>
            </a:rPr>
            <a:t>ο</a:t>
          </a:r>
          <a:r>
            <a:rPr lang="el-GR" sz="800" b="0">
              <a:solidFill>
                <a:schemeClr val="bg2"/>
              </a:solidFill>
            </a:rPr>
            <a:t> Κύμα (Σεπτέμβριος – Δεκέμβριος 2013): 330 μέλη</a:t>
          </a:r>
          <a:endParaRPr lang="en-US" sz="800" b="0" dirty="0">
            <a:solidFill>
              <a:schemeClr val="bg2"/>
            </a:solidFill>
          </a:endParaRPr>
        </a:p>
      </dgm:t>
    </dgm:pt>
    <dgm:pt modelId="{2C8F3857-EE10-424B-8D59-22D45528BA7B}" type="parTrans" cxnId="{D79C0A05-15CA-4320-8D72-30D6951ACACA}">
      <dgm:prSet/>
      <dgm:spPr/>
      <dgm:t>
        <a:bodyPr/>
        <a:lstStyle/>
        <a:p>
          <a:endParaRPr lang="en-US" sz="800">
            <a:solidFill>
              <a:schemeClr val="bg2">
                <a:lumMod val="95000"/>
                <a:lumOff val="5000"/>
              </a:schemeClr>
            </a:solidFill>
          </a:endParaRPr>
        </a:p>
      </dgm:t>
    </dgm:pt>
    <dgm:pt modelId="{A42A92AB-1765-4ACE-863C-06794265213F}" type="sibTrans" cxnId="{D79C0A05-15CA-4320-8D72-30D6951ACACA}">
      <dgm:prSet/>
      <dgm:spPr/>
      <dgm:t>
        <a:bodyPr/>
        <a:lstStyle/>
        <a:p>
          <a:endParaRPr lang="en-US" sz="800">
            <a:solidFill>
              <a:schemeClr val="bg2">
                <a:lumMod val="95000"/>
                <a:lumOff val="5000"/>
              </a:schemeClr>
            </a:solidFill>
          </a:endParaRPr>
        </a:p>
      </dgm:t>
    </dgm:pt>
    <dgm:pt modelId="{60AC3C98-225C-44BA-AE01-1C138AB93326}">
      <dgm:prSet custT="1"/>
      <dgm:spPr>
        <a:ln>
          <a:solidFill>
            <a:schemeClr val="bg1">
              <a:lumMod val="60000"/>
              <a:lumOff val="40000"/>
            </a:schemeClr>
          </a:solidFill>
        </a:ln>
      </dgm:spPr>
      <dgm:t>
        <a:bodyPr/>
        <a:lstStyle/>
        <a:p>
          <a:r>
            <a:rPr lang="en-US" sz="800" b="0" dirty="0">
              <a:solidFill>
                <a:schemeClr val="bg2"/>
              </a:solidFill>
            </a:rPr>
            <a:t>1</a:t>
          </a:r>
          <a:r>
            <a:rPr lang="el-GR" sz="800" b="0" dirty="0">
              <a:solidFill>
                <a:schemeClr val="bg2"/>
              </a:solidFill>
            </a:rPr>
            <a:t>5</a:t>
          </a:r>
          <a:r>
            <a:rPr lang="el-GR" sz="800" b="0" baseline="30000" dirty="0">
              <a:solidFill>
                <a:schemeClr val="bg2"/>
              </a:solidFill>
            </a:rPr>
            <a:t>ο</a:t>
          </a:r>
          <a:r>
            <a:rPr lang="el-GR" sz="800" b="0" dirty="0">
              <a:solidFill>
                <a:schemeClr val="bg2"/>
              </a:solidFill>
            </a:rPr>
            <a:t> Κύμα (Ιούλιος – Δεκέμβριος 2014)</a:t>
          </a:r>
        </a:p>
        <a:p>
          <a:r>
            <a:rPr lang="en-US" sz="800" b="0" dirty="0">
              <a:solidFill>
                <a:schemeClr val="bg2"/>
              </a:solidFill>
            </a:rPr>
            <a:t>287 </a:t>
          </a:r>
          <a:r>
            <a:rPr lang="el-GR" sz="800" b="0" dirty="0">
              <a:solidFill>
                <a:schemeClr val="bg2"/>
              </a:solidFill>
            </a:rPr>
            <a:t>μέλη</a:t>
          </a:r>
        </a:p>
      </dgm:t>
    </dgm:pt>
    <dgm:pt modelId="{18C991E1-E92D-4FA6-8AF2-FED081A3C7BC}" type="parTrans" cxnId="{C57A4A95-B77F-4847-AD18-AF1A0683B7AC}">
      <dgm:prSet/>
      <dgm:spPr/>
      <dgm:t>
        <a:bodyPr/>
        <a:lstStyle/>
        <a:p>
          <a:endParaRPr lang="en-US" sz="800">
            <a:solidFill>
              <a:schemeClr val="bg2">
                <a:lumMod val="95000"/>
                <a:lumOff val="5000"/>
              </a:schemeClr>
            </a:solidFill>
          </a:endParaRPr>
        </a:p>
      </dgm:t>
    </dgm:pt>
    <dgm:pt modelId="{7E9F7374-7981-4BD4-854A-774FF4690942}" type="sibTrans" cxnId="{C57A4A95-B77F-4847-AD18-AF1A0683B7AC}">
      <dgm:prSet/>
      <dgm:spPr/>
      <dgm:t>
        <a:bodyPr/>
        <a:lstStyle/>
        <a:p>
          <a:endParaRPr lang="en-US" sz="800">
            <a:solidFill>
              <a:schemeClr val="bg2">
                <a:lumMod val="95000"/>
                <a:lumOff val="5000"/>
              </a:schemeClr>
            </a:solidFill>
          </a:endParaRPr>
        </a:p>
      </dgm:t>
    </dgm:pt>
    <dgm:pt modelId="{C91D616C-132D-4104-B38C-4B8DF78A96D7}">
      <dgm:prSet custT="1"/>
      <dgm:spPr>
        <a:ln>
          <a:solidFill>
            <a:schemeClr val="bg1">
              <a:lumMod val="60000"/>
              <a:lumOff val="40000"/>
            </a:schemeClr>
          </a:solidFill>
        </a:ln>
      </dgm:spPr>
      <dgm:t>
        <a:bodyPr/>
        <a:lstStyle/>
        <a:p>
          <a:r>
            <a:rPr lang="en-US" sz="800" b="0" dirty="0">
              <a:solidFill>
                <a:schemeClr val="bg2"/>
              </a:solidFill>
            </a:rPr>
            <a:t>1</a:t>
          </a:r>
          <a:r>
            <a:rPr lang="el-GR" sz="800" b="0" dirty="0">
              <a:solidFill>
                <a:schemeClr val="bg2"/>
              </a:solidFill>
            </a:rPr>
            <a:t>6</a:t>
          </a:r>
          <a:r>
            <a:rPr lang="el-GR" sz="800" b="0" baseline="30000" dirty="0">
              <a:solidFill>
                <a:schemeClr val="bg2"/>
              </a:solidFill>
            </a:rPr>
            <a:t>ο</a:t>
          </a:r>
          <a:r>
            <a:rPr lang="el-GR" sz="800" b="0" dirty="0">
              <a:solidFill>
                <a:schemeClr val="bg2"/>
              </a:solidFill>
            </a:rPr>
            <a:t> Κύμα (Ιανουάριος - Ιούνιος 2015)</a:t>
          </a:r>
        </a:p>
        <a:p>
          <a:r>
            <a:rPr lang="el-GR" sz="800" b="0" dirty="0">
              <a:solidFill>
                <a:schemeClr val="bg2"/>
              </a:solidFill>
            </a:rPr>
            <a:t>257μέλη</a:t>
          </a:r>
        </a:p>
      </dgm:t>
    </dgm:pt>
    <dgm:pt modelId="{147B1D65-2711-42EA-8B20-8F6BEE538B21}" type="parTrans" cxnId="{217E2E37-688F-4EE5-B1D2-A90BCB559EB9}">
      <dgm:prSet/>
      <dgm:spPr/>
      <dgm:t>
        <a:bodyPr/>
        <a:lstStyle/>
        <a:p>
          <a:endParaRPr lang="en-US" sz="800">
            <a:solidFill>
              <a:schemeClr val="bg2">
                <a:lumMod val="95000"/>
                <a:lumOff val="5000"/>
              </a:schemeClr>
            </a:solidFill>
          </a:endParaRPr>
        </a:p>
      </dgm:t>
    </dgm:pt>
    <dgm:pt modelId="{CF694C69-7C23-4352-9134-BB96169E74D4}" type="sibTrans" cxnId="{217E2E37-688F-4EE5-B1D2-A90BCB559EB9}">
      <dgm:prSet/>
      <dgm:spPr/>
      <dgm:t>
        <a:bodyPr/>
        <a:lstStyle/>
        <a:p>
          <a:endParaRPr lang="en-US" sz="800">
            <a:solidFill>
              <a:schemeClr val="bg2">
                <a:lumMod val="95000"/>
                <a:lumOff val="5000"/>
              </a:schemeClr>
            </a:solidFill>
          </a:endParaRPr>
        </a:p>
      </dgm:t>
    </dgm:pt>
    <dgm:pt modelId="{98C22219-F4C3-487C-B5D7-999608FC5C67}">
      <dgm:prSet custT="1"/>
      <dgm:spPr>
        <a:ln>
          <a:solidFill>
            <a:schemeClr val="bg1">
              <a:lumMod val="60000"/>
              <a:lumOff val="40000"/>
            </a:schemeClr>
          </a:solidFill>
        </a:ln>
      </dgm:spPr>
      <dgm:t>
        <a:bodyPr/>
        <a:lstStyle/>
        <a:p>
          <a:r>
            <a:rPr lang="en-US" sz="800" b="0" dirty="0">
              <a:solidFill>
                <a:schemeClr val="bg2"/>
              </a:solidFill>
            </a:rPr>
            <a:t>1</a:t>
          </a:r>
          <a:r>
            <a:rPr lang="el-GR" sz="800" b="0" dirty="0">
              <a:solidFill>
                <a:schemeClr val="bg2"/>
              </a:solidFill>
            </a:rPr>
            <a:t>8</a:t>
          </a:r>
          <a:r>
            <a:rPr lang="el-GR" sz="800" b="0" baseline="30000" dirty="0">
              <a:solidFill>
                <a:schemeClr val="bg2"/>
              </a:solidFill>
            </a:rPr>
            <a:t>ο</a:t>
          </a:r>
          <a:r>
            <a:rPr lang="el-GR" sz="800" b="0" dirty="0">
              <a:solidFill>
                <a:schemeClr val="bg2"/>
              </a:solidFill>
            </a:rPr>
            <a:t> εξάμηνο (Ιούλιος - Δεκέμβριος 2016)</a:t>
          </a:r>
        </a:p>
        <a:p>
          <a:r>
            <a:rPr lang="el-GR" sz="800" b="0" dirty="0">
              <a:solidFill>
                <a:schemeClr val="bg2"/>
              </a:solidFill>
            </a:rPr>
            <a:t>199 μέλη</a:t>
          </a:r>
          <a:endParaRPr lang="en-US" sz="800" dirty="0">
            <a:solidFill>
              <a:schemeClr val="bg2"/>
            </a:solidFill>
          </a:endParaRPr>
        </a:p>
      </dgm:t>
    </dgm:pt>
    <dgm:pt modelId="{886CF99E-95D7-4F62-9D07-3C7EEF95B32E}" type="parTrans" cxnId="{70FB8EDE-9893-4202-8EA7-CFA14980E6DD}">
      <dgm:prSet/>
      <dgm:spPr/>
      <dgm:t>
        <a:bodyPr/>
        <a:lstStyle/>
        <a:p>
          <a:endParaRPr lang="en-US"/>
        </a:p>
      </dgm:t>
    </dgm:pt>
    <dgm:pt modelId="{638CE47C-8D01-4C00-886E-CDB354536B3E}" type="sibTrans" cxnId="{70FB8EDE-9893-4202-8EA7-CFA14980E6DD}">
      <dgm:prSet/>
      <dgm:spPr/>
      <dgm:t>
        <a:bodyPr/>
        <a:lstStyle/>
        <a:p>
          <a:endParaRPr lang="en-US"/>
        </a:p>
      </dgm:t>
    </dgm:pt>
    <dgm:pt modelId="{DE9FA743-E4A5-4F2C-AD43-1D256EFFC6D3}">
      <dgm:prSet custT="1"/>
      <dgm:spPr>
        <a:ln>
          <a:solidFill>
            <a:schemeClr val="bg1">
              <a:lumMod val="60000"/>
              <a:lumOff val="40000"/>
            </a:schemeClr>
          </a:solidFill>
        </a:ln>
      </dgm:spPr>
      <dgm:t>
        <a:bodyPr/>
        <a:lstStyle/>
        <a:p>
          <a:r>
            <a:rPr lang="en-US" sz="800" b="1" i="1" dirty="0">
              <a:solidFill>
                <a:schemeClr val="bg2"/>
              </a:solidFill>
            </a:rPr>
            <a:t>1</a:t>
          </a:r>
          <a:r>
            <a:rPr lang="en-GB" sz="800" b="1" i="1" dirty="0">
              <a:solidFill>
                <a:schemeClr val="bg2"/>
              </a:solidFill>
            </a:rPr>
            <a:t>9</a:t>
          </a:r>
          <a:r>
            <a:rPr lang="el-GR" sz="800" b="1" i="1" baseline="30000" dirty="0">
              <a:solidFill>
                <a:schemeClr val="bg2"/>
              </a:solidFill>
            </a:rPr>
            <a:t>ο</a:t>
          </a:r>
          <a:r>
            <a:rPr lang="el-GR" sz="800" b="1" i="1" dirty="0">
              <a:solidFill>
                <a:schemeClr val="bg2"/>
              </a:solidFill>
            </a:rPr>
            <a:t> εξάμηνο (Ιούλιος - Δεκέμβριος 201</a:t>
          </a:r>
          <a:r>
            <a:rPr lang="en-GB" sz="800" b="1" i="1" dirty="0">
              <a:solidFill>
                <a:schemeClr val="bg2"/>
              </a:solidFill>
            </a:rPr>
            <a:t>7</a:t>
          </a:r>
          <a:r>
            <a:rPr lang="el-GR" sz="800" b="1" i="1" dirty="0">
              <a:solidFill>
                <a:schemeClr val="bg2"/>
              </a:solidFill>
            </a:rPr>
            <a:t>)</a:t>
          </a:r>
        </a:p>
        <a:p>
          <a:r>
            <a:rPr lang="en-GB" sz="800" b="1" i="1" dirty="0">
              <a:solidFill>
                <a:schemeClr val="bg2"/>
              </a:solidFill>
            </a:rPr>
            <a:t>241</a:t>
          </a:r>
          <a:r>
            <a:rPr lang="el-GR" sz="800" b="1" i="1" dirty="0">
              <a:solidFill>
                <a:schemeClr val="bg2"/>
              </a:solidFill>
            </a:rPr>
            <a:t> μέλη</a:t>
          </a:r>
          <a:endParaRPr lang="en-US" sz="800" b="1" i="1" dirty="0">
            <a:solidFill>
              <a:schemeClr val="bg2"/>
            </a:solidFill>
          </a:endParaRPr>
        </a:p>
      </dgm:t>
    </dgm:pt>
    <dgm:pt modelId="{A6C672A8-25B6-4214-B459-223317AEC7C3}" type="parTrans" cxnId="{7915AE07-0A21-45A0-9608-44D1A1AC90E3}">
      <dgm:prSet/>
      <dgm:spPr/>
      <dgm:t>
        <a:bodyPr/>
        <a:lstStyle/>
        <a:p>
          <a:endParaRPr lang="en-US"/>
        </a:p>
      </dgm:t>
    </dgm:pt>
    <dgm:pt modelId="{8A6131CD-970E-4359-B45E-38122A549D46}" type="sibTrans" cxnId="{7915AE07-0A21-45A0-9608-44D1A1AC90E3}">
      <dgm:prSet/>
      <dgm:spPr/>
      <dgm:t>
        <a:bodyPr/>
        <a:lstStyle/>
        <a:p>
          <a:endParaRPr lang="en-US"/>
        </a:p>
      </dgm:t>
    </dgm:pt>
    <dgm:pt modelId="{678E9FAA-35C4-42E6-B603-14BB669DDE47}" type="pres">
      <dgm:prSet presAssocID="{E9ABBA43-B5DD-4ABE-958A-B3E9E455BCD9}" presName="diagram" presStyleCnt="0">
        <dgm:presLayoutVars>
          <dgm:dir/>
          <dgm:resizeHandles val="exact"/>
        </dgm:presLayoutVars>
      </dgm:prSet>
      <dgm:spPr/>
      <dgm:t>
        <a:bodyPr/>
        <a:lstStyle/>
        <a:p>
          <a:endParaRPr lang="en-US"/>
        </a:p>
      </dgm:t>
    </dgm:pt>
    <dgm:pt modelId="{0CCCACCF-CEDB-4029-90E5-7CE797FE31F9}" type="pres">
      <dgm:prSet presAssocID="{11EA6863-21D2-4B85-8F00-48DAF94F04F0}" presName="node" presStyleLbl="node1" presStyleIdx="0" presStyleCnt="19" custScaleX="70299" custScaleY="36191">
        <dgm:presLayoutVars>
          <dgm:bulletEnabled val="1"/>
        </dgm:presLayoutVars>
      </dgm:prSet>
      <dgm:spPr/>
      <dgm:t>
        <a:bodyPr/>
        <a:lstStyle/>
        <a:p>
          <a:endParaRPr lang="en-US"/>
        </a:p>
      </dgm:t>
    </dgm:pt>
    <dgm:pt modelId="{114D8D33-B103-478B-B4CD-99ED26EE7754}" type="pres">
      <dgm:prSet presAssocID="{D4779C8A-35E9-4872-8FC2-E538F7B6769D}" presName="sibTrans" presStyleCnt="0"/>
      <dgm:spPr/>
    </dgm:pt>
    <dgm:pt modelId="{F6D634D0-5FD6-47D6-BB08-8C4D540FBA65}" type="pres">
      <dgm:prSet presAssocID="{49C97841-1081-4628-9D4B-9CB9EDD8C583}" presName="node" presStyleLbl="node1" presStyleIdx="1" presStyleCnt="19" custScaleX="70299" custScaleY="36191">
        <dgm:presLayoutVars>
          <dgm:bulletEnabled val="1"/>
        </dgm:presLayoutVars>
      </dgm:prSet>
      <dgm:spPr/>
      <dgm:t>
        <a:bodyPr/>
        <a:lstStyle/>
        <a:p>
          <a:endParaRPr lang="en-US"/>
        </a:p>
      </dgm:t>
    </dgm:pt>
    <dgm:pt modelId="{AD7ABB24-DFC2-4420-B4BF-638D22AB682D}" type="pres">
      <dgm:prSet presAssocID="{FA3E4C1A-9196-48E8-B345-2689CD431E23}" presName="sibTrans" presStyleCnt="0"/>
      <dgm:spPr/>
    </dgm:pt>
    <dgm:pt modelId="{50A79D9A-0EBC-4236-8866-7406421FEA53}" type="pres">
      <dgm:prSet presAssocID="{1B6BAACA-F264-4B03-ABDF-55FE50D998A6}" presName="node" presStyleLbl="node1" presStyleIdx="2" presStyleCnt="19" custScaleX="70299" custScaleY="36191">
        <dgm:presLayoutVars>
          <dgm:bulletEnabled val="1"/>
        </dgm:presLayoutVars>
      </dgm:prSet>
      <dgm:spPr/>
      <dgm:t>
        <a:bodyPr/>
        <a:lstStyle/>
        <a:p>
          <a:endParaRPr lang="en-US"/>
        </a:p>
      </dgm:t>
    </dgm:pt>
    <dgm:pt modelId="{7C5882AB-38D9-47D2-BB7C-002BB12916F1}" type="pres">
      <dgm:prSet presAssocID="{BF105650-2842-4E64-8B2C-F8DA8E9CCC53}" presName="sibTrans" presStyleCnt="0"/>
      <dgm:spPr/>
    </dgm:pt>
    <dgm:pt modelId="{20C63791-FFF2-4D1B-8700-376CAF18D01F}" type="pres">
      <dgm:prSet presAssocID="{0EDCF2CB-379D-42C2-94A9-FB642B080C1A}" presName="node" presStyleLbl="node1" presStyleIdx="3" presStyleCnt="19" custScaleX="70299" custScaleY="36191">
        <dgm:presLayoutVars>
          <dgm:bulletEnabled val="1"/>
        </dgm:presLayoutVars>
      </dgm:prSet>
      <dgm:spPr/>
      <dgm:t>
        <a:bodyPr/>
        <a:lstStyle/>
        <a:p>
          <a:endParaRPr lang="en-US"/>
        </a:p>
      </dgm:t>
    </dgm:pt>
    <dgm:pt modelId="{522469D5-5D19-4513-B17E-21B5FE39DCA9}" type="pres">
      <dgm:prSet presAssocID="{34B07848-3CD6-4FA3-B222-8BD7644EE1B0}" presName="sibTrans" presStyleCnt="0"/>
      <dgm:spPr/>
    </dgm:pt>
    <dgm:pt modelId="{FF9A4AA7-B1EC-4027-8547-AFFC61A543A4}" type="pres">
      <dgm:prSet presAssocID="{41215DD6-7556-4FF4-8F48-67D6C7672E3C}" presName="node" presStyleLbl="node1" presStyleIdx="4" presStyleCnt="19" custScaleX="70299" custScaleY="36191">
        <dgm:presLayoutVars>
          <dgm:bulletEnabled val="1"/>
        </dgm:presLayoutVars>
      </dgm:prSet>
      <dgm:spPr/>
      <dgm:t>
        <a:bodyPr/>
        <a:lstStyle/>
        <a:p>
          <a:endParaRPr lang="en-US"/>
        </a:p>
      </dgm:t>
    </dgm:pt>
    <dgm:pt modelId="{198ED0BB-413A-4A99-9AEB-1A78AD031B54}" type="pres">
      <dgm:prSet presAssocID="{D40FC8B4-46A2-4A58-9E07-85BE8BAC8617}" presName="sibTrans" presStyleCnt="0"/>
      <dgm:spPr/>
    </dgm:pt>
    <dgm:pt modelId="{706E0C49-FBA3-4BA0-A2BC-F12793E9C1BA}" type="pres">
      <dgm:prSet presAssocID="{FD5DDA16-C884-4EF9-970C-0CB31606B049}" presName="node" presStyleLbl="node1" presStyleIdx="5" presStyleCnt="19" custScaleX="70299" custScaleY="36191">
        <dgm:presLayoutVars>
          <dgm:bulletEnabled val="1"/>
        </dgm:presLayoutVars>
      </dgm:prSet>
      <dgm:spPr/>
      <dgm:t>
        <a:bodyPr/>
        <a:lstStyle/>
        <a:p>
          <a:endParaRPr lang="en-US"/>
        </a:p>
      </dgm:t>
    </dgm:pt>
    <dgm:pt modelId="{1F34D968-3424-46EB-97F2-17E01933F8E9}" type="pres">
      <dgm:prSet presAssocID="{60EC3D9C-44A0-495F-B53B-DD50EEB1887D}" presName="sibTrans" presStyleCnt="0"/>
      <dgm:spPr/>
    </dgm:pt>
    <dgm:pt modelId="{EED1566D-3525-485B-9D19-8362A637C854}" type="pres">
      <dgm:prSet presAssocID="{F8D37A39-81DE-4EA2-A90C-46EDED446B41}" presName="node" presStyleLbl="node1" presStyleIdx="6" presStyleCnt="19" custScaleX="70299" custScaleY="36191">
        <dgm:presLayoutVars>
          <dgm:bulletEnabled val="1"/>
        </dgm:presLayoutVars>
      </dgm:prSet>
      <dgm:spPr/>
      <dgm:t>
        <a:bodyPr/>
        <a:lstStyle/>
        <a:p>
          <a:endParaRPr lang="en-US"/>
        </a:p>
      </dgm:t>
    </dgm:pt>
    <dgm:pt modelId="{514B20BD-BFA7-4799-A5A1-6791920FF80C}" type="pres">
      <dgm:prSet presAssocID="{C3A98797-7DF7-43A1-85C9-24D28288EF1B}" presName="sibTrans" presStyleCnt="0"/>
      <dgm:spPr/>
    </dgm:pt>
    <dgm:pt modelId="{6191E60E-A8CD-4D1E-A709-69814E1397A9}" type="pres">
      <dgm:prSet presAssocID="{B4A7073E-3CD9-45AD-928F-026923A29A75}" presName="node" presStyleLbl="node1" presStyleIdx="7" presStyleCnt="19" custScaleX="70299" custScaleY="36191">
        <dgm:presLayoutVars>
          <dgm:bulletEnabled val="1"/>
        </dgm:presLayoutVars>
      </dgm:prSet>
      <dgm:spPr/>
      <dgm:t>
        <a:bodyPr/>
        <a:lstStyle/>
        <a:p>
          <a:endParaRPr lang="en-US"/>
        </a:p>
      </dgm:t>
    </dgm:pt>
    <dgm:pt modelId="{CD07FEA0-1822-4904-9861-94B1993BD147}" type="pres">
      <dgm:prSet presAssocID="{318B372C-F9E6-4806-9A67-EFAA8132063B}" presName="sibTrans" presStyleCnt="0"/>
      <dgm:spPr/>
    </dgm:pt>
    <dgm:pt modelId="{DAAADDA9-F993-4AE9-B9DF-ABBCDF9FE176}" type="pres">
      <dgm:prSet presAssocID="{56C9C5C6-5C8C-4239-9EF7-8F10B2631084}" presName="node" presStyleLbl="node1" presStyleIdx="8" presStyleCnt="19" custScaleX="70299" custScaleY="36191">
        <dgm:presLayoutVars>
          <dgm:bulletEnabled val="1"/>
        </dgm:presLayoutVars>
      </dgm:prSet>
      <dgm:spPr/>
      <dgm:t>
        <a:bodyPr/>
        <a:lstStyle/>
        <a:p>
          <a:endParaRPr lang="en-US"/>
        </a:p>
      </dgm:t>
    </dgm:pt>
    <dgm:pt modelId="{74FC648F-5DC7-4A3E-9C37-80BA3746AB7A}" type="pres">
      <dgm:prSet presAssocID="{81383CC2-861A-4F1F-961D-E59B7AB4BCA2}" presName="sibTrans" presStyleCnt="0"/>
      <dgm:spPr/>
    </dgm:pt>
    <dgm:pt modelId="{7FE956FB-9402-4E0B-ADD8-A036200C36C3}" type="pres">
      <dgm:prSet presAssocID="{3D09631B-ED6B-40AA-BC80-A2F91A1DA112}" presName="node" presStyleLbl="node1" presStyleIdx="9" presStyleCnt="19" custScaleX="70299" custScaleY="36191">
        <dgm:presLayoutVars>
          <dgm:bulletEnabled val="1"/>
        </dgm:presLayoutVars>
      </dgm:prSet>
      <dgm:spPr/>
      <dgm:t>
        <a:bodyPr/>
        <a:lstStyle/>
        <a:p>
          <a:endParaRPr lang="en-US"/>
        </a:p>
      </dgm:t>
    </dgm:pt>
    <dgm:pt modelId="{0D877E5F-59F2-4D82-A897-241C65037783}" type="pres">
      <dgm:prSet presAssocID="{3FDCE839-440A-4F10-B123-0CC0BEF2C2E2}" presName="sibTrans" presStyleCnt="0"/>
      <dgm:spPr/>
    </dgm:pt>
    <dgm:pt modelId="{71B1055D-18D4-430B-BEAF-32E70421D718}" type="pres">
      <dgm:prSet presAssocID="{0DFCE43C-9DD1-4E09-BF90-E1A5A30772DC}" presName="node" presStyleLbl="node1" presStyleIdx="10" presStyleCnt="19" custScaleX="70299" custScaleY="36191">
        <dgm:presLayoutVars>
          <dgm:bulletEnabled val="1"/>
        </dgm:presLayoutVars>
      </dgm:prSet>
      <dgm:spPr/>
      <dgm:t>
        <a:bodyPr/>
        <a:lstStyle/>
        <a:p>
          <a:endParaRPr lang="en-US"/>
        </a:p>
      </dgm:t>
    </dgm:pt>
    <dgm:pt modelId="{7D9D1985-DF43-496B-BFA3-D437B155F0B5}" type="pres">
      <dgm:prSet presAssocID="{1B50FA67-B55B-4AB1-B1B7-3C37A3C54E67}" presName="sibTrans" presStyleCnt="0"/>
      <dgm:spPr/>
    </dgm:pt>
    <dgm:pt modelId="{7DD8DDEA-B5A1-416E-B534-6B65313402A0}" type="pres">
      <dgm:prSet presAssocID="{13BD1149-D38E-4BED-9FDF-A3CD2982149D}" presName="node" presStyleLbl="node1" presStyleIdx="11" presStyleCnt="19" custScaleX="70299" custScaleY="36191">
        <dgm:presLayoutVars>
          <dgm:bulletEnabled val="1"/>
        </dgm:presLayoutVars>
      </dgm:prSet>
      <dgm:spPr/>
      <dgm:t>
        <a:bodyPr/>
        <a:lstStyle/>
        <a:p>
          <a:endParaRPr lang="en-US"/>
        </a:p>
      </dgm:t>
    </dgm:pt>
    <dgm:pt modelId="{6650E743-1AB0-46D6-B19C-89BEB5CBA895}" type="pres">
      <dgm:prSet presAssocID="{47031887-547D-4A5D-B024-7DFFD62C44AB}" presName="sibTrans" presStyleCnt="0"/>
      <dgm:spPr/>
    </dgm:pt>
    <dgm:pt modelId="{BE7F4E39-C879-4F1E-850D-BA905B9D7F62}" type="pres">
      <dgm:prSet presAssocID="{867BD361-D847-4C38-BD65-FD15749EDFF7}" presName="node" presStyleLbl="node1" presStyleIdx="12" presStyleCnt="19" custScaleX="70299" custScaleY="36191">
        <dgm:presLayoutVars>
          <dgm:bulletEnabled val="1"/>
        </dgm:presLayoutVars>
      </dgm:prSet>
      <dgm:spPr/>
      <dgm:t>
        <a:bodyPr/>
        <a:lstStyle/>
        <a:p>
          <a:endParaRPr lang="en-US"/>
        </a:p>
      </dgm:t>
    </dgm:pt>
    <dgm:pt modelId="{CE3FE2BD-98AE-4E3A-8E89-0CE90B681722}" type="pres">
      <dgm:prSet presAssocID="{C4DA749F-DCD7-497E-B71C-860F2955904C}" presName="sibTrans" presStyleCnt="0"/>
      <dgm:spPr/>
    </dgm:pt>
    <dgm:pt modelId="{924B0D8A-FF1C-455E-AA8B-E8C545F7529B}" type="pres">
      <dgm:prSet presAssocID="{7A10D62D-0006-4904-9513-160EDBCFF0A9}" presName="node" presStyleLbl="node1" presStyleIdx="13" presStyleCnt="19" custScaleX="70299" custScaleY="36191">
        <dgm:presLayoutVars>
          <dgm:bulletEnabled val="1"/>
        </dgm:presLayoutVars>
      </dgm:prSet>
      <dgm:spPr/>
      <dgm:t>
        <a:bodyPr/>
        <a:lstStyle/>
        <a:p>
          <a:endParaRPr lang="en-US"/>
        </a:p>
      </dgm:t>
    </dgm:pt>
    <dgm:pt modelId="{D339ABAC-78A4-46E3-83B3-6E4041D98D83}" type="pres">
      <dgm:prSet presAssocID="{A42A92AB-1765-4ACE-863C-06794265213F}" presName="sibTrans" presStyleCnt="0"/>
      <dgm:spPr/>
    </dgm:pt>
    <dgm:pt modelId="{55228A1C-F926-4E72-AD70-EBCD3F3130A2}" type="pres">
      <dgm:prSet presAssocID="{60AC3C98-225C-44BA-AE01-1C138AB93326}" presName="node" presStyleLbl="node1" presStyleIdx="14" presStyleCnt="19" custScaleX="70299" custScaleY="36191">
        <dgm:presLayoutVars>
          <dgm:bulletEnabled val="1"/>
        </dgm:presLayoutVars>
      </dgm:prSet>
      <dgm:spPr/>
      <dgm:t>
        <a:bodyPr/>
        <a:lstStyle/>
        <a:p>
          <a:endParaRPr lang="en-US"/>
        </a:p>
      </dgm:t>
    </dgm:pt>
    <dgm:pt modelId="{F770C01D-7E9B-47BC-9BE8-D29688E0CAFF}" type="pres">
      <dgm:prSet presAssocID="{7E9F7374-7981-4BD4-854A-774FF4690942}" presName="sibTrans" presStyleCnt="0"/>
      <dgm:spPr/>
    </dgm:pt>
    <dgm:pt modelId="{40583BD8-7E92-4287-846C-F3E0EAB622D6}" type="pres">
      <dgm:prSet presAssocID="{C91D616C-132D-4104-B38C-4B8DF78A96D7}" presName="node" presStyleLbl="node1" presStyleIdx="15" presStyleCnt="19" custScaleX="70299" custScaleY="36191">
        <dgm:presLayoutVars>
          <dgm:bulletEnabled val="1"/>
        </dgm:presLayoutVars>
      </dgm:prSet>
      <dgm:spPr/>
      <dgm:t>
        <a:bodyPr/>
        <a:lstStyle/>
        <a:p>
          <a:endParaRPr lang="en-US"/>
        </a:p>
      </dgm:t>
    </dgm:pt>
    <dgm:pt modelId="{CD125C83-B426-461A-9694-3983D8716744}" type="pres">
      <dgm:prSet presAssocID="{CF694C69-7C23-4352-9134-BB96169E74D4}" presName="sibTrans" presStyleCnt="0"/>
      <dgm:spPr/>
    </dgm:pt>
    <dgm:pt modelId="{B25C1721-5C24-4CAE-AD47-4B5A647E9EBE}" type="pres">
      <dgm:prSet presAssocID="{38ABA366-630C-4DCF-96A0-8B4C5E06EF22}" presName="node" presStyleLbl="node1" presStyleIdx="16" presStyleCnt="19" custScaleX="70299" custScaleY="36191">
        <dgm:presLayoutVars>
          <dgm:bulletEnabled val="1"/>
        </dgm:presLayoutVars>
      </dgm:prSet>
      <dgm:spPr/>
      <dgm:t>
        <a:bodyPr/>
        <a:lstStyle/>
        <a:p>
          <a:endParaRPr lang="en-US"/>
        </a:p>
      </dgm:t>
    </dgm:pt>
    <dgm:pt modelId="{0C535964-08B7-42AA-A456-5CE4D2F733DA}" type="pres">
      <dgm:prSet presAssocID="{C249B366-80F9-4AAA-8901-400CA95C8127}" presName="sibTrans" presStyleCnt="0"/>
      <dgm:spPr/>
    </dgm:pt>
    <dgm:pt modelId="{F142A44F-0B89-4E66-A011-EC5852C96DD2}" type="pres">
      <dgm:prSet presAssocID="{98C22219-F4C3-487C-B5D7-999608FC5C67}" presName="node" presStyleLbl="node1" presStyleIdx="17" presStyleCnt="19" custScaleX="70299" custScaleY="36191">
        <dgm:presLayoutVars>
          <dgm:bulletEnabled val="1"/>
        </dgm:presLayoutVars>
      </dgm:prSet>
      <dgm:spPr/>
      <dgm:t>
        <a:bodyPr/>
        <a:lstStyle/>
        <a:p>
          <a:endParaRPr lang="en-US"/>
        </a:p>
      </dgm:t>
    </dgm:pt>
    <dgm:pt modelId="{8A9F55C3-D411-4D3F-AB53-5EB69820A666}" type="pres">
      <dgm:prSet presAssocID="{638CE47C-8D01-4C00-886E-CDB354536B3E}" presName="sibTrans" presStyleCnt="0"/>
      <dgm:spPr/>
    </dgm:pt>
    <dgm:pt modelId="{EDC6E7C4-3398-4384-B6F9-33EB090EB60E}" type="pres">
      <dgm:prSet presAssocID="{DE9FA743-E4A5-4F2C-AD43-1D256EFFC6D3}" presName="node" presStyleLbl="node1" presStyleIdx="18" presStyleCnt="19" custScaleX="70299" custScaleY="36191">
        <dgm:presLayoutVars>
          <dgm:bulletEnabled val="1"/>
        </dgm:presLayoutVars>
      </dgm:prSet>
      <dgm:spPr/>
      <dgm:t>
        <a:bodyPr/>
        <a:lstStyle/>
        <a:p>
          <a:endParaRPr lang="en-US"/>
        </a:p>
      </dgm:t>
    </dgm:pt>
  </dgm:ptLst>
  <dgm:cxnLst>
    <dgm:cxn modelId="{70FB8EDE-9893-4202-8EA7-CFA14980E6DD}" srcId="{E9ABBA43-B5DD-4ABE-958A-B3E9E455BCD9}" destId="{98C22219-F4C3-487C-B5D7-999608FC5C67}" srcOrd="17" destOrd="0" parTransId="{886CF99E-95D7-4F62-9D07-3C7EEF95B32E}" sibTransId="{638CE47C-8D01-4C00-886E-CDB354536B3E}"/>
    <dgm:cxn modelId="{CB35CBF2-9993-4AD9-B4D1-600D8BDA9A9E}" type="presOf" srcId="{98C22219-F4C3-487C-B5D7-999608FC5C67}" destId="{F142A44F-0B89-4E66-A011-EC5852C96DD2}" srcOrd="0" destOrd="0" presId="urn:microsoft.com/office/officeart/2005/8/layout/default#1"/>
    <dgm:cxn modelId="{78A9E0B0-A34F-4C0E-88A5-4D344C4EBE0F}" type="presOf" srcId="{41215DD6-7556-4FF4-8F48-67D6C7672E3C}" destId="{FF9A4AA7-B1EC-4027-8547-AFFC61A543A4}" srcOrd="0" destOrd="0" presId="urn:microsoft.com/office/officeart/2005/8/layout/default#1"/>
    <dgm:cxn modelId="{0166320E-3108-4784-9BC9-816DAC637AA2}" srcId="{E9ABBA43-B5DD-4ABE-958A-B3E9E455BCD9}" destId="{38ABA366-630C-4DCF-96A0-8B4C5E06EF22}" srcOrd="16" destOrd="0" parTransId="{B022759E-5BC2-4D81-83D7-3A81B463ABA7}" sibTransId="{C249B366-80F9-4AAA-8901-400CA95C8127}"/>
    <dgm:cxn modelId="{2C6864D1-0573-4E3A-85A8-6F5106CE9EA3}" type="presOf" srcId="{E9ABBA43-B5DD-4ABE-958A-B3E9E455BCD9}" destId="{678E9FAA-35C4-42E6-B603-14BB669DDE47}" srcOrd="0" destOrd="0" presId="urn:microsoft.com/office/officeart/2005/8/layout/default#1"/>
    <dgm:cxn modelId="{FC597727-3DDF-4EBB-8C7C-D582611187B3}" type="presOf" srcId="{60AC3C98-225C-44BA-AE01-1C138AB93326}" destId="{55228A1C-F926-4E72-AD70-EBCD3F3130A2}" srcOrd="0" destOrd="0" presId="urn:microsoft.com/office/officeart/2005/8/layout/default#1"/>
    <dgm:cxn modelId="{2900D78B-1748-4A92-A97C-90DC700CF19A}" type="presOf" srcId="{DE9FA743-E4A5-4F2C-AD43-1D256EFFC6D3}" destId="{EDC6E7C4-3398-4384-B6F9-33EB090EB60E}" srcOrd="0" destOrd="0" presId="urn:microsoft.com/office/officeart/2005/8/layout/default#1"/>
    <dgm:cxn modelId="{37076046-328C-44D9-97AC-406811A81B3B}" srcId="{E9ABBA43-B5DD-4ABE-958A-B3E9E455BCD9}" destId="{49C97841-1081-4628-9D4B-9CB9EDD8C583}" srcOrd="1" destOrd="0" parTransId="{5BDDB815-8297-4DC8-BDBB-50E1CD0D6F92}" sibTransId="{FA3E4C1A-9196-48E8-B345-2689CD431E23}"/>
    <dgm:cxn modelId="{D79C0A05-15CA-4320-8D72-30D6951ACACA}" srcId="{E9ABBA43-B5DD-4ABE-958A-B3E9E455BCD9}" destId="{7A10D62D-0006-4904-9513-160EDBCFF0A9}" srcOrd="13" destOrd="0" parTransId="{2C8F3857-EE10-424B-8D59-22D45528BA7B}" sibTransId="{A42A92AB-1765-4ACE-863C-06794265213F}"/>
    <dgm:cxn modelId="{C57A4A95-B77F-4847-AD18-AF1A0683B7AC}" srcId="{E9ABBA43-B5DD-4ABE-958A-B3E9E455BCD9}" destId="{60AC3C98-225C-44BA-AE01-1C138AB93326}" srcOrd="14" destOrd="0" parTransId="{18C991E1-E92D-4FA6-8AF2-FED081A3C7BC}" sibTransId="{7E9F7374-7981-4BD4-854A-774FF4690942}"/>
    <dgm:cxn modelId="{8137144F-2392-44F2-ABB5-064EDC2EDF33}" srcId="{E9ABBA43-B5DD-4ABE-958A-B3E9E455BCD9}" destId="{0DFCE43C-9DD1-4E09-BF90-E1A5A30772DC}" srcOrd="10" destOrd="0" parTransId="{9D7CE73E-1DCD-47BF-86DB-28E8BF23085D}" sibTransId="{1B50FA67-B55B-4AB1-B1B7-3C37A3C54E67}"/>
    <dgm:cxn modelId="{8BF74E26-794B-4F40-A8F9-58CE57AAFCFD}" type="presOf" srcId="{0EDCF2CB-379D-42C2-94A9-FB642B080C1A}" destId="{20C63791-FFF2-4D1B-8700-376CAF18D01F}" srcOrd="0" destOrd="0" presId="urn:microsoft.com/office/officeart/2005/8/layout/default#1"/>
    <dgm:cxn modelId="{CC7A1D4E-9F59-4036-9C7B-5587C3BB314C}" type="presOf" srcId="{1B6BAACA-F264-4B03-ABDF-55FE50D998A6}" destId="{50A79D9A-0EBC-4236-8866-7406421FEA53}" srcOrd="0" destOrd="0" presId="urn:microsoft.com/office/officeart/2005/8/layout/default#1"/>
    <dgm:cxn modelId="{238995D2-58A3-43A7-925C-8CAC7384DBE4}" srcId="{E9ABBA43-B5DD-4ABE-958A-B3E9E455BCD9}" destId="{F8D37A39-81DE-4EA2-A90C-46EDED446B41}" srcOrd="6" destOrd="0" parTransId="{F0D45ACE-6015-4C4B-A3CF-8BB8A7DE8E74}" sibTransId="{C3A98797-7DF7-43A1-85C9-24D28288EF1B}"/>
    <dgm:cxn modelId="{29465968-884A-4827-BE57-5CECAE65A6FD}" type="presOf" srcId="{56C9C5C6-5C8C-4239-9EF7-8F10B2631084}" destId="{DAAADDA9-F993-4AE9-B9DF-ABBCDF9FE176}" srcOrd="0" destOrd="0" presId="urn:microsoft.com/office/officeart/2005/8/layout/default#1"/>
    <dgm:cxn modelId="{F4A7568E-5AC7-43D6-BB4D-6E9D92AD0E17}" type="presOf" srcId="{B4A7073E-3CD9-45AD-928F-026923A29A75}" destId="{6191E60E-A8CD-4D1E-A709-69814E1397A9}" srcOrd="0" destOrd="0" presId="urn:microsoft.com/office/officeart/2005/8/layout/default#1"/>
    <dgm:cxn modelId="{A83B1D2E-CD6B-4ECE-817A-EC4F10D09427}" type="presOf" srcId="{0DFCE43C-9DD1-4E09-BF90-E1A5A30772DC}" destId="{71B1055D-18D4-430B-BEAF-32E70421D718}" srcOrd="0" destOrd="0" presId="urn:microsoft.com/office/officeart/2005/8/layout/default#1"/>
    <dgm:cxn modelId="{5AA78B3E-EE61-446F-9328-47F5587042C7}" srcId="{E9ABBA43-B5DD-4ABE-958A-B3E9E455BCD9}" destId="{867BD361-D847-4C38-BD65-FD15749EDFF7}" srcOrd="12" destOrd="0" parTransId="{65A3B3F2-0AE1-4B21-AAED-DC44AB7891CC}" sibTransId="{C4DA749F-DCD7-497E-B71C-860F2955904C}"/>
    <dgm:cxn modelId="{E2E4817D-0585-49B8-9640-4923333A148A}" type="presOf" srcId="{38ABA366-630C-4DCF-96A0-8B4C5E06EF22}" destId="{B25C1721-5C24-4CAE-AD47-4B5A647E9EBE}" srcOrd="0" destOrd="0" presId="urn:microsoft.com/office/officeart/2005/8/layout/default#1"/>
    <dgm:cxn modelId="{30541014-8F4D-4094-B0C0-1A72A731750A}" type="presOf" srcId="{7A10D62D-0006-4904-9513-160EDBCFF0A9}" destId="{924B0D8A-FF1C-455E-AA8B-E8C545F7529B}" srcOrd="0" destOrd="0" presId="urn:microsoft.com/office/officeart/2005/8/layout/default#1"/>
    <dgm:cxn modelId="{13C3A3C8-D0DD-4BAF-96EB-AB569F3829B9}" srcId="{E9ABBA43-B5DD-4ABE-958A-B3E9E455BCD9}" destId="{3D09631B-ED6B-40AA-BC80-A2F91A1DA112}" srcOrd="9" destOrd="0" parTransId="{0401B2BC-8519-477B-A44B-137F9AB38B40}" sibTransId="{3FDCE839-440A-4F10-B123-0CC0BEF2C2E2}"/>
    <dgm:cxn modelId="{7915AE07-0A21-45A0-9608-44D1A1AC90E3}" srcId="{E9ABBA43-B5DD-4ABE-958A-B3E9E455BCD9}" destId="{DE9FA743-E4A5-4F2C-AD43-1D256EFFC6D3}" srcOrd="18" destOrd="0" parTransId="{A6C672A8-25B6-4214-B459-223317AEC7C3}" sibTransId="{8A6131CD-970E-4359-B45E-38122A549D46}"/>
    <dgm:cxn modelId="{05D0487C-B630-44AE-A6C1-1A754089BE71}" type="presOf" srcId="{FD5DDA16-C884-4EF9-970C-0CB31606B049}" destId="{706E0C49-FBA3-4BA0-A2BC-F12793E9C1BA}" srcOrd="0" destOrd="0" presId="urn:microsoft.com/office/officeart/2005/8/layout/default#1"/>
    <dgm:cxn modelId="{A7A4D4D4-34E8-4579-ADA5-FAF928CF689E}" srcId="{E9ABBA43-B5DD-4ABE-958A-B3E9E455BCD9}" destId="{41215DD6-7556-4FF4-8F48-67D6C7672E3C}" srcOrd="4" destOrd="0" parTransId="{B945F297-959F-4C5D-B7FC-BE802D3CB626}" sibTransId="{D40FC8B4-46A2-4A58-9E07-85BE8BAC8617}"/>
    <dgm:cxn modelId="{E3919E5C-BC5C-443F-9818-7DB711971569}" type="presOf" srcId="{3D09631B-ED6B-40AA-BC80-A2F91A1DA112}" destId="{7FE956FB-9402-4E0B-ADD8-A036200C36C3}" srcOrd="0" destOrd="0" presId="urn:microsoft.com/office/officeart/2005/8/layout/default#1"/>
    <dgm:cxn modelId="{650835AE-FC96-458F-AE44-25E17379D1EE}" srcId="{E9ABBA43-B5DD-4ABE-958A-B3E9E455BCD9}" destId="{11EA6863-21D2-4B85-8F00-48DAF94F04F0}" srcOrd="0" destOrd="0" parTransId="{FAB22B1A-A11A-494E-B945-8CF872F663D1}" sibTransId="{D4779C8A-35E9-4872-8FC2-E538F7B6769D}"/>
    <dgm:cxn modelId="{62CEA776-230B-4E28-9E78-F3AC86A6B184}" type="presOf" srcId="{13BD1149-D38E-4BED-9FDF-A3CD2982149D}" destId="{7DD8DDEA-B5A1-416E-B534-6B65313402A0}" srcOrd="0" destOrd="0" presId="urn:microsoft.com/office/officeart/2005/8/layout/default#1"/>
    <dgm:cxn modelId="{FDE4AEDC-4BAB-406F-9893-A2C258322C9E}" type="presOf" srcId="{49C97841-1081-4628-9D4B-9CB9EDD8C583}" destId="{F6D634D0-5FD6-47D6-BB08-8C4D540FBA65}" srcOrd="0" destOrd="0" presId="urn:microsoft.com/office/officeart/2005/8/layout/default#1"/>
    <dgm:cxn modelId="{217E2E37-688F-4EE5-B1D2-A90BCB559EB9}" srcId="{E9ABBA43-B5DD-4ABE-958A-B3E9E455BCD9}" destId="{C91D616C-132D-4104-B38C-4B8DF78A96D7}" srcOrd="15" destOrd="0" parTransId="{147B1D65-2711-42EA-8B20-8F6BEE538B21}" sibTransId="{CF694C69-7C23-4352-9134-BB96169E74D4}"/>
    <dgm:cxn modelId="{FD10A3AF-F2DB-4FE3-9C83-AAF7B914AB8A}" srcId="{E9ABBA43-B5DD-4ABE-958A-B3E9E455BCD9}" destId="{B4A7073E-3CD9-45AD-928F-026923A29A75}" srcOrd="7" destOrd="0" parTransId="{1364C0A6-C970-4714-A58F-4DA86F78DBC0}" sibTransId="{318B372C-F9E6-4806-9A67-EFAA8132063B}"/>
    <dgm:cxn modelId="{20B15244-D223-4D94-9A0C-0F2665C11A3B}" srcId="{E9ABBA43-B5DD-4ABE-958A-B3E9E455BCD9}" destId="{13BD1149-D38E-4BED-9FDF-A3CD2982149D}" srcOrd="11" destOrd="0" parTransId="{EC2E368A-F33D-4BC6-8547-2D897094A24A}" sibTransId="{47031887-547D-4A5D-B024-7DFFD62C44AB}"/>
    <dgm:cxn modelId="{768F3C3D-0340-475D-BFE0-84940E0947DC}" srcId="{E9ABBA43-B5DD-4ABE-958A-B3E9E455BCD9}" destId="{FD5DDA16-C884-4EF9-970C-0CB31606B049}" srcOrd="5" destOrd="0" parTransId="{7D8C75D2-A63E-445E-A40F-F04238332EF9}" sibTransId="{60EC3D9C-44A0-495F-B53B-DD50EEB1887D}"/>
    <dgm:cxn modelId="{D7ED2A3C-6595-4387-89E2-C1F634E1B31C}" type="presOf" srcId="{867BD361-D847-4C38-BD65-FD15749EDFF7}" destId="{BE7F4E39-C879-4F1E-850D-BA905B9D7F62}" srcOrd="0" destOrd="0" presId="urn:microsoft.com/office/officeart/2005/8/layout/default#1"/>
    <dgm:cxn modelId="{F299CB37-1584-4557-9C42-BF5EBE0743B3}" type="presOf" srcId="{11EA6863-21D2-4B85-8F00-48DAF94F04F0}" destId="{0CCCACCF-CEDB-4029-90E5-7CE797FE31F9}" srcOrd="0" destOrd="0" presId="urn:microsoft.com/office/officeart/2005/8/layout/default#1"/>
    <dgm:cxn modelId="{5068980F-A27D-4F37-8DAF-5D3A6E121CD1}" type="presOf" srcId="{F8D37A39-81DE-4EA2-A90C-46EDED446B41}" destId="{EED1566D-3525-485B-9D19-8362A637C854}" srcOrd="0" destOrd="0" presId="urn:microsoft.com/office/officeart/2005/8/layout/default#1"/>
    <dgm:cxn modelId="{8F036294-43E9-4700-8E19-698808E2F60C}" srcId="{E9ABBA43-B5DD-4ABE-958A-B3E9E455BCD9}" destId="{1B6BAACA-F264-4B03-ABDF-55FE50D998A6}" srcOrd="2" destOrd="0" parTransId="{88171E83-7156-4059-A85B-88EF26192B84}" sibTransId="{BF105650-2842-4E64-8B2C-F8DA8E9CCC53}"/>
    <dgm:cxn modelId="{80FB9589-A757-4FFE-B700-AF99C4AA68A8}" type="presOf" srcId="{C91D616C-132D-4104-B38C-4B8DF78A96D7}" destId="{40583BD8-7E92-4287-846C-F3E0EAB622D6}" srcOrd="0" destOrd="0" presId="urn:microsoft.com/office/officeart/2005/8/layout/default#1"/>
    <dgm:cxn modelId="{244DFA16-329F-404E-AF8B-9F546C75AB6F}" srcId="{E9ABBA43-B5DD-4ABE-958A-B3E9E455BCD9}" destId="{0EDCF2CB-379D-42C2-94A9-FB642B080C1A}" srcOrd="3" destOrd="0" parTransId="{3FDC051C-2D7B-4D96-A344-5969CA8C1296}" sibTransId="{34B07848-3CD6-4FA3-B222-8BD7644EE1B0}"/>
    <dgm:cxn modelId="{FF80F1B3-0AA0-4013-9BBE-E4D56ACEEBC3}" srcId="{E9ABBA43-B5DD-4ABE-958A-B3E9E455BCD9}" destId="{56C9C5C6-5C8C-4239-9EF7-8F10B2631084}" srcOrd="8" destOrd="0" parTransId="{F586D0AC-6DAD-4568-9CEC-19A6FD7C8810}" sibTransId="{81383CC2-861A-4F1F-961D-E59B7AB4BCA2}"/>
    <dgm:cxn modelId="{AC44B12C-A2E9-419E-B547-1F542283E45E}" type="presParOf" srcId="{678E9FAA-35C4-42E6-B603-14BB669DDE47}" destId="{0CCCACCF-CEDB-4029-90E5-7CE797FE31F9}" srcOrd="0" destOrd="0" presId="urn:microsoft.com/office/officeart/2005/8/layout/default#1"/>
    <dgm:cxn modelId="{984639FE-7A76-44FC-8941-C97731FE5013}" type="presParOf" srcId="{678E9FAA-35C4-42E6-B603-14BB669DDE47}" destId="{114D8D33-B103-478B-B4CD-99ED26EE7754}" srcOrd="1" destOrd="0" presId="urn:microsoft.com/office/officeart/2005/8/layout/default#1"/>
    <dgm:cxn modelId="{CADC34F1-1E1C-4B83-B28B-BAB6B86A8490}" type="presParOf" srcId="{678E9FAA-35C4-42E6-B603-14BB669DDE47}" destId="{F6D634D0-5FD6-47D6-BB08-8C4D540FBA65}" srcOrd="2" destOrd="0" presId="urn:microsoft.com/office/officeart/2005/8/layout/default#1"/>
    <dgm:cxn modelId="{0B34B74A-305F-463F-87F5-FC0E1C148CBF}" type="presParOf" srcId="{678E9FAA-35C4-42E6-B603-14BB669DDE47}" destId="{AD7ABB24-DFC2-4420-B4BF-638D22AB682D}" srcOrd="3" destOrd="0" presId="urn:microsoft.com/office/officeart/2005/8/layout/default#1"/>
    <dgm:cxn modelId="{DD1B3399-69E0-49A9-B05B-F42C400A00BD}" type="presParOf" srcId="{678E9FAA-35C4-42E6-B603-14BB669DDE47}" destId="{50A79D9A-0EBC-4236-8866-7406421FEA53}" srcOrd="4" destOrd="0" presId="urn:microsoft.com/office/officeart/2005/8/layout/default#1"/>
    <dgm:cxn modelId="{FE16CA58-E023-42C4-90BB-E78AB6ED7EA7}" type="presParOf" srcId="{678E9FAA-35C4-42E6-B603-14BB669DDE47}" destId="{7C5882AB-38D9-47D2-BB7C-002BB12916F1}" srcOrd="5" destOrd="0" presId="urn:microsoft.com/office/officeart/2005/8/layout/default#1"/>
    <dgm:cxn modelId="{5D15F629-7EDB-4FEF-B49C-8C2D7BBA6AAC}" type="presParOf" srcId="{678E9FAA-35C4-42E6-B603-14BB669DDE47}" destId="{20C63791-FFF2-4D1B-8700-376CAF18D01F}" srcOrd="6" destOrd="0" presId="urn:microsoft.com/office/officeart/2005/8/layout/default#1"/>
    <dgm:cxn modelId="{F72B67AF-6D06-410A-9DF1-BDDE7CB8A336}" type="presParOf" srcId="{678E9FAA-35C4-42E6-B603-14BB669DDE47}" destId="{522469D5-5D19-4513-B17E-21B5FE39DCA9}" srcOrd="7" destOrd="0" presId="urn:microsoft.com/office/officeart/2005/8/layout/default#1"/>
    <dgm:cxn modelId="{016B29C0-20C5-4D63-8ED3-B737EDEB16B4}" type="presParOf" srcId="{678E9FAA-35C4-42E6-B603-14BB669DDE47}" destId="{FF9A4AA7-B1EC-4027-8547-AFFC61A543A4}" srcOrd="8" destOrd="0" presId="urn:microsoft.com/office/officeart/2005/8/layout/default#1"/>
    <dgm:cxn modelId="{F108F8F8-EB72-4A31-BA31-AAAD9E58C3BB}" type="presParOf" srcId="{678E9FAA-35C4-42E6-B603-14BB669DDE47}" destId="{198ED0BB-413A-4A99-9AEB-1A78AD031B54}" srcOrd="9" destOrd="0" presId="urn:microsoft.com/office/officeart/2005/8/layout/default#1"/>
    <dgm:cxn modelId="{89103611-2E14-41CA-BDBC-05A8F0F54F89}" type="presParOf" srcId="{678E9FAA-35C4-42E6-B603-14BB669DDE47}" destId="{706E0C49-FBA3-4BA0-A2BC-F12793E9C1BA}" srcOrd="10" destOrd="0" presId="urn:microsoft.com/office/officeart/2005/8/layout/default#1"/>
    <dgm:cxn modelId="{46F0AB40-E00E-40F9-A275-C21298032F35}" type="presParOf" srcId="{678E9FAA-35C4-42E6-B603-14BB669DDE47}" destId="{1F34D968-3424-46EB-97F2-17E01933F8E9}" srcOrd="11" destOrd="0" presId="urn:microsoft.com/office/officeart/2005/8/layout/default#1"/>
    <dgm:cxn modelId="{1AA67C58-C108-477B-8A7A-02D4A4DD2BB0}" type="presParOf" srcId="{678E9FAA-35C4-42E6-B603-14BB669DDE47}" destId="{EED1566D-3525-485B-9D19-8362A637C854}" srcOrd="12" destOrd="0" presId="urn:microsoft.com/office/officeart/2005/8/layout/default#1"/>
    <dgm:cxn modelId="{F416F9A3-6CAE-42F6-A6EB-3439DB55896E}" type="presParOf" srcId="{678E9FAA-35C4-42E6-B603-14BB669DDE47}" destId="{514B20BD-BFA7-4799-A5A1-6791920FF80C}" srcOrd="13" destOrd="0" presId="urn:microsoft.com/office/officeart/2005/8/layout/default#1"/>
    <dgm:cxn modelId="{73243CBD-010E-4C7C-9A5C-B4A757944FF8}" type="presParOf" srcId="{678E9FAA-35C4-42E6-B603-14BB669DDE47}" destId="{6191E60E-A8CD-4D1E-A709-69814E1397A9}" srcOrd="14" destOrd="0" presId="urn:microsoft.com/office/officeart/2005/8/layout/default#1"/>
    <dgm:cxn modelId="{443E95D2-5CB8-4A27-A566-8C1E759ADF8D}" type="presParOf" srcId="{678E9FAA-35C4-42E6-B603-14BB669DDE47}" destId="{CD07FEA0-1822-4904-9861-94B1993BD147}" srcOrd="15" destOrd="0" presId="urn:microsoft.com/office/officeart/2005/8/layout/default#1"/>
    <dgm:cxn modelId="{F3C57BDA-E20C-45C3-9EED-FB33AE868531}" type="presParOf" srcId="{678E9FAA-35C4-42E6-B603-14BB669DDE47}" destId="{DAAADDA9-F993-4AE9-B9DF-ABBCDF9FE176}" srcOrd="16" destOrd="0" presId="urn:microsoft.com/office/officeart/2005/8/layout/default#1"/>
    <dgm:cxn modelId="{98BA45EE-4B17-4B1C-BBB1-0E0D6973DC06}" type="presParOf" srcId="{678E9FAA-35C4-42E6-B603-14BB669DDE47}" destId="{74FC648F-5DC7-4A3E-9C37-80BA3746AB7A}" srcOrd="17" destOrd="0" presId="urn:microsoft.com/office/officeart/2005/8/layout/default#1"/>
    <dgm:cxn modelId="{6A83BDF8-9AC7-4F33-8CF8-E4F83228DC33}" type="presParOf" srcId="{678E9FAA-35C4-42E6-B603-14BB669DDE47}" destId="{7FE956FB-9402-4E0B-ADD8-A036200C36C3}" srcOrd="18" destOrd="0" presId="urn:microsoft.com/office/officeart/2005/8/layout/default#1"/>
    <dgm:cxn modelId="{834729F3-1619-4AF9-A63A-BD41538577A4}" type="presParOf" srcId="{678E9FAA-35C4-42E6-B603-14BB669DDE47}" destId="{0D877E5F-59F2-4D82-A897-241C65037783}" srcOrd="19" destOrd="0" presId="urn:microsoft.com/office/officeart/2005/8/layout/default#1"/>
    <dgm:cxn modelId="{569A2C3D-A5C9-44CC-ABCE-163208A19483}" type="presParOf" srcId="{678E9FAA-35C4-42E6-B603-14BB669DDE47}" destId="{71B1055D-18D4-430B-BEAF-32E70421D718}" srcOrd="20" destOrd="0" presId="urn:microsoft.com/office/officeart/2005/8/layout/default#1"/>
    <dgm:cxn modelId="{DF73D850-BE38-4072-9C0D-DD49E8D46FBE}" type="presParOf" srcId="{678E9FAA-35C4-42E6-B603-14BB669DDE47}" destId="{7D9D1985-DF43-496B-BFA3-D437B155F0B5}" srcOrd="21" destOrd="0" presId="urn:microsoft.com/office/officeart/2005/8/layout/default#1"/>
    <dgm:cxn modelId="{E7F54457-EC0E-4B71-8064-86842063DAFC}" type="presParOf" srcId="{678E9FAA-35C4-42E6-B603-14BB669DDE47}" destId="{7DD8DDEA-B5A1-416E-B534-6B65313402A0}" srcOrd="22" destOrd="0" presId="urn:microsoft.com/office/officeart/2005/8/layout/default#1"/>
    <dgm:cxn modelId="{D223B5BB-F13F-44FC-82AB-654C6560C483}" type="presParOf" srcId="{678E9FAA-35C4-42E6-B603-14BB669DDE47}" destId="{6650E743-1AB0-46D6-B19C-89BEB5CBA895}" srcOrd="23" destOrd="0" presId="urn:microsoft.com/office/officeart/2005/8/layout/default#1"/>
    <dgm:cxn modelId="{D3AEE995-6020-4E10-8D09-76106A164A99}" type="presParOf" srcId="{678E9FAA-35C4-42E6-B603-14BB669DDE47}" destId="{BE7F4E39-C879-4F1E-850D-BA905B9D7F62}" srcOrd="24" destOrd="0" presId="urn:microsoft.com/office/officeart/2005/8/layout/default#1"/>
    <dgm:cxn modelId="{E3B072C8-0378-46FA-BC96-FAE07961B870}" type="presParOf" srcId="{678E9FAA-35C4-42E6-B603-14BB669DDE47}" destId="{CE3FE2BD-98AE-4E3A-8E89-0CE90B681722}" srcOrd="25" destOrd="0" presId="urn:microsoft.com/office/officeart/2005/8/layout/default#1"/>
    <dgm:cxn modelId="{6913E6D2-7E6A-4F43-8263-F2639CCCA3B0}" type="presParOf" srcId="{678E9FAA-35C4-42E6-B603-14BB669DDE47}" destId="{924B0D8A-FF1C-455E-AA8B-E8C545F7529B}" srcOrd="26" destOrd="0" presId="urn:microsoft.com/office/officeart/2005/8/layout/default#1"/>
    <dgm:cxn modelId="{2A2D3E08-9048-4F26-830D-132CBF4FD0A2}" type="presParOf" srcId="{678E9FAA-35C4-42E6-B603-14BB669DDE47}" destId="{D339ABAC-78A4-46E3-83B3-6E4041D98D83}" srcOrd="27" destOrd="0" presId="urn:microsoft.com/office/officeart/2005/8/layout/default#1"/>
    <dgm:cxn modelId="{19C8402D-7094-4EDF-8843-65178DE82DB9}" type="presParOf" srcId="{678E9FAA-35C4-42E6-B603-14BB669DDE47}" destId="{55228A1C-F926-4E72-AD70-EBCD3F3130A2}" srcOrd="28" destOrd="0" presId="urn:microsoft.com/office/officeart/2005/8/layout/default#1"/>
    <dgm:cxn modelId="{0C922388-5E7A-4B1A-AD9D-BDFDE92B7AFF}" type="presParOf" srcId="{678E9FAA-35C4-42E6-B603-14BB669DDE47}" destId="{F770C01D-7E9B-47BC-9BE8-D29688E0CAFF}" srcOrd="29" destOrd="0" presId="urn:microsoft.com/office/officeart/2005/8/layout/default#1"/>
    <dgm:cxn modelId="{442DA913-C50D-41F4-8511-1A05B126F257}" type="presParOf" srcId="{678E9FAA-35C4-42E6-B603-14BB669DDE47}" destId="{40583BD8-7E92-4287-846C-F3E0EAB622D6}" srcOrd="30" destOrd="0" presId="urn:microsoft.com/office/officeart/2005/8/layout/default#1"/>
    <dgm:cxn modelId="{C6486DE4-1590-4631-BCB8-5C8FC53F8D87}" type="presParOf" srcId="{678E9FAA-35C4-42E6-B603-14BB669DDE47}" destId="{CD125C83-B426-461A-9694-3983D8716744}" srcOrd="31" destOrd="0" presId="urn:microsoft.com/office/officeart/2005/8/layout/default#1"/>
    <dgm:cxn modelId="{1A0F9189-2A68-466A-AB6D-8296DEB78442}" type="presParOf" srcId="{678E9FAA-35C4-42E6-B603-14BB669DDE47}" destId="{B25C1721-5C24-4CAE-AD47-4B5A647E9EBE}" srcOrd="32" destOrd="0" presId="urn:microsoft.com/office/officeart/2005/8/layout/default#1"/>
    <dgm:cxn modelId="{689035D3-F817-4EF7-BDA0-A26C4240C425}" type="presParOf" srcId="{678E9FAA-35C4-42E6-B603-14BB669DDE47}" destId="{0C535964-08B7-42AA-A456-5CE4D2F733DA}" srcOrd="33" destOrd="0" presId="urn:microsoft.com/office/officeart/2005/8/layout/default#1"/>
    <dgm:cxn modelId="{FAEE510E-A0FB-4F7A-9AF8-61D3696939C0}" type="presParOf" srcId="{678E9FAA-35C4-42E6-B603-14BB669DDE47}" destId="{F142A44F-0B89-4E66-A011-EC5852C96DD2}" srcOrd="34" destOrd="0" presId="urn:microsoft.com/office/officeart/2005/8/layout/default#1"/>
    <dgm:cxn modelId="{5F0E422B-A8D0-43D6-BC45-A987B6C40E94}" type="presParOf" srcId="{678E9FAA-35C4-42E6-B603-14BB669DDE47}" destId="{8A9F55C3-D411-4D3F-AB53-5EB69820A666}" srcOrd="35" destOrd="0" presId="urn:microsoft.com/office/officeart/2005/8/layout/default#1"/>
    <dgm:cxn modelId="{F10CB1AD-27CC-4434-A041-56623B88A7B5}" type="presParOf" srcId="{678E9FAA-35C4-42E6-B603-14BB669DDE47}" destId="{EDC6E7C4-3398-4384-B6F9-33EB090EB60E}" srcOrd="3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6E5EAE-17DA-4BDE-9A20-AE7B6D44D28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D51747D-09D9-4432-843D-8ADD7220AFD6}">
      <dgm:prSet phldrT="[Text]" custT="1"/>
      <dgm:spPr/>
      <dgm:t>
        <a:bodyPr/>
        <a:lstStyle/>
        <a:p>
          <a:r>
            <a:rPr lang="el-GR" sz="1600" b="1" dirty="0">
              <a:solidFill>
                <a:schemeClr val="bg2"/>
              </a:solidFill>
            </a:rPr>
            <a:t>Στόχος:</a:t>
          </a:r>
          <a:r>
            <a:rPr lang="el-GR" sz="1400" dirty="0"/>
            <a:t>  </a:t>
          </a:r>
          <a:r>
            <a:rPr lang="el-GR" sz="1400" dirty="0">
              <a:solidFill>
                <a:schemeClr val="bg2"/>
              </a:solidFill>
            </a:rPr>
            <a:t>Μέτρηση της ανάπτυξης του τομέα της Κατασκευαστικής Βιομηχανίας &amp; Καταγραφή του βαθμού στον οποίο η βιομηχανία επηρεάζεται από διάφορους παράγοντες</a:t>
          </a:r>
          <a:endParaRPr lang="en-US" sz="1600" b="1" dirty="0">
            <a:solidFill>
              <a:schemeClr val="bg2"/>
            </a:solidFill>
          </a:endParaRPr>
        </a:p>
      </dgm:t>
    </dgm:pt>
    <dgm:pt modelId="{35D61F22-6235-4D70-B152-88ED58D5207F}" type="parTrans" cxnId="{EC20952C-69CD-48BF-898A-77C91D651148}">
      <dgm:prSet/>
      <dgm:spPr/>
      <dgm:t>
        <a:bodyPr/>
        <a:lstStyle/>
        <a:p>
          <a:endParaRPr lang="en-US" sz="1200">
            <a:solidFill>
              <a:schemeClr val="bg2"/>
            </a:solidFill>
          </a:endParaRPr>
        </a:p>
      </dgm:t>
    </dgm:pt>
    <dgm:pt modelId="{D883BD80-8B0E-460A-BE0A-9414F0FE425E}" type="sibTrans" cxnId="{EC20952C-69CD-48BF-898A-77C91D651148}">
      <dgm:prSet/>
      <dgm:spPr/>
      <dgm:t>
        <a:bodyPr/>
        <a:lstStyle/>
        <a:p>
          <a:endParaRPr lang="en-US" sz="1200">
            <a:solidFill>
              <a:schemeClr val="bg2"/>
            </a:solidFill>
          </a:endParaRPr>
        </a:p>
      </dgm:t>
    </dgm:pt>
    <dgm:pt modelId="{44B4381D-8C5D-4F7C-8BC9-86D6B95381E9}">
      <dgm:prSet phldrT="[Text]" custT="1"/>
      <dgm:spPr/>
      <dgm:t>
        <a:bodyPr/>
        <a:lstStyle/>
        <a:p>
          <a:endParaRPr lang="en-US" sz="1400" dirty="0">
            <a:solidFill>
              <a:schemeClr val="bg2"/>
            </a:solidFill>
          </a:endParaRPr>
        </a:p>
      </dgm:t>
    </dgm:pt>
    <dgm:pt modelId="{66D3F440-DE63-419B-99A3-2C50AD557130}" type="parTrans" cxnId="{EDD8266C-D4B6-407C-BB45-68B2870183D5}">
      <dgm:prSet/>
      <dgm:spPr/>
      <dgm:t>
        <a:bodyPr/>
        <a:lstStyle/>
        <a:p>
          <a:endParaRPr lang="en-US" sz="2000">
            <a:solidFill>
              <a:schemeClr val="bg2"/>
            </a:solidFill>
          </a:endParaRPr>
        </a:p>
      </dgm:t>
    </dgm:pt>
    <dgm:pt modelId="{3914FD30-8B27-4841-9F4B-C033C75A472D}" type="sibTrans" cxnId="{EDD8266C-D4B6-407C-BB45-68B2870183D5}">
      <dgm:prSet/>
      <dgm:spPr/>
      <dgm:t>
        <a:bodyPr/>
        <a:lstStyle/>
        <a:p>
          <a:endParaRPr lang="en-US" sz="2000">
            <a:solidFill>
              <a:schemeClr val="bg2"/>
            </a:solidFill>
          </a:endParaRPr>
        </a:p>
      </dgm:t>
    </dgm:pt>
    <dgm:pt modelId="{FEA366AE-E1ED-4F92-AB3A-85753D98D3E0}" type="pres">
      <dgm:prSet presAssocID="{6C6E5EAE-17DA-4BDE-9A20-AE7B6D44D284}" presName="linear" presStyleCnt="0">
        <dgm:presLayoutVars>
          <dgm:animLvl val="lvl"/>
          <dgm:resizeHandles val="exact"/>
        </dgm:presLayoutVars>
      </dgm:prSet>
      <dgm:spPr/>
      <dgm:t>
        <a:bodyPr/>
        <a:lstStyle/>
        <a:p>
          <a:endParaRPr lang="en-US"/>
        </a:p>
      </dgm:t>
    </dgm:pt>
    <dgm:pt modelId="{8A0E3DBE-48F6-4671-8ECE-D47DBD2EE5F9}" type="pres">
      <dgm:prSet presAssocID="{4D51747D-09D9-4432-843D-8ADD7220AFD6}" presName="parentText" presStyleLbl="node1" presStyleIdx="0" presStyleCnt="1" custScaleY="57923" custLinFactNeighborX="-12389" custLinFactNeighborY="-2411">
        <dgm:presLayoutVars>
          <dgm:chMax val="0"/>
          <dgm:bulletEnabled val="1"/>
        </dgm:presLayoutVars>
      </dgm:prSet>
      <dgm:spPr/>
      <dgm:t>
        <a:bodyPr/>
        <a:lstStyle/>
        <a:p>
          <a:endParaRPr lang="en-US"/>
        </a:p>
      </dgm:t>
    </dgm:pt>
    <dgm:pt modelId="{66A8360D-641C-4A42-AC0B-B9C63AE34016}" type="pres">
      <dgm:prSet presAssocID="{4D51747D-09D9-4432-843D-8ADD7220AFD6}" presName="childText" presStyleLbl="revTx" presStyleIdx="0" presStyleCnt="1" custScaleY="64486">
        <dgm:presLayoutVars>
          <dgm:bulletEnabled val="1"/>
        </dgm:presLayoutVars>
      </dgm:prSet>
      <dgm:spPr/>
      <dgm:t>
        <a:bodyPr/>
        <a:lstStyle/>
        <a:p>
          <a:endParaRPr lang="en-US"/>
        </a:p>
      </dgm:t>
    </dgm:pt>
  </dgm:ptLst>
  <dgm:cxnLst>
    <dgm:cxn modelId="{EC20952C-69CD-48BF-898A-77C91D651148}" srcId="{6C6E5EAE-17DA-4BDE-9A20-AE7B6D44D284}" destId="{4D51747D-09D9-4432-843D-8ADD7220AFD6}" srcOrd="0" destOrd="0" parTransId="{35D61F22-6235-4D70-B152-88ED58D5207F}" sibTransId="{D883BD80-8B0E-460A-BE0A-9414F0FE425E}"/>
    <dgm:cxn modelId="{E8D0AB1D-631F-408A-B26A-559A8C9262BE}" type="presOf" srcId="{6C6E5EAE-17DA-4BDE-9A20-AE7B6D44D284}" destId="{FEA366AE-E1ED-4F92-AB3A-85753D98D3E0}" srcOrd="0" destOrd="0" presId="urn:microsoft.com/office/officeart/2005/8/layout/vList2"/>
    <dgm:cxn modelId="{4D47CD46-530B-4B80-9B32-6C0A7B00AEDA}" type="presOf" srcId="{44B4381D-8C5D-4F7C-8BC9-86D6B95381E9}" destId="{66A8360D-641C-4A42-AC0B-B9C63AE34016}" srcOrd="0" destOrd="0" presId="urn:microsoft.com/office/officeart/2005/8/layout/vList2"/>
    <dgm:cxn modelId="{EDD8266C-D4B6-407C-BB45-68B2870183D5}" srcId="{4D51747D-09D9-4432-843D-8ADD7220AFD6}" destId="{44B4381D-8C5D-4F7C-8BC9-86D6B95381E9}" srcOrd="0" destOrd="0" parTransId="{66D3F440-DE63-419B-99A3-2C50AD557130}" sibTransId="{3914FD30-8B27-4841-9F4B-C033C75A472D}"/>
    <dgm:cxn modelId="{BB150A0A-7946-4CB3-BE73-723CEA7D1D3A}" type="presOf" srcId="{4D51747D-09D9-4432-843D-8ADD7220AFD6}" destId="{8A0E3DBE-48F6-4671-8ECE-D47DBD2EE5F9}" srcOrd="0" destOrd="0" presId="urn:microsoft.com/office/officeart/2005/8/layout/vList2"/>
    <dgm:cxn modelId="{FD46E2B3-B940-4E8F-B256-8BD0F3FB9F04}" type="presParOf" srcId="{FEA366AE-E1ED-4F92-AB3A-85753D98D3E0}" destId="{8A0E3DBE-48F6-4671-8ECE-D47DBD2EE5F9}" srcOrd="0" destOrd="0" presId="urn:microsoft.com/office/officeart/2005/8/layout/vList2"/>
    <dgm:cxn modelId="{9BB3A931-579D-491E-8A7A-4F9B6182733D}" type="presParOf" srcId="{FEA366AE-E1ED-4F92-AB3A-85753D98D3E0}" destId="{66A8360D-641C-4A42-AC0B-B9C63AE34016}"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6E5EAE-17DA-4BDE-9A20-AE7B6D44D28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D51747D-09D9-4432-843D-8ADD7220AFD6}">
      <dgm:prSet phldrT="[Text]" custT="1"/>
      <dgm:spPr/>
      <dgm:t>
        <a:bodyPr/>
        <a:lstStyle/>
        <a:p>
          <a:r>
            <a:rPr lang="el-GR" sz="1600" b="1" dirty="0">
              <a:solidFill>
                <a:schemeClr val="bg2"/>
              </a:solidFill>
            </a:rPr>
            <a:t>Κάλυψη: </a:t>
          </a:r>
          <a:r>
            <a:rPr lang="el-GR" sz="1400" dirty="0">
              <a:solidFill>
                <a:schemeClr val="bg2"/>
              </a:solidFill>
            </a:rPr>
            <a:t>Εργοληπτικές επιχειρήσεις/Μέλη Ο.Σ.Ε.Ο.Κ.</a:t>
          </a:r>
          <a:endParaRPr lang="en-US" sz="1400" b="1" dirty="0">
            <a:solidFill>
              <a:schemeClr val="bg2"/>
            </a:solidFill>
          </a:endParaRPr>
        </a:p>
      </dgm:t>
    </dgm:pt>
    <dgm:pt modelId="{35D61F22-6235-4D70-B152-88ED58D5207F}" type="parTrans" cxnId="{EC20952C-69CD-48BF-898A-77C91D651148}">
      <dgm:prSet/>
      <dgm:spPr/>
      <dgm:t>
        <a:bodyPr/>
        <a:lstStyle/>
        <a:p>
          <a:endParaRPr lang="en-US" sz="1100">
            <a:solidFill>
              <a:schemeClr val="bg2"/>
            </a:solidFill>
          </a:endParaRPr>
        </a:p>
      </dgm:t>
    </dgm:pt>
    <dgm:pt modelId="{D883BD80-8B0E-460A-BE0A-9414F0FE425E}" type="sibTrans" cxnId="{EC20952C-69CD-48BF-898A-77C91D651148}">
      <dgm:prSet/>
      <dgm:spPr/>
      <dgm:t>
        <a:bodyPr/>
        <a:lstStyle/>
        <a:p>
          <a:endParaRPr lang="en-US" sz="1100">
            <a:solidFill>
              <a:schemeClr val="bg2"/>
            </a:solidFill>
          </a:endParaRPr>
        </a:p>
      </dgm:t>
    </dgm:pt>
    <dgm:pt modelId="{44B4381D-8C5D-4F7C-8BC9-86D6B95381E9}">
      <dgm:prSet phldrT="[Text]" custT="1"/>
      <dgm:spPr/>
      <dgm:t>
        <a:bodyPr/>
        <a:lstStyle/>
        <a:p>
          <a:endParaRPr lang="en-US" sz="1200" dirty="0">
            <a:solidFill>
              <a:schemeClr val="bg2"/>
            </a:solidFill>
          </a:endParaRPr>
        </a:p>
      </dgm:t>
    </dgm:pt>
    <dgm:pt modelId="{66D3F440-DE63-419B-99A3-2C50AD557130}" type="parTrans" cxnId="{EDD8266C-D4B6-407C-BB45-68B2870183D5}">
      <dgm:prSet/>
      <dgm:spPr/>
      <dgm:t>
        <a:bodyPr/>
        <a:lstStyle/>
        <a:p>
          <a:endParaRPr lang="en-US">
            <a:solidFill>
              <a:schemeClr val="bg2"/>
            </a:solidFill>
          </a:endParaRPr>
        </a:p>
      </dgm:t>
    </dgm:pt>
    <dgm:pt modelId="{3914FD30-8B27-4841-9F4B-C033C75A472D}" type="sibTrans" cxnId="{EDD8266C-D4B6-407C-BB45-68B2870183D5}">
      <dgm:prSet/>
      <dgm:spPr/>
      <dgm:t>
        <a:bodyPr/>
        <a:lstStyle/>
        <a:p>
          <a:endParaRPr lang="en-US">
            <a:solidFill>
              <a:schemeClr val="bg2"/>
            </a:solidFill>
          </a:endParaRPr>
        </a:p>
      </dgm:t>
    </dgm:pt>
    <dgm:pt modelId="{FEA366AE-E1ED-4F92-AB3A-85753D98D3E0}" type="pres">
      <dgm:prSet presAssocID="{6C6E5EAE-17DA-4BDE-9A20-AE7B6D44D284}" presName="linear" presStyleCnt="0">
        <dgm:presLayoutVars>
          <dgm:animLvl val="lvl"/>
          <dgm:resizeHandles val="exact"/>
        </dgm:presLayoutVars>
      </dgm:prSet>
      <dgm:spPr/>
      <dgm:t>
        <a:bodyPr/>
        <a:lstStyle/>
        <a:p>
          <a:endParaRPr lang="en-US"/>
        </a:p>
      </dgm:t>
    </dgm:pt>
    <dgm:pt modelId="{8A0E3DBE-48F6-4671-8ECE-D47DBD2EE5F9}" type="pres">
      <dgm:prSet presAssocID="{4D51747D-09D9-4432-843D-8ADD7220AFD6}" presName="parentText" presStyleLbl="node1" presStyleIdx="0" presStyleCnt="1" custScaleY="70847" custLinFactNeighborX="-885" custLinFactNeighborY="-766">
        <dgm:presLayoutVars>
          <dgm:chMax val="0"/>
          <dgm:bulletEnabled val="1"/>
        </dgm:presLayoutVars>
      </dgm:prSet>
      <dgm:spPr/>
      <dgm:t>
        <a:bodyPr/>
        <a:lstStyle/>
        <a:p>
          <a:endParaRPr lang="en-US"/>
        </a:p>
      </dgm:t>
    </dgm:pt>
    <dgm:pt modelId="{66A8360D-641C-4A42-AC0B-B9C63AE34016}" type="pres">
      <dgm:prSet presAssocID="{4D51747D-09D9-4432-843D-8ADD7220AFD6}" presName="childText" presStyleLbl="revTx" presStyleIdx="0" presStyleCnt="1" custScaleY="64486">
        <dgm:presLayoutVars>
          <dgm:bulletEnabled val="1"/>
        </dgm:presLayoutVars>
      </dgm:prSet>
      <dgm:spPr/>
      <dgm:t>
        <a:bodyPr/>
        <a:lstStyle/>
        <a:p>
          <a:endParaRPr lang="en-US"/>
        </a:p>
      </dgm:t>
    </dgm:pt>
  </dgm:ptLst>
  <dgm:cxnLst>
    <dgm:cxn modelId="{B1561A07-BC06-4B04-AD69-D2992B4F8E38}" type="presOf" srcId="{44B4381D-8C5D-4F7C-8BC9-86D6B95381E9}" destId="{66A8360D-641C-4A42-AC0B-B9C63AE34016}" srcOrd="0" destOrd="0" presId="urn:microsoft.com/office/officeart/2005/8/layout/vList2"/>
    <dgm:cxn modelId="{EDD8266C-D4B6-407C-BB45-68B2870183D5}" srcId="{4D51747D-09D9-4432-843D-8ADD7220AFD6}" destId="{44B4381D-8C5D-4F7C-8BC9-86D6B95381E9}" srcOrd="0" destOrd="0" parTransId="{66D3F440-DE63-419B-99A3-2C50AD557130}" sibTransId="{3914FD30-8B27-4841-9F4B-C033C75A472D}"/>
    <dgm:cxn modelId="{9EB5D87C-DC9B-440A-9CFD-5C862B330C8F}" type="presOf" srcId="{4D51747D-09D9-4432-843D-8ADD7220AFD6}" destId="{8A0E3DBE-48F6-4671-8ECE-D47DBD2EE5F9}" srcOrd="0" destOrd="0" presId="urn:microsoft.com/office/officeart/2005/8/layout/vList2"/>
    <dgm:cxn modelId="{9BFFEB23-B109-4850-89EE-8E22F30E9942}" type="presOf" srcId="{6C6E5EAE-17DA-4BDE-9A20-AE7B6D44D284}" destId="{FEA366AE-E1ED-4F92-AB3A-85753D98D3E0}" srcOrd="0" destOrd="0" presId="urn:microsoft.com/office/officeart/2005/8/layout/vList2"/>
    <dgm:cxn modelId="{EC20952C-69CD-48BF-898A-77C91D651148}" srcId="{6C6E5EAE-17DA-4BDE-9A20-AE7B6D44D284}" destId="{4D51747D-09D9-4432-843D-8ADD7220AFD6}" srcOrd="0" destOrd="0" parTransId="{35D61F22-6235-4D70-B152-88ED58D5207F}" sibTransId="{D883BD80-8B0E-460A-BE0A-9414F0FE425E}"/>
    <dgm:cxn modelId="{8CB9AA36-BE82-484A-A9A8-1664DBA08568}" type="presParOf" srcId="{FEA366AE-E1ED-4F92-AB3A-85753D98D3E0}" destId="{8A0E3DBE-48F6-4671-8ECE-D47DBD2EE5F9}" srcOrd="0" destOrd="0" presId="urn:microsoft.com/office/officeart/2005/8/layout/vList2"/>
    <dgm:cxn modelId="{1047C683-FB84-4D78-9A37-4E922C84ED02}" type="presParOf" srcId="{FEA366AE-E1ED-4F92-AB3A-85753D98D3E0}" destId="{66A8360D-641C-4A42-AC0B-B9C63AE34016}" srcOrd="1"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6E5EAE-17DA-4BDE-9A20-AE7B6D44D28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D51747D-09D9-4432-843D-8ADD7220AFD6}">
      <dgm:prSet phldrT="[Text]" custT="1"/>
      <dgm:spPr/>
      <dgm:t>
        <a:bodyPr/>
        <a:lstStyle/>
        <a:p>
          <a:r>
            <a:rPr lang="el-GR" sz="1600" b="1" dirty="0">
              <a:solidFill>
                <a:schemeClr val="bg2"/>
              </a:solidFill>
            </a:rPr>
            <a:t>Μέθοδος συλλογής στοιχείων: </a:t>
          </a:r>
          <a:r>
            <a:rPr lang="el-GR" sz="1400" b="0" dirty="0">
              <a:solidFill>
                <a:schemeClr val="bg2"/>
              </a:solidFill>
            </a:rPr>
            <a:t>Αυτό-συμπλήρωση ερωτηματολογίων &amp; Τηλεφωνικές συνεντεύξεις </a:t>
          </a:r>
          <a:endParaRPr lang="en-US" sz="1400" b="1" dirty="0">
            <a:solidFill>
              <a:schemeClr val="bg2"/>
            </a:solidFill>
          </a:endParaRPr>
        </a:p>
      </dgm:t>
    </dgm:pt>
    <dgm:pt modelId="{35D61F22-6235-4D70-B152-88ED58D5207F}" type="parTrans" cxnId="{EC20952C-69CD-48BF-898A-77C91D651148}">
      <dgm:prSet/>
      <dgm:spPr/>
      <dgm:t>
        <a:bodyPr/>
        <a:lstStyle/>
        <a:p>
          <a:endParaRPr lang="en-US" sz="1100">
            <a:solidFill>
              <a:schemeClr val="bg2"/>
            </a:solidFill>
          </a:endParaRPr>
        </a:p>
      </dgm:t>
    </dgm:pt>
    <dgm:pt modelId="{D883BD80-8B0E-460A-BE0A-9414F0FE425E}" type="sibTrans" cxnId="{EC20952C-69CD-48BF-898A-77C91D651148}">
      <dgm:prSet/>
      <dgm:spPr/>
      <dgm:t>
        <a:bodyPr/>
        <a:lstStyle/>
        <a:p>
          <a:endParaRPr lang="en-US" sz="1100">
            <a:solidFill>
              <a:schemeClr val="bg2"/>
            </a:solidFill>
          </a:endParaRPr>
        </a:p>
      </dgm:t>
    </dgm:pt>
    <dgm:pt modelId="{44B4381D-8C5D-4F7C-8BC9-86D6B95381E9}">
      <dgm:prSet phldrT="[Text]" custT="1"/>
      <dgm:spPr/>
      <dgm:t>
        <a:bodyPr/>
        <a:lstStyle/>
        <a:p>
          <a:endParaRPr lang="en-US" sz="1200" dirty="0">
            <a:solidFill>
              <a:schemeClr val="bg2"/>
            </a:solidFill>
          </a:endParaRPr>
        </a:p>
      </dgm:t>
    </dgm:pt>
    <dgm:pt modelId="{66D3F440-DE63-419B-99A3-2C50AD557130}" type="parTrans" cxnId="{EDD8266C-D4B6-407C-BB45-68B2870183D5}">
      <dgm:prSet/>
      <dgm:spPr/>
      <dgm:t>
        <a:bodyPr/>
        <a:lstStyle/>
        <a:p>
          <a:endParaRPr lang="en-US">
            <a:solidFill>
              <a:schemeClr val="bg2"/>
            </a:solidFill>
          </a:endParaRPr>
        </a:p>
      </dgm:t>
    </dgm:pt>
    <dgm:pt modelId="{3914FD30-8B27-4841-9F4B-C033C75A472D}" type="sibTrans" cxnId="{EDD8266C-D4B6-407C-BB45-68B2870183D5}">
      <dgm:prSet/>
      <dgm:spPr/>
      <dgm:t>
        <a:bodyPr/>
        <a:lstStyle/>
        <a:p>
          <a:endParaRPr lang="en-US">
            <a:solidFill>
              <a:schemeClr val="bg2"/>
            </a:solidFill>
          </a:endParaRPr>
        </a:p>
      </dgm:t>
    </dgm:pt>
    <dgm:pt modelId="{FEA366AE-E1ED-4F92-AB3A-85753D98D3E0}" type="pres">
      <dgm:prSet presAssocID="{6C6E5EAE-17DA-4BDE-9A20-AE7B6D44D284}" presName="linear" presStyleCnt="0">
        <dgm:presLayoutVars>
          <dgm:animLvl val="lvl"/>
          <dgm:resizeHandles val="exact"/>
        </dgm:presLayoutVars>
      </dgm:prSet>
      <dgm:spPr/>
      <dgm:t>
        <a:bodyPr/>
        <a:lstStyle/>
        <a:p>
          <a:endParaRPr lang="en-US"/>
        </a:p>
      </dgm:t>
    </dgm:pt>
    <dgm:pt modelId="{8A0E3DBE-48F6-4671-8ECE-D47DBD2EE5F9}" type="pres">
      <dgm:prSet presAssocID="{4D51747D-09D9-4432-843D-8ADD7220AFD6}" presName="parentText" presStyleLbl="node1" presStyleIdx="0" presStyleCnt="1" custScaleY="89427" custLinFactNeighborX="-12389" custLinFactNeighborY="-2411">
        <dgm:presLayoutVars>
          <dgm:chMax val="0"/>
          <dgm:bulletEnabled val="1"/>
        </dgm:presLayoutVars>
      </dgm:prSet>
      <dgm:spPr/>
      <dgm:t>
        <a:bodyPr/>
        <a:lstStyle/>
        <a:p>
          <a:endParaRPr lang="en-US"/>
        </a:p>
      </dgm:t>
    </dgm:pt>
    <dgm:pt modelId="{66A8360D-641C-4A42-AC0B-B9C63AE34016}" type="pres">
      <dgm:prSet presAssocID="{4D51747D-09D9-4432-843D-8ADD7220AFD6}" presName="childText" presStyleLbl="revTx" presStyleIdx="0" presStyleCnt="1" custScaleY="64486">
        <dgm:presLayoutVars>
          <dgm:bulletEnabled val="1"/>
        </dgm:presLayoutVars>
      </dgm:prSet>
      <dgm:spPr/>
      <dgm:t>
        <a:bodyPr/>
        <a:lstStyle/>
        <a:p>
          <a:endParaRPr lang="en-US"/>
        </a:p>
      </dgm:t>
    </dgm:pt>
  </dgm:ptLst>
  <dgm:cxnLst>
    <dgm:cxn modelId="{0039EB88-9E04-41FF-9874-CADC3503BD09}" type="presOf" srcId="{6C6E5EAE-17DA-4BDE-9A20-AE7B6D44D284}" destId="{FEA366AE-E1ED-4F92-AB3A-85753D98D3E0}" srcOrd="0" destOrd="0" presId="urn:microsoft.com/office/officeart/2005/8/layout/vList2"/>
    <dgm:cxn modelId="{01A473DB-117A-4EE0-B767-F050276E15AE}" type="presOf" srcId="{4D51747D-09D9-4432-843D-8ADD7220AFD6}" destId="{8A0E3DBE-48F6-4671-8ECE-D47DBD2EE5F9}" srcOrd="0" destOrd="0" presId="urn:microsoft.com/office/officeart/2005/8/layout/vList2"/>
    <dgm:cxn modelId="{EC20952C-69CD-48BF-898A-77C91D651148}" srcId="{6C6E5EAE-17DA-4BDE-9A20-AE7B6D44D284}" destId="{4D51747D-09D9-4432-843D-8ADD7220AFD6}" srcOrd="0" destOrd="0" parTransId="{35D61F22-6235-4D70-B152-88ED58D5207F}" sibTransId="{D883BD80-8B0E-460A-BE0A-9414F0FE425E}"/>
    <dgm:cxn modelId="{EDD8266C-D4B6-407C-BB45-68B2870183D5}" srcId="{4D51747D-09D9-4432-843D-8ADD7220AFD6}" destId="{44B4381D-8C5D-4F7C-8BC9-86D6B95381E9}" srcOrd="0" destOrd="0" parTransId="{66D3F440-DE63-419B-99A3-2C50AD557130}" sibTransId="{3914FD30-8B27-4841-9F4B-C033C75A472D}"/>
    <dgm:cxn modelId="{4265DFFD-498F-419F-940F-B85A39E401CB}" type="presOf" srcId="{44B4381D-8C5D-4F7C-8BC9-86D6B95381E9}" destId="{66A8360D-641C-4A42-AC0B-B9C63AE34016}" srcOrd="0" destOrd="0" presId="urn:microsoft.com/office/officeart/2005/8/layout/vList2"/>
    <dgm:cxn modelId="{84B35CC8-2D4B-4BE6-B843-360206BC3F7E}" type="presParOf" srcId="{FEA366AE-E1ED-4F92-AB3A-85753D98D3E0}" destId="{8A0E3DBE-48F6-4671-8ECE-D47DBD2EE5F9}" srcOrd="0" destOrd="0" presId="urn:microsoft.com/office/officeart/2005/8/layout/vList2"/>
    <dgm:cxn modelId="{35675DFA-9B5C-4312-BF83-202CA22B98A6}" type="presParOf" srcId="{FEA366AE-E1ED-4F92-AB3A-85753D98D3E0}" destId="{66A8360D-641C-4A42-AC0B-B9C63AE34016}" srcOrd="1"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ACCF-CEDB-4029-90E5-7CE797FE31F9}">
      <dsp:nvSpPr>
        <dsp:cNvPr id="0" name=""/>
        <dsp:cNvSpPr/>
      </dsp:nvSpPr>
      <dsp:spPr>
        <a:xfrm>
          <a:off x="168205" y="757"/>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1</a:t>
          </a:r>
          <a:r>
            <a:rPr lang="el-GR" sz="800" b="0" kern="1200" baseline="30000" dirty="0">
              <a:solidFill>
                <a:schemeClr val="bg2"/>
              </a:solidFill>
            </a:rPr>
            <a:t>ο</a:t>
          </a:r>
          <a:r>
            <a:rPr lang="el-GR" sz="800" b="0" kern="1200" dirty="0">
              <a:solidFill>
                <a:schemeClr val="bg2"/>
              </a:solidFill>
            </a:rPr>
            <a:t> Κύμα (Ιανουάριος - Μάρτιος 2010)</a:t>
          </a:r>
        </a:p>
        <a:p>
          <a:pPr marL="0" lvl="0" indent="0" algn="ctr" defTabSz="355600">
            <a:lnSpc>
              <a:spcPct val="90000"/>
            </a:lnSpc>
            <a:spcBef>
              <a:spcPct val="0"/>
            </a:spcBef>
            <a:spcAft>
              <a:spcPct val="35000"/>
            </a:spcAft>
            <a:buNone/>
          </a:pPr>
          <a:r>
            <a:rPr lang="el-GR" sz="800" b="0" kern="1200" dirty="0">
              <a:solidFill>
                <a:schemeClr val="bg2"/>
              </a:solidFill>
            </a:rPr>
            <a:t>107 μέλη</a:t>
          </a:r>
          <a:endParaRPr lang="en-US" sz="800" kern="1200" dirty="0">
            <a:solidFill>
              <a:schemeClr val="bg2"/>
            </a:solidFill>
          </a:endParaRPr>
        </a:p>
      </dsp:txBody>
      <dsp:txXfrm>
        <a:off x="168205" y="757"/>
        <a:ext cx="1471906" cy="454655"/>
      </dsp:txXfrm>
    </dsp:sp>
    <dsp:sp modelId="{F6D634D0-5FD6-47D6-BB08-8C4D540FBA65}">
      <dsp:nvSpPr>
        <dsp:cNvPr id="0" name=""/>
        <dsp:cNvSpPr/>
      </dsp:nvSpPr>
      <dsp:spPr>
        <a:xfrm>
          <a:off x="1849490" y="757"/>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2</a:t>
          </a:r>
          <a:r>
            <a:rPr lang="el-GR" sz="800" b="0" kern="1200" baseline="30000" dirty="0">
              <a:solidFill>
                <a:schemeClr val="bg2"/>
              </a:solidFill>
            </a:rPr>
            <a:t>ο</a:t>
          </a:r>
          <a:r>
            <a:rPr lang="el-GR" sz="800" b="0" kern="1200" dirty="0">
              <a:solidFill>
                <a:schemeClr val="bg2"/>
              </a:solidFill>
            </a:rPr>
            <a:t> Κύμα (Απρίλιος - Ιούνιος 2010)</a:t>
          </a:r>
        </a:p>
        <a:p>
          <a:pPr marL="0" lvl="0" indent="0" algn="ctr" defTabSz="355600">
            <a:lnSpc>
              <a:spcPct val="90000"/>
            </a:lnSpc>
            <a:spcBef>
              <a:spcPct val="0"/>
            </a:spcBef>
            <a:spcAft>
              <a:spcPct val="35000"/>
            </a:spcAft>
            <a:buNone/>
          </a:pPr>
          <a:r>
            <a:rPr lang="el-GR" sz="800" b="0" kern="1200" dirty="0">
              <a:solidFill>
                <a:schemeClr val="bg2"/>
              </a:solidFill>
            </a:rPr>
            <a:t>174 μέλη</a:t>
          </a:r>
        </a:p>
      </dsp:txBody>
      <dsp:txXfrm>
        <a:off x="1849490" y="757"/>
        <a:ext cx="1471906" cy="454655"/>
      </dsp:txXfrm>
    </dsp:sp>
    <dsp:sp modelId="{50A79D9A-0EBC-4236-8866-7406421FEA53}">
      <dsp:nvSpPr>
        <dsp:cNvPr id="0" name=""/>
        <dsp:cNvSpPr/>
      </dsp:nvSpPr>
      <dsp:spPr>
        <a:xfrm>
          <a:off x="3530774" y="757"/>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3</a:t>
          </a:r>
          <a:r>
            <a:rPr lang="el-GR" sz="800" b="0" kern="1200" baseline="30000" dirty="0">
              <a:solidFill>
                <a:schemeClr val="bg2"/>
              </a:solidFill>
            </a:rPr>
            <a:t>ο</a:t>
          </a:r>
          <a:r>
            <a:rPr lang="el-GR" sz="800" b="0" kern="1200" dirty="0">
              <a:solidFill>
                <a:schemeClr val="bg2"/>
              </a:solidFill>
            </a:rPr>
            <a:t> Κύμα (Ιούλιος – Σεπτέμβριος 2010)</a:t>
          </a:r>
        </a:p>
        <a:p>
          <a:pPr marL="0" lvl="0" indent="0" algn="ctr" defTabSz="355600">
            <a:lnSpc>
              <a:spcPct val="90000"/>
            </a:lnSpc>
            <a:spcBef>
              <a:spcPct val="0"/>
            </a:spcBef>
            <a:spcAft>
              <a:spcPct val="35000"/>
            </a:spcAft>
            <a:buNone/>
          </a:pPr>
          <a:r>
            <a:rPr lang="el-GR" sz="800" b="0" kern="1200" dirty="0">
              <a:solidFill>
                <a:schemeClr val="bg2"/>
              </a:solidFill>
            </a:rPr>
            <a:t>191 μέλη</a:t>
          </a:r>
        </a:p>
      </dsp:txBody>
      <dsp:txXfrm>
        <a:off x="3530774" y="757"/>
        <a:ext cx="1471906" cy="454655"/>
      </dsp:txXfrm>
    </dsp:sp>
    <dsp:sp modelId="{20C63791-FFF2-4D1B-8700-376CAF18D01F}">
      <dsp:nvSpPr>
        <dsp:cNvPr id="0" name=""/>
        <dsp:cNvSpPr/>
      </dsp:nvSpPr>
      <dsp:spPr>
        <a:xfrm>
          <a:off x="5212059" y="757"/>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4</a:t>
          </a:r>
          <a:r>
            <a:rPr lang="el-GR" sz="800" b="0" kern="1200" baseline="30000" dirty="0">
              <a:solidFill>
                <a:schemeClr val="bg2"/>
              </a:solidFill>
            </a:rPr>
            <a:t>ο</a:t>
          </a:r>
          <a:r>
            <a:rPr lang="el-GR" sz="800" b="0" kern="1200" dirty="0">
              <a:solidFill>
                <a:schemeClr val="bg2"/>
              </a:solidFill>
            </a:rPr>
            <a:t> Κύμα (Οκτώβριος - Δεκέμβριος 2010)</a:t>
          </a:r>
        </a:p>
        <a:p>
          <a:pPr marL="0" lvl="0" indent="0" algn="ctr" defTabSz="355600">
            <a:lnSpc>
              <a:spcPct val="90000"/>
            </a:lnSpc>
            <a:spcBef>
              <a:spcPct val="0"/>
            </a:spcBef>
            <a:spcAft>
              <a:spcPct val="35000"/>
            </a:spcAft>
            <a:buNone/>
          </a:pPr>
          <a:r>
            <a:rPr lang="el-GR" sz="800" b="0" kern="1200" dirty="0">
              <a:solidFill>
                <a:schemeClr val="bg2"/>
              </a:solidFill>
            </a:rPr>
            <a:t>179 μέλη</a:t>
          </a:r>
        </a:p>
      </dsp:txBody>
      <dsp:txXfrm>
        <a:off x="5212059" y="757"/>
        <a:ext cx="1471906" cy="454655"/>
      </dsp:txXfrm>
    </dsp:sp>
    <dsp:sp modelId="{FF9A4AA7-B1EC-4027-8547-AFFC61A543A4}">
      <dsp:nvSpPr>
        <dsp:cNvPr id="0" name=""/>
        <dsp:cNvSpPr/>
      </dsp:nvSpPr>
      <dsp:spPr>
        <a:xfrm>
          <a:off x="6893343" y="757"/>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5</a:t>
          </a:r>
          <a:r>
            <a:rPr lang="el-GR" sz="800" b="0" kern="1200" baseline="30000" dirty="0">
              <a:solidFill>
                <a:schemeClr val="bg2"/>
              </a:solidFill>
            </a:rPr>
            <a:t>ο</a:t>
          </a:r>
          <a:r>
            <a:rPr lang="el-GR" sz="800" b="0" kern="1200" dirty="0">
              <a:solidFill>
                <a:schemeClr val="bg2"/>
              </a:solidFill>
            </a:rPr>
            <a:t> Κύμα (Ιανουάριος - Μάρτιος 201</a:t>
          </a:r>
          <a:r>
            <a:rPr lang="en-US" sz="800" b="0" kern="1200" dirty="0">
              <a:solidFill>
                <a:schemeClr val="bg2"/>
              </a:solidFill>
            </a:rPr>
            <a:t>1</a:t>
          </a:r>
          <a:r>
            <a:rPr lang="el-GR" sz="800" b="0" kern="1200" dirty="0">
              <a:solidFill>
                <a:schemeClr val="bg2"/>
              </a:solidFill>
            </a:rPr>
            <a:t>)</a:t>
          </a:r>
        </a:p>
        <a:p>
          <a:pPr marL="0" lvl="0" indent="0" algn="ctr" defTabSz="355600">
            <a:lnSpc>
              <a:spcPct val="90000"/>
            </a:lnSpc>
            <a:spcBef>
              <a:spcPct val="0"/>
            </a:spcBef>
            <a:spcAft>
              <a:spcPct val="35000"/>
            </a:spcAft>
            <a:buNone/>
          </a:pPr>
          <a:r>
            <a:rPr lang="el-GR" sz="800" b="0" kern="1200" dirty="0">
              <a:solidFill>
                <a:schemeClr val="bg2"/>
              </a:solidFill>
            </a:rPr>
            <a:t>164 μέλη</a:t>
          </a:r>
        </a:p>
      </dsp:txBody>
      <dsp:txXfrm>
        <a:off x="6893343" y="757"/>
        <a:ext cx="1471906" cy="454655"/>
      </dsp:txXfrm>
    </dsp:sp>
    <dsp:sp modelId="{706E0C49-FBA3-4BA0-A2BC-F12793E9C1BA}">
      <dsp:nvSpPr>
        <dsp:cNvPr id="0" name=""/>
        <dsp:cNvSpPr/>
      </dsp:nvSpPr>
      <dsp:spPr>
        <a:xfrm>
          <a:off x="168205" y="664791"/>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6</a:t>
          </a:r>
          <a:r>
            <a:rPr lang="el-GR" sz="800" b="0" kern="1200" baseline="30000" dirty="0">
              <a:solidFill>
                <a:schemeClr val="bg2"/>
              </a:solidFill>
            </a:rPr>
            <a:t>ο</a:t>
          </a:r>
          <a:r>
            <a:rPr lang="el-GR" sz="800" b="0" kern="1200" dirty="0">
              <a:solidFill>
                <a:schemeClr val="bg2"/>
              </a:solidFill>
            </a:rPr>
            <a:t> Κύμα (Απρίλιος - Ιούνιος 2011)</a:t>
          </a:r>
        </a:p>
        <a:p>
          <a:pPr marL="0" lvl="0" indent="0" algn="ctr" defTabSz="355600">
            <a:lnSpc>
              <a:spcPct val="90000"/>
            </a:lnSpc>
            <a:spcBef>
              <a:spcPct val="0"/>
            </a:spcBef>
            <a:spcAft>
              <a:spcPct val="35000"/>
            </a:spcAft>
            <a:buNone/>
          </a:pPr>
          <a:r>
            <a:rPr lang="el-GR" sz="800" b="0" kern="1200" dirty="0">
              <a:solidFill>
                <a:schemeClr val="bg2"/>
              </a:solidFill>
            </a:rPr>
            <a:t>188</a:t>
          </a:r>
          <a:r>
            <a:rPr lang="en-US" sz="800" b="0" kern="1200" dirty="0">
              <a:solidFill>
                <a:schemeClr val="bg2"/>
              </a:solidFill>
            </a:rPr>
            <a:t> </a:t>
          </a:r>
          <a:r>
            <a:rPr lang="el-GR" sz="800" b="0" kern="1200" dirty="0">
              <a:solidFill>
                <a:schemeClr val="bg2"/>
              </a:solidFill>
            </a:rPr>
            <a:t>μέλη</a:t>
          </a:r>
        </a:p>
      </dsp:txBody>
      <dsp:txXfrm>
        <a:off x="168205" y="664791"/>
        <a:ext cx="1471906" cy="454655"/>
      </dsp:txXfrm>
    </dsp:sp>
    <dsp:sp modelId="{EED1566D-3525-485B-9D19-8362A637C854}">
      <dsp:nvSpPr>
        <dsp:cNvPr id="0" name=""/>
        <dsp:cNvSpPr/>
      </dsp:nvSpPr>
      <dsp:spPr>
        <a:xfrm>
          <a:off x="1849490" y="664791"/>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7</a:t>
          </a:r>
          <a:r>
            <a:rPr lang="el-GR" sz="800" b="0" kern="1200" baseline="30000" dirty="0">
              <a:solidFill>
                <a:schemeClr val="bg2"/>
              </a:solidFill>
            </a:rPr>
            <a:t>ο</a:t>
          </a:r>
          <a:r>
            <a:rPr lang="el-GR" sz="800" b="0" kern="1200" dirty="0">
              <a:solidFill>
                <a:schemeClr val="bg2"/>
              </a:solidFill>
            </a:rPr>
            <a:t> Κύμα (Ιούλιος - Σεπτέμβριος 2011)</a:t>
          </a:r>
        </a:p>
        <a:p>
          <a:pPr marL="0" lvl="0" indent="0" algn="ctr" defTabSz="355600">
            <a:lnSpc>
              <a:spcPct val="90000"/>
            </a:lnSpc>
            <a:spcBef>
              <a:spcPct val="0"/>
            </a:spcBef>
            <a:spcAft>
              <a:spcPct val="35000"/>
            </a:spcAft>
            <a:buNone/>
          </a:pPr>
          <a:r>
            <a:rPr lang="el-GR" sz="800" b="0" kern="1200" dirty="0">
              <a:solidFill>
                <a:schemeClr val="bg2"/>
              </a:solidFill>
            </a:rPr>
            <a:t>174 μέλη </a:t>
          </a:r>
        </a:p>
      </dsp:txBody>
      <dsp:txXfrm>
        <a:off x="1849490" y="664791"/>
        <a:ext cx="1471906" cy="454655"/>
      </dsp:txXfrm>
    </dsp:sp>
    <dsp:sp modelId="{6191E60E-A8CD-4D1E-A709-69814E1397A9}">
      <dsp:nvSpPr>
        <dsp:cNvPr id="0" name=""/>
        <dsp:cNvSpPr/>
      </dsp:nvSpPr>
      <dsp:spPr>
        <a:xfrm>
          <a:off x="3530774" y="664791"/>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8</a:t>
          </a:r>
          <a:r>
            <a:rPr lang="el-GR" sz="800" b="0" kern="1200" baseline="30000" dirty="0">
              <a:solidFill>
                <a:schemeClr val="bg2"/>
              </a:solidFill>
            </a:rPr>
            <a:t>ο</a:t>
          </a:r>
          <a:r>
            <a:rPr lang="el-GR" sz="800" b="0" kern="1200" dirty="0">
              <a:solidFill>
                <a:schemeClr val="bg2"/>
              </a:solidFill>
            </a:rPr>
            <a:t> Κύμα (Οκτώβριος - Δεκέμβριος 2011)</a:t>
          </a:r>
        </a:p>
        <a:p>
          <a:pPr marL="0" lvl="0" indent="0" algn="ctr" defTabSz="355600">
            <a:lnSpc>
              <a:spcPct val="90000"/>
            </a:lnSpc>
            <a:spcBef>
              <a:spcPct val="0"/>
            </a:spcBef>
            <a:spcAft>
              <a:spcPct val="35000"/>
            </a:spcAft>
            <a:buNone/>
          </a:pPr>
          <a:r>
            <a:rPr lang="el-GR" sz="800" b="0" kern="1200" dirty="0">
              <a:solidFill>
                <a:schemeClr val="bg2"/>
              </a:solidFill>
            </a:rPr>
            <a:t>171 μέλη</a:t>
          </a:r>
          <a:endParaRPr lang="en-US" sz="800" b="0" kern="1200" dirty="0">
            <a:solidFill>
              <a:schemeClr val="bg2"/>
            </a:solidFill>
          </a:endParaRPr>
        </a:p>
      </dsp:txBody>
      <dsp:txXfrm>
        <a:off x="3530774" y="664791"/>
        <a:ext cx="1471906" cy="454655"/>
      </dsp:txXfrm>
    </dsp:sp>
    <dsp:sp modelId="{DAAADDA9-F993-4AE9-B9DF-ABBCDF9FE176}">
      <dsp:nvSpPr>
        <dsp:cNvPr id="0" name=""/>
        <dsp:cNvSpPr/>
      </dsp:nvSpPr>
      <dsp:spPr>
        <a:xfrm>
          <a:off x="5212059" y="664791"/>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9</a:t>
          </a:r>
          <a:r>
            <a:rPr lang="el-GR" sz="800" b="0" kern="1200" baseline="30000" dirty="0">
              <a:solidFill>
                <a:schemeClr val="bg2"/>
              </a:solidFill>
            </a:rPr>
            <a:t>ο</a:t>
          </a:r>
          <a:r>
            <a:rPr lang="el-GR" sz="800" b="0" kern="1200" dirty="0">
              <a:solidFill>
                <a:schemeClr val="bg2"/>
              </a:solidFill>
            </a:rPr>
            <a:t> Κύμα (Ιανουάριος – Μάρτιος</a:t>
          </a:r>
          <a:r>
            <a:rPr lang="en-US" sz="800" b="0" kern="1200" dirty="0">
              <a:solidFill>
                <a:schemeClr val="bg2"/>
              </a:solidFill>
            </a:rPr>
            <a:t> </a:t>
          </a:r>
          <a:r>
            <a:rPr lang="el-GR" sz="800" b="0" kern="1200" dirty="0">
              <a:solidFill>
                <a:schemeClr val="bg2"/>
              </a:solidFill>
            </a:rPr>
            <a:t>2012)</a:t>
          </a:r>
        </a:p>
        <a:p>
          <a:pPr marL="0" lvl="0" indent="0" algn="ctr" defTabSz="355600">
            <a:lnSpc>
              <a:spcPct val="90000"/>
            </a:lnSpc>
            <a:spcBef>
              <a:spcPct val="0"/>
            </a:spcBef>
            <a:spcAft>
              <a:spcPct val="35000"/>
            </a:spcAft>
            <a:buNone/>
          </a:pPr>
          <a:r>
            <a:rPr lang="el-GR" sz="800" b="0" kern="1200" dirty="0">
              <a:solidFill>
                <a:schemeClr val="bg2"/>
              </a:solidFill>
            </a:rPr>
            <a:t>357 μέλη</a:t>
          </a:r>
          <a:endParaRPr lang="en-US" sz="800" b="0" kern="1200" dirty="0">
            <a:solidFill>
              <a:schemeClr val="bg2"/>
            </a:solidFill>
          </a:endParaRPr>
        </a:p>
      </dsp:txBody>
      <dsp:txXfrm>
        <a:off x="5212059" y="664791"/>
        <a:ext cx="1471906" cy="454655"/>
      </dsp:txXfrm>
    </dsp:sp>
    <dsp:sp modelId="{7FE956FB-9402-4E0B-ADD8-A036200C36C3}">
      <dsp:nvSpPr>
        <dsp:cNvPr id="0" name=""/>
        <dsp:cNvSpPr/>
      </dsp:nvSpPr>
      <dsp:spPr>
        <a:xfrm>
          <a:off x="6893343" y="664791"/>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dirty="0">
              <a:solidFill>
                <a:schemeClr val="bg2"/>
              </a:solidFill>
            </a:rPr>
            <a:t>10</a:t>
          </a:r>
          <a:r>
            <a:rPr lang="el-GR" sz="800" b="0" kern="1200" baseline="30000" dirty="0">
              <a:solidFill>
                <a:schemeClr val="bg2"/>
              </a:solidFill>
            </a:rPr>
            <a:t>ο</a:t>
          </a:r>
          <a:r>
            <a:rPr lang="el-GR" sz="800" b="0" kern="1200" dirty="0">
              <a:solidFill>
                <a:schemeClr val="bg2"/>
              </a:solidFill>
            </a:rPr>
            <a:t> Κύμα (Απρίλιος – Αύγουστος</a:t>
          </a:r>
          <a:r>
            <a:rPr lang="en-US" sz="800" b="0" kern="1200" dirty="0">
              <a:solidFill>
                <a:schemeClr val="bg2"/>
              </a:solidFill>
            </a:rPr>
            <a:t> </a:t>
          </a:r>
          <a:r>
            <a:rPr lang="el-GR" sz="800" b="0" kern="1200" dirty="0">
              <a:solidFill>
                <a:schemeClr val="bg2"/>
              </a:solidFill>
            </a:rPr>
            <a:t>2012)</a:t>
          </a:r>
        </a:p>
        <a:p>
          <a:pPr marL="0" lvl="0" indent="0" algn="ctr" defTabSz="355600">
            <a:lnSpc>
              <a:spcPct val="90000"/>
            </a:lnSpc>
            <a:spcBef>
              <a:spcPct val="0"/>
            </a:spcBef>
            <a:spcAft>
              <a:spcPct val="35000"/>
            </a:spcAft>
            <a:buNone/>
          </a:pPr>
          <a:r>
            <a:rPr lang="el-GR" sz="800" b="0" kern="1200" dirty="0">
              <a:solidFill>
                <a:schemeClr val="bg2"/>
              </a:solidFill>
            </a:rPr>
            <a:t>170 μέλη</a:t>
          </a:r>
        </a:p>
      </dsp:txBody>
      <dsp:txXfrm>
        <a:off x="6893343" y="664791"/>
        <a:ext cx="1471906" cy="454655"/>
      </dsp:txXfrm>
    </dsp:sp>
    <dsp:sp modelId="{71B1055D-18D4-430B-BEAF-32E70421D718}">
      <dsp:nvSpPr>
        <dsp:cNvPr id="0" name=""/>
        <dsp:cNvSpPr/>
      </dsp:nvSpPr>
      <dsp:spPr>
        <a:xfrm>
          <a:off x="168205" y="1328825"/>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11</a:t>
          </a:r>
          <a:r>
            <a:rPr lang="el-GR" sz="800" b="0" kern="1200" baseline="30000" dirty="0">
              <a:solidFill>
                <a:schemeClr val="bg2"/>
              </a:solidFill>
            </a:rPr>
            <a:t>ο</a:t>
          </a:r>
          <a:r>
            <a:rPr lang="el-GR" sz="800" b="0" kern="1200" dirty="0">
              <a:solidFill>
                <a:schemeClr val="bg2"/>
              </a:solidFill>
            </a:rPr>
            <a:t> Κύμα (Σεπτέμβριος – Δεκέμβριος 2012)</a:t>
          </a:r>
        </a:p>
        <a:p>
          <a:pPr marL="0" lvl="0" indent="0" algn="ctr" defTabSz="355600">
            <a:lnSpc>
              <a:spcPct val="90000"/>
            </a:lnSpc>
            <a:spcBef>
              <a:spcPct val="0"/>
            </a:spcBef>
            <a:spcAft>
              <a:spcPct val="35000"/>
            </a:spcAft>
            <a:buNone/>
          </a:pPr>
          <a:r>
            <a:rPr lang="el-GR" sz="800" b="0" kern="1200" dirty="0">
              <a:solidFill>
                <a:schemeClr val="bg2"/>
              </a:solidFill>
            </a:rPr>
            <a:t>312 μέλη</a:t>
          </a:r>
        </a:p>
      </dsp:txBody>
      <dsp:txXfrm>
        <a:off x="168205" y="1328825"/>
        <a:ext cx="1471906" cy="454655"/>
      </dsp:txXfrm>
    </dsp:sp>
    <dsp:sp modelId="{7DD8DDEA-B5A1-416E-B534-6B65313402A0}">
      <dsp:nvSpPr>
        <dsp:cNvPr id="0" name=""/>
        <dsp:cNvSpPr/>
      </dsp:nvSpPr>
      <dsp:spPr>
        <a:xfrm>
          <a:off x="1849490" y="1328825"/>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12</a:t>
          </a:r>
          <a:r>
            <a:rPr lang="el-GR" sz="800" b="0" kern="1200" baseline="30000" dirty="0">
              <a:solidFill>
                <a:schemeClr val="bg2"/>
              </a:solidFill>
            </a:rPr>
            <a:t>ο</a:t>
          </a:r>
          <a:r>
            <a:rPr lang="el-GR" sz="800" b="0" kern="1200" dirty="0">
              <a:solidFill>
                <a:schemeClr val="bg2"/>
              </a:solidFill>
            </a:rPr>
            <a:t> Κύμα (Ιανουάριος – Απρίλιος 2013)</a:t>
          </a:r>
        </a:p>
        <a:p>
          <a:pPr marL="0" lvl="0" indent="0" algn="ctr" defTabSz="355600">
            <a:lnSpc>
              <a:spcPct val="90000"/>
            </a:lnSpc>
            <a:spcBef>
              <a:spcPct val="0"/>
            </a:spcBef>
            <a:spcAft>
              <a:spcPct val="35000"/>
            </a:spcAft>
            <a:buNone/>
          </a:pPr>
          <a:r>
            <a:rPr lang="el-GR" sz="800" b="0" kern="1200" dirty="0">
              <a:solidFill>
                <a:schemeClr val="bg2"/>
              </a:solidFill>
            </a:rPr>
            <a:t>266 μέλη</a:t>
          </a:r>
        </a:p>
      </dsp:txBody>
      <dsp:txXfrm>
        <a:off x="1849490" y="1328825"/>
        <a:ext cx="1471906" cy="454655"/>
      </dsp:txXfrm>
    </dsp:sp>
    <dsp:sp modelId="{BE7F4E39-C879-4F1E-850D-BA905B9D7F62}">
      <dsp:nvSpPr>
        <dsp:cNvPr id="0" name=""/>
        <dsp:cNvSpPr/>
      </dsp:nvSpPr>
      <dsp:spPr>
        <a:xfrm>
          <a:off x="3530774" y="1328825"/>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dirty="0">
              <a:solidFill>
                <a:schemeClr val="bg2"/>
              </a:solidFill>
            </a:rPr>
            <a:t>13</a:t>
          </a:r>
          <a:r>
            <a:rPr lang="el-GR" sz="800" b="0" kern="1200" baseline="30000" dirty="0">
              <a:solidFill>
                <a:schemeClr val="bg2"/>
              </a:solidFill>
            </a:rPr>
            <a:t>ο</a:t>
          </a:r>
          <a:r>
            <a:rPr lang="el-GR" sz="800" b="0" kern="1200" dirty="0">
              <a:solidFill>
                <a:schemeClr val="bg2"/>
              </a:solidFill>
            </a:rPr>
            <a:t> Κύμα (Μάιος – Αύγουστος 2013)</a:t>
          </a:r>
        </a:p>
        <a:p>
          <a:pPr marL="0" lvl="0" indent="0" algn="ctr" defTabSz="355600">
            <a:lnSpc>
              <a:spcPct val="90000"/>
            </a:lnSpc>
            <a:spcBef>
              <a:spcPct val="0"/>
            </a:spcBef>
            <a:spcAft>
              <a:spcPct val="35000"/>
            </a:spcAft>
            <a:buNone/>
          </a:pPr>
          <a:r>
            <a:rPr lang="el-GR" sz="800" b="0" kern="1200" dirty="0">
              <a:solidFill>
                <a:schemeClr val="bg2"/>
              </a:solidFill>
            </a:rPr>
            <a:t>272 μέλη</a:t>
          </a:r>
        </a:p>
      </dsp:txBody>
      <dsp:txXfrm>
        <a:off x="3530774" y="1328825"/>
        <a:ext cx="1471906" cy="454655"/>
      </dsp:txXfrm>
    </dsp:sp>
    <dsp:sp modelId="{924B0D8A-FF1C-455E-AA8B-E8C545F7529B}">
      <dsp:nvSpPr>
        <dsp:cNvPr id="0" name=""/>
        <dsp:cNvSpPr/>
      </dsp:nvSpPr>
      <dsp:spPr>
        <a:xfrm>
          <a:off x="5212059" y="1328825"/>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l-GR" sz="800" b="0" kern="1200">
              <a:solidFill>
                <a:schemeClr val="bg2"/>
              </a:solidFill>
            </a:rPr>
            <a:t>14</a:t>
          </a:r>
          <a:r>
            <a:rPr lang="el-GR" sz="800" b="0" kern="1200" baseline="30000">
              <a:solidFill>
                <a:schemeClr val="bg2"/>
              </a:solidFill>
            </a:rPr>
            <a:t>ο</a:t>
          </a:r>
          <a:r>
            <a:rPr lang="el-GR" sz="800" b="0" kern="1200">
              <a:solidFill>
                <a:schemeClr val="bg2"/>
              </a:solidFill>
            </a:rPr>
            <a:t> Κύμα (Σεπτέμβριος – Δεκέμβριος 2013): 330 μέλη</a:t>
          </a:r>
          <a:endParaRPr lang="en-US" sz="800" b="0" kern="1200" dirty="0">
            <a:solidFill>
              <a:schemeClr val="bg2"/>
            </a:solidFill>
          </a:endParaRPr>
        </a:p>
      </dsp:txBody>
      <dsp:txXfrm>
        <a:off x="5212059" y="1328825"/>
        <a:ext cx="1471906" cy="454655"/>
      </dsp:txXfrm>
    </dsp:sp>
    <dsp:sp modelId="{55228A1C-F926-4E72-AD70-EBCD3F3130A2}">
      <dsp:nvSpPr>
        <dsp:cNvPr id="0" name=""/>
        <dsp:cNvSpPr/>
      </dsp:nvSpPr>
      <dsp:spPr>
        <a:xfrm>
          <a:off x="6893343" y="1328825"/>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dirty="0">
              <a:solidFill>
                <a:schemeClr val="bg2"/>
              </a:solidFill>
            </a:rPr>
            <a:t>1</a:t>
          </a:r>
          <a:r>
            <a:rPr lang="el-GR" sz="800" b="0" kern="1200" dirty="0">
              <a:solidFill>
                <a:schemeClr val="bg2"/>
              </a:solidFill>
            </a:rPr>
            <a:t>5</a:t>
          </a:r>
          <a:r>
            <a:rPr lang="el-GR" sz="800" b="0" kern="1200" baseline="30000" dirty="0">
              <a:solidFill>
                <a:schemeClr val="bg2"/>
              </a:solidFill>
            </a:rPr>
            <a:t>ο</a:t>
          </a:r>
          <a:r>
            <a:rPr lang="el-GR" sz="800" b="0" kern="1200" dirty="0">
              <a:solidFill>
                <a:schemeClr val="bg2"/>
              </a:solidFill>
            </a:rPr>
            <a:t> Κύμα (Ιούλιος – Δεκέμβριος 2014)</a:t>
          </a:r>
        </a:p>
        <a:p>
          <a:pPr marL="0" lvl="0" indent="0" algn="ctr" defTabSz="355600">
            <a:lnSpc>
              <a:spcPct val="90000"/>
            </a:lnSpc>
            <a:spcBef>
              <a:spcPct val="0"/>
            </a:spcBef>
            <a:spcAft>
              <a:spcPct val="35000"/>
            </a:spcAft>
            <a:buNone/>
          </a:pPr>
          <a:r>
            <a:rPr lang="en-US" sz="800" b="0" kern="1200" dirty="0">
              <a:solidFill>
                <a:schemeClr val="bg2"/>
              </a:solidFill>
            </a:rPr>
            <a:t>287 </a:t>
          </a:r>
          <a:r>
            <a:rPr lang="el-GR" sz="800" b="0" kern="1200" dirty="0">
              <a:solidFill>
                <a:schemeClr val="bg2"/>
              </a:solidFill>
            </a:rPr>
            <a:t>μέλη</a:t>
          </a:r>
        </a:p>
      </dsp:txBody>
      <dsp:txXfrm>
        <a:off x="6893343" y="1328825"/>
        <a:ext cx="1471906" cy="454655"/>
      </dsp:txXfrm>
    </dsp:sp>
    <dsp:sp modelId="{40583BD8-7E92-4287-846C-F3E0EAB622D6}">
      <dsp:nvSpPr>
        <dsp:cNvPr id="0" name=""/>
        <dsp:cNvSpPr/>
      </dsp:nvSpPr>
      <dsp:spPr>
        <a:xfrm>
          <a:off x="1008848" y="1992858"/>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dirty="0">
              <a:solidFill>
                <a:schemeClr val="bg2"/>
              </a:solidFill>
            </a:rPr>
            <a:t>1</a:t>
          </a:r>
          <a:r>
            <a:rPr lang="el-GR" sz="800" b="0" kern="1200" dirty="0">
              <a:solidFill>
                <a:schemeClr val="bg2"/>
              </a:solidFill>
            </a:rPr>
            <a:t>6</a:t>
          </a:r>
          <a:r>
            <a:rPr lang="el-GR" sz="800" b="0" kern="1200" baseline="30000" dirty="0">
              <a:solidFill>
                <a:schemeClr val="bg2"/>
              </a:solidFill>
            </a:rPr>
            <a:t>ο</a:t>
          </a:r>
          <a:r>
            <a:rPr lang="el-GR" sz="800" b="0" kern="1200" dirty="0">
              <a:solidFill>
                <a:schemeClr val="bg2"/>
              </a:solidFill>
            </a:rPr>
            <a:t> Κύμα (Ιανουάριος - Ιούνιος 2015)</a:t>
          </a:r>
        </a:p>
        <a:p>
          <a:pPr marL="0" lvl="0" indent="0" algn="ctr" defTabSz="355600">
            <a:lnSpc>
              <a:spcPct val="90000"/>
            </a:lnSpc>
            <a:spcBef>
              <a:spcPct val="0"/>
            </a:spcBef>
            <a:spcAft>
              <a:spcPct val="35000"/>
            </a:spcAft>
            <a:buNone/>
          </a:pPr>
          <a:r>
            <a:rPr lang="el-GR" sz="800" b="0" kern="1200" dirty="0">
              <a:solidFill>
                <a:schemeClr val="bg2"/>
              </a:solidFill>
            </a:rPr>
            <a:t>257μέλη</a:t>
          </a:r>
        </a:p>
      </dsp:txBody>
      <dsp:txXfrm>
        <a:off x="1008848" y="1992858"/>
        <a:ext cx="1471906" cy="454655"/>
      </dsp:txXfrm>
    </dsp:sp>
    <dsp:sp modelId="{B25C1721-5C24-4CAE-AD47-4B5A647E9EBE}">
      <dsp:nvSpPr>
        <dsp:cNvPr id="0" name=""/>
        <dsp:cNvSpPr/>
      </dsp:nvSpPr>
      <dsp:spPr>
        <a:xfrm>
          <a:off x="2690132" y="1992858"/>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dirty="0">
              <a:solidFill>
                <a:schemeClr val="bg2"/>
              </a:solidFill>
            </a:rPr>
            <a:t>1</a:t>
          </a:r>
          <a:r>
            <a:rPr lang="en-GB" sz="800" b="0" kern="1200" dirty="0">
              <a:solidFill>
                <a:schemeClr val="bg2"/>
              </a:solidFill>
            </a:rPr>
            <a:t>7</a:t>
          </a:r>
          <a:r>
            <a:rPr lang="el-GR" sz="800" b="0" kern="1200" baseline="30000" dirty="0">
              <a:solidFill>
                <a:schemeClr val="bg2"/>
              </a:solidFill>
            </a:rPr>
            <a:t>ο</a:t>
          </a:r>
          <a:r>
            <a:rPr lang="el-GR" sz="800" b="0" kern="1200" dirty="0">
              <a:solidFill>
                <a:schemeClr val="bg2"/>
              </a:solidFill>
            </a:rPr>
            <a:t> εξάμηνο (Ιανουάριος - Ιούνιος 2016)</a:t>
          </a:r>
        </a:p>
        <a:p>
          <a:pPr marL="0" lvl="0" indent="0" algn="ctr" defTabSz="355600">
            <a:lnSpc>
              <a:spcPct val="90000"/>
            </a:lnSpc>
            <a:spcBef>
              <a:spcPct val="0"/>
            </a:spcBef>
            <a:spcAft>
              <a:spcPct val="35000"/>
            </a:spcAft>
            <a:buNone/>
          </a:pPr>
          <a:r>
            <a:rPr lang="el-GR" sz="800" b="0" kern="1200" dirty="0">
              <a:solidFill>
                <a:schemeClr val="bg2"/>
              </a:solidFill>
            </a:rPr>
            <a:t>300 μέλη</a:t>
          </a:r>
          <a:endParaRPr lang="en-US" sz="800" kern="1200" dirty="0">
            <a:solidFill>
              <a:schemeClr val="bg2"/>
            </a:solidFill>
          </a:endParaRPr>
        </a:p>
      </dsp:txBody>
      <dsp:txXfrm>
        <a:off x="2690132" y="1992858"/>
        <a:ext cx="1471906" cy="454655"/>
      </dsp:txXfrm>
    </dsp:sp>
    <dsp:sp modelId="{F142A44F-0B89-4E66-A011-EC5852C96DD2}">
      <dsp:nvSpPr>
        <dsp:cNvPr id="0" name=""/>
        <dsp:cNvSpPr/>
      </dsp:nvSpPr>
      <dsp:spPr>
        <a:xfrm>
          <a:off x="4371417" y="1992858"/>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dirty="0">
              <a:solidFill>
                <a:schemeClr val="bg2"/>
              </a:solidFill>
            </a:rPr>
            <a:t>1</a:t>
          </a:r>
          <a:r>
            <a:rPr lang="el-GR" sz="800" b="0" kern="1200" dirty="0">
              <a:solidFill>
                <a:schemeClr val="bg2"/>
              </a:solidFill>
            </a:rPr>
            <a:t>8</a:t>
          </a:r>
          <a:r>
            <a:rPr lang="el-GR" sz="800" b="0" kern="1200" baseline="30000" dirty="0">
              <a:solidFill>
                <a:schemeClr val="bg2"/>
              </a:solidFill>
            </a:rPr>
            <a:t>ο</a:t>
          </a:r>
          <a:r>
            <a:rPr lang="el-GR" sz="800" b="0" kern="1200" dirty="0">
              <a:solidFill>
                <a:schemeClr val="bg2"/>
              </a:solidFill>
            </a:rPr>
            <a:t> εξάμηνο (Ιούλιος - Δεκέμβριος 2016)</a:t>
          </a:r>
        </a:p>
        <a:p>
          <a:pPr marL="0" lvl="0" indent="0" algn="ctr" defTabSz="355600">
            <a:lnSpc>
              <a:spcPct val="90000"/>
            </a:lnSpc>
            <a:spcBef>
              <a:spcPct val="0"/>
            </a:spcBef>
            <a:spcAft>
              <a:spcPct val="35000"/>
            </a:spcAft>
            <a:buNone/>
          </a:pPr>
          <a:r>
            <a:rPr lang="el-GR" sz="800" b="0" kern="1200" dirty="0">
              <a:solidFill>
                <a:schemeClr val="bg2"/>
              </a:solidFill>
            </a:rPr>
            <a:t>199 μέλη</a:t>
          </a:r>
          <a:endParaRPr lang="en-US" sz="800" kern="1200" dirty="0">
            <a:solidFill>
              <a:schemeClr val="bg2"/>
            </a:solidFill>
          </a:endParaRPr>
        </a:p>
      </dsp:txBody>
      <dsp:txXfrm>
        <a:off x="4371417" y="1992858"/>
        <a:ext cx="1471906" cy="454655"/>
      </dsp:txXfrm>
    </dsp:sp>
    <dsp:sp modelId="{EDC6E7C4-3398-4384-B6F9-33EB090EB60E}">
      <dsp:nvSpPr>
        <dsp:cNvPr id="0" name=""/>
        <dsp:cNvSpPr/>
      </dsp:nvSpPr>
      <dsp:spPr>
        <a:xfrm>
          <a:off x="6052701" y="1992858"/>
          <a:ext cx="1471906" cy="454655"/>
        </a:xfrm>
        <a:prstGeom prst="rect">
          <a:avLst/>
        </a:prstGeom>
        <a:solidFill>
          <a:schemeClr val="lt1">
            <a:hueOff val="0"/>
            <a:satOff val="0"/>
            <a:lumOff val="0"/>
            <a:alphaOff val="0"/>
          </a:schemeClr>
        </a:solidFill>
        <a:ln>
          <a:solidFill>
            <a:schemeClr val="bg1">
              <a:lumMod val="60000"/>
              <a:lumOff val="4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i="1" kern="1200" dirty="0">
              <a:solidFill>
                <a:schemeClr val="bg2"/>
              </a:solidFill>
            </a:rPr>
            <a:t>1</a:t>
          </a:r>
          <a:r>
            <a:rPr lang="en-GB" sz="800" b="1" i="1" kern="1200" dirty="0">
              <a:solidFill>
                <a:schemeClr val="bg2"/>
              </a:solidFill>
            </a:rPr>
            <a:t>9</a:t>
          </a:r>
          <a:r>
            <a:rPr lang="el-GR" sz="800" b="1" i="1" kern="1200" baseline="30000" dirty="0">
              <a:solidFill>
                <a:schemeClr val="bg2"/>
              </a:solidFill>
            </a:rPr>
            <a:t>ο</a:t>
          </a:r>
          <a:r>
            <a:rPr lang="el-GR" sz="800" b="1" i="1" kern="1200" dirty="0">
              <a:solidFill>
                <a:schemeClr val="bg2"/>
              </a:solidFill>
            </a:rPr>
            <a:t> εξάμηνο (Ιούλιος - Δεκέμβριος 201</a:t>
          </a:r>
          <a:r>
            <a:rPr lang="en-GB" sz="800" b="1" i="1" kern="1200" dirty="0">
              <a:solidFill>
                <a:schemeClr val="bg2"/>
              </a:solidFill>
            </a:rPr>
            <a:t>7</a:t>
          </a:r>
          <a:r>
            <a:rPr lang="el-GR" sz="800" b="1" i="1" kern="1200" dirty="0">
              <a:solidFill>
                <a:schemeClr val="bg2"/>
              </a:solidFill>
            </a:rPr>
            <a:t>)</a:t>
          </a:r>
        </a:p>
        <a:p>
          <a:pPr marL="0" lvl="0" indent="0" algn="ctr" defTabSz="355600">
            <a:lnSpc>
              <a:spcPct val="90000"/>
            </a:lnSpc>
            <a:spcBef>
              <a:spcPct val="0"/>
            </a:spcBef>
            <a:spcAft>
              <a:spcPct val="35000"/>
            </a:spcAft>
            <a:buNone/>
          </a:pPr>
          <a:r>
            <a:rPr lang="en-GB" sz="800" b="1" i="1" kern="1200" dirty="0">
              <a:solidFill>
                <a:schemeClr val="bg2"/>
              </a:solidFill>
            </a:rPr>
            <a:t>241</a:t>
          </a:r>
          <a:r>
            <a:rPr lang="el-GR" sz="800" b="1" i="1" kern="1200" dirty="0">
              <a:solidFill>
                <a:schemeClr val="bg2"/>
              </a:solidFill>
            </a:rPr>
            <a:t> μέλη</a:t>
          </a:r>
          <a:endParaRPr lang="en-US" sz="800" b="1" i="1" kern="1200" dirty="0">
            <a:solidFill>
              <a:schemeClr val="bg2"/>
            </a:solidFill>
          </a:endParaRPr>
        </a:p>
      </dsp:txBody>
      <dsp:txXfrm>
        <a:off x="6052701" y="1992858"/>
        <a:ext cx="1471906" cy="45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E3DBE-48F6-4671-8ECE-D47DBD2EE5F9}">
      <dsp:nvSpPr>
        <dsp:cNvPr id="0" name=""/>
        <dsp:cNvSpPr/>
      </dsp:nvSpPr>
      <dsp:spPr>
        <a:xfrm>
          <a:off x="0" y="4261"/>
          <a:ext cx="8136904" cy="70480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bg2"/>
              </a:solidFill>
            </a:rPr>
            <a:t>Στόχος:</a:t>
          </a:r>
          <a:r>
            <a:rPr lang="el-GR" sz="1400" kern="1200" dirty="0"/>
            <a:t>  </a:t>
          </a:r>
          <a:r>
            <a:rPr lang="el-GR" sz="1400" kern="1200" dirty="0">
              <a:solidFill>
                <a:schemeClr val="bg2"/>
              </a:solidFill>
            </a:rPr>
            <a:t>Μέτρηση της ανάπτυξης του τομέα της Κατασκευαστικής Βιομηχανίας &amp; Καταγραφή του βαθμού στον οποίο η βιομηχανία επηρεάζεται από διάφορους παράγοντες</a:t>
          </a:r>
          <a:endParaRPr lang="en-US" sz="1600" b="1" kern="1200" dirty="0">
            <a:solidFill>
              <a:schemeClr val="bg2"/>
            </a:solidFill>
          </a:endParaRPr>
        </a:p>
      </dsp:txBody>
      <dsp:txXfrm>
        <a:off x="34406" y="38667"/>
        <a:ext cx="8068092" cy="635995"/>
      </dsp:txXfrm>
    </dsp:sp>
    <dsp:sp modelId="{66A8360D-641C-4A42-AC0B-B9C63AE34016}">
      <dsp:nvSpPr>
        <dsp:cNvPr id="0" name=""/>
        <dsp:cNvSpPr/>
      </dsp:nvSpPr>
      <dsp:spPr>
        <a:xfrm>
          <a:off x="0" y="735020"/>
          <a:ext cx="8136904" cy="694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solidFill>
              <a:schemeClr val="bg2"/>
            </a:solidFill>
          </a:endParaRPr>
        </a:p>
      </dsp:txBody>
      <dsp:txXfrm>
        <a:off x="0" y="735020"/>
        <a:ext cx="8136904" cy="694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E3DBE-48F6-4671-8ECE-D47DBD2EE5F9}">
      <dsp:nvSpPr>
        <dsp:cNvPr id="0" name=""/>
        <dsp:cNvSpPr/>
      </dsp:nvSpPr>
      <dsp:spPr>
        <a:xfrm>
          <a:off x="0" y="0"/>
          <a:ext cx="8136904" cy="63660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bg2"/>
              </a:solidFill>
            </a:rPr>
            <a:t>Κάλυψη: </a:t>
          </a:r>
          <a:r>
            <a:rPr lang="el-GR" sz="1400" kern="1200" dirty="0">
              <a:solidFill>
                <a:schemeClr val="bg2"/>
              </a:solidFill>
            </a:rPr>
            <a:t>Εργοληπτικές επιχειρήσεις/Μέλη Ο.Σ.Ε.Ο.Κ.</a:t>
          </a:r>
          <a:endParaRPr lang="en-US" sz="1400" b="1" kern="1200" dirty="0">
            <a:solidFill>
              <a:schemeClr val="bg2"/>
            </a:solidFill>
          </a:endParaRPr>
        </a:p>
      </dsp:txBody>
      <dsp:txXfrm>
        <a:off x="31076" y="31076"/>
        <a:ext cx="8074752" cy="574450"/>
      </dsp:txXfrm>
    </dsp:sp>
    <dsp:sp modelId="{66A8360D-641C-4A42-AC0B-B9C63AE34016}">
      <dsp:nvSpPr>
        <dsp:cNvPr id="0" name=""/>
        <dsp:cNvSpPr/>
      </dsp:nvSpPr>
      <dsp:spPr>
        <a:xfrm>
          <a:off x="0" y="638072"/>
          <a:ext cx="8136904" cy="51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bg2"/>
            </a:solidFill>
          </a:endParaRPr>
        </a:p>
      </dsp:txBody>
      <dsp:txXfrm>
        <a:off x="0" y="638072"/>
        <a:ext cx="8136904" cy="51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E3DBE-48F6-4671-8ECE-D47DBD2EE5F9}">
      <dsp:nvSpPr>
        <dsp:cNvPr id="0" name=""/>
        <dsp:cNvSpPr/>
      </dsp:nvSpPr>
      <dsp:spPr>
        <a:xfrm>
          <a:off x="0" y="0"/>
          <a:ext cx="8136904" cy="7031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schemeClr val="bg2"/>
              </a:solidFill>
            </a:rPr>
            <a:t>Μέθοδος συλλογής στοιχείων: </a:t>
          </a:r>
          <a:r>
            <a:rPr lang="el-GR" sz="1400" b="0" kern="1200" dirty="0">
              <a:solidFill>
                <a:schemeClr val="bg2"/>
              </a:solidFill>
            </a:rPr>
            <a:t>Αυτό-συμπλήρωση ερωτηματολογίων &amp; Τηλεφωνικές συνεντεύξεις </a:t>
          </a:r>
          <a:endParaRPr lang="en-US" sz="1400" b="1" kern="1200" dirty="0">
            <a:solidFill>
              <a:schemeClr val="bg2"/>
            </a:solidFill>
          </a:endParaRPr>
        </a:p>
      </dsp:txBody>
      <dsp:txXfrm>
        <a:off x="34323" y="34323"/>
        <a:ext cx="8068258" cy="634464"/>
      </dsp:txXfrm>
    </dsp:sp>
    <dsp:sp modelId="{66A8360D-641C-4A42-AC0B-B9C63AE34016}">
      <dsp:nvSpPr>
        <dsp:cNvPr id="0" name=""/>
        <dsp:cNvSpPr/>
      </dsp:nvSpPr>
      <dsp:spPr>
        <a:xfrm>
          <a:off x="0" y="703362"/>
          <a:ext cx="8136904" cy="44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solidFill>
              <a:schemeClr val="bg2"/>
            </a:solidFill>
          </a:endParaRPr>
        </a:p>
      </dsp:txBody>
      <dsp:txXfrm>
        <a:off x="0" y="703362"/>
        <a:ext cx="8136904" cy="448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79725" cy="485775"/>
          </a:xfrm>
          <a:prstGeom prst="rect">
            <a:avLst/>
          </a:prstGeom>
          <a:noFill/>
          <a:ln w="12700" cap="sq">
            <a:noFill/>
            <a:miter lim="800000"/>
            <a:headEnd type="none" w="sm" len="sm"/>
            <a:tailEnd type="none" w="sm" len="sm"/>
          </a:ln>
          <a:effectLst/>
        </p:spPr>
        <p:txBody>
          <a:bodyPr vert="horz" wrap="square" lIns="90480" tIns="45240" rIns="90480" bIns="45240" numCol="1" anchor="t" anchorCtr="0" compatLnSpc="1">
            <a:prstTxWarp prst="textNoShape">
              <a:avLst/>
            </a:prstTxWarp>
          </a:bodyPr>
          <a:lstStyle>
            <a:lvl1pPr defTabSz="904875" eaLnBrk="0" hangingPunct="0">
              <a:defRPr kumimoji="0" sz="1200" u="none">
                <a:effectLst/>
              </a:defRPr>
            </a:lvl1pPr>
          </a:lstStyle>
          <a:p>
            <a:pPr>
              <a:defRPr/>
            </a:pPr>
            <a:endParaRPr lang="en-GB"/>
          </a:p>
        </p:txBody>
      </p:sp>
      <p:sp>
        <p:nvSpPr>
          <p:cNvPr id="20483" name="Rectangle 3"/>
          <p:cNvSpPr>
            <a:spLocks noGrp="1" noChangeArrowheads="1"/>
          </p:cNvSpPr>
          <p:nvPr>
            <p:ph type="dt" sz="quarter" idx="1"/>
          </p:nvPr>
        </p:nvSpPr>
        <p:spPr bwMode="auto">
          <a:xfrm>
            <a:off x="3765550" y="0"/>
            <a:ext cx="2879725" cy="485775"/>
          </a:xfrm>
          <a:prstGeom prst="rect">
            <a:avLst/>
          </a:prstGeom>
          <a:noFill/>
          <a:ln w="12700" cap="sq">
            <a:noFill/>
            <a:miter lim="800000"/>
            <a:headEnd type="none" w="sm" len="sm"/>
            <a:tailEnd type="none" w="sm" len="sm"/>
          </a:ln>
          <a:effectLst/>
        </p:spPr>
        <p:txBody>
          <a:bodyPr vert="horz" wrap="square" lIns="90480" tIns="45240" rIns="90480" bIns="45240" numCol="1" anchor="t" anchorCtr="0" compatLnSpc="1">
            <a:prstTxWarp prst="textNoShape">
              <a:avLst/>
            </a:prstTxWarp>
          </a:bodyPr>
          <a:lstStyle>
            <a:lvl1pPr algn="r" defTabSz="904875" eaLnBrk="0" hangingPunct="0">
              <a:defRPr kumimoji="0" sz="1200" u="none">
                <a:effectLst/>
              </a:defRPr>
            </a:lvl1pPr>
          </a:lstStyle>
          <a:p>
            <a:pPr>
              <a:defRPr/>
            </a:pPr>
            <a:endParaRPr lang="en-GB"/>
          </a:p>
        </p:txBody>
      </p:sp>
      <p:sp>
        <p:nvSpPr>
          <p:cNvPr id="20484" name="Rectangle 4"/>
          <p:cNvSpPr>
            <a:spLocks noGrp="1" noChangeArrowheads="1"/>
          </p:cNvSpPr>
          <p:nvPr>
            <p:ph type="ftr" sz="quarter" idx="2"/>
          </p:nvPr>
        </p:nvSpPr>
        <p:spPr bwMode="auto">
          <a:xfrm>
            <a:off x="0" y="9290050"/>
            <a:ext cx="2879725" cy="487363"/>
          </a:xfrm>
          <a:prstGeom prst="rect">
            <a:avLst/>
          </a:prstGeom>
          <a:noFill/>
          <a:ln w="12700" cap="sq">
            <a:noFill/>
            <a:miter lim="800000"/>
            <a:headEnd type="none" w="sm" len="sm"/>
            <a:tailEnd type="none" w="sm" len="sm"/>
          </a:ln>
          <a:effectLst/>
        </p:spPr>
        <p:txBody>
          <a:bodyPr vert="horz" wrap="square" lIns="90480" tIns="45240" rIns="90480" bIns="45240" numCol="1" anchor="b" anchorCtr="0" compatLnSpc="1">
            <a:prstTxWarp prst="textNoShape">
              <a:avLst/>
            </a:prstTxWarp>
          </a:bodyPr>
          <a:lstStyle>
            <a:lvl1pPr defTabSz="904875" eaLnBrk="0" hangingPunct="0">
              <a:defRPr kumimoji="0" sz="1200" u="none">
                <a:effectLst/>
              </a:defRPr>
            </a:lvl1pPr>
          </a:lstStyle>
          <a:p>
            <a:pPr>
              <a:defRPr/>
            </a:pPr>
            <a:endParaRPr lang="en-GB"/>
          </a:p>
        </p:txBody>
      </p:sp>
      <p:sp>
        <p:nvSpPr>
          <p:cNvPr id="20485" name="Rectangle 5"/>
          <p:cNvSpPr>
            <a:spLocks noGrp="1" noChangeArrowheads="1"/>
          </p:cNvSpPr>
          <p:nvPr>
            <p:ph type="sldNum" sz="quarter" idx="3"/>
          </p:nvPr>
        </p:nvSpPr>
        <p:spPr bwMode="auto">
          <a:xfrm>
            <a:off x="3765550" y="9290050"/>
            <a:ext cx="2879725" cy="487363"/>
          </a:xfrm>
          <a:prstGeom prst="rect">
            <a:avLst/>
          </a:prstGeom>
          <a:noFill/>
          <a:ln w="12700" cap="sq">
            <a:noFill/>
            <a:miter lim="800000"/>
            <a:headEnd type="none" w="sm" len="sm"/>
            <a:tailEnd type="none" w="sm" len="sm"/>
          </a:ln>
          <a:effectLst/>
        </p:spPr>
        <p:txBody>
          <a:bodyPr vert="horz" wrap="square" lIns="90480" tIns="45240" rIns="90480" bIns="45240" numCol="1" anchor="b" anchorCtr="0" compatLnSpc="1">
            <a:prstTxWarp prst="textNoShape">
              <a:avLst/>
            </a:prstTxWarp>
          </a:bodyPr>
          <a:lstStyle>
            <a:lvl1pPr algn="r" defTabSz="904875" eaLnBrk="0" hangingPunct="0">
              <a:defRPr kumimoji="0" sz="1200" u="none">
                <a:effectLst/>
              </a:defRPr>
            </a:lvl1pPr>
          </a:lstStyle>
          <a:p>
            <a:pPr>
              <a:defRPr/>
            </a:pPr>
            <a:fld id="{83EA5920-E00D-4C3C-B985-089F84B02BE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79725" cy="485775"/>
          </a:xfrm>
          <a:prstGeom prst="rect">
            <a:avLst/>
          </a:prstGeom>
          <a:noFill/>
          <a:ln w="12700" cap="sq">
            <a:noFill/>
            <a:miter lim="800000"/>
            <a:headEnd type="none" w="sm" len="sm"/>
            <a:tailEnd type="none" w="sm" len="sm"/>
          </a:ln>
          <a:effectLst/>
        </p:spPr>
        <p:txBody>
          <a:bodyPr vert="horz" wrap="square" lIns="90480" tIns="45240" rIns="90480" bIns="45240" numCol="1" anchor="t" anchorCtr="0" compatLnSpc="1">
            <a:prstTxWarp prst="textNoShape">
              <a:avLst/>
            </a:prstTxWarp>
          </a:bodyPr>
          <a:lstStyle>
            <a:lvl1pPr defTabSz="904875" eaLnBrk="0" hangingPunct="0">
              <a:defRPr kumimoji="0" sz="1200" u="none">
                <a:effectLst/>
              </a:defRPr>
            </a:lvl1pPr>
          </a:lstStyle>
          <a:p>
            <a:pPr>
              <a:defRPr/>
            </a:pPr>
            <a:endParaRPr lang="en-GB"/>
          </a:p>
        </p:txBody>
      </p:sp>
      <p:sp>
        <p:nvSpPr>
          <p:cNvPr id="93187" name="Rectangle 3"/>
          <p:cNvSpPr>
            <a:spLocks noGrp="1" noRot="1" noChangeAspect="1" noChangeArrowheads="1"/>
          </p:cNvSpPr>
          <p:nvPr>
            <p:ph type="sldImg" idx="2"/>
          </p:nvPr>
        </p:nvSpPr>
        <p:spPr bwMode="auto">
          <a:xfrm>
            <a:off x="881063" y="735013"/>
            <a:ext cx="4884737" cy="36639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885825" y="4643438"/>
            <a:ext cx="4873625" cy="4398962"/>
          </a:xfrm>
          <a:prstGeom prst="rect">
            <a:avLst/>
          </a:prstGeom>
          <a:noFill/>
          <a:ln w="12700" cap="sq">
            <a:noFill/>
            <a:miter lim="800000"/>
            <a:headEnd type="none" w="sm" len="sm"/>
            <a:tailEnd type="none" w="sm" len="sm"/>
          </a:ln>
          <a:effectLst/>
        </p:spPr>
        <p:txBody>
          <a:bodyPr vert="horz" wrap="square" lIns="90480" tIns="45240" rIns="90480" bIns="4524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3" name="Rectangle 5"/>
          <p:cNvSpPr>
            <a:spLocks noGrp="1" noChangeArrowheads="1"/>
          </p:cNvSpPr>
          <p:nvPr>
            <p:ph type="dt" idx="1"/>
          </p:nvPr>
        </p:nvSpPr>
        <p:spPr bwMode="auto">
          <a:xfrm>
            <a:off x="3765550" y="0"/>
            <a:ext cx="2879725" cy="485775"/>
          </a:xfrm>
          <a:prstGeom prst="rect">
            <a:avLst/>
          </a:prstGeom>
          <a:noFill/>
          <a:ln w="12700" cap="sq">
            <a:noFill/>
            <a:miter lim="800000"/>
            <a:headEnd type="none" w="sm" len="sm"/>
            <a:tailEnd type="none" w="sm" len="sm"/>
          </a:ln>
          <a:effectLst/>
        </p:spPr>
        <p:txBody>
          <a:bodyPr vert="horz" wrap="square" lIns="90480" tIns="45240" rIns="90480" bIns="45240" numCol="1" anchor="t" anchorCtr="0" compatLnSpc="1">
            <a:prstTxWarp prst="textNoShape">
              <a:avLst/>
            </a:prstTxWarp>
          </a:bodyPr>
          <a:lstStyle>
            <a:lvl1pPr algn="r" defTabSz="904875" eaLnBrk="0" hangingPunct="0">
              <a:defRPr kumimoji="0" sz="1200" u="none">
                <a:effectLst/>
              </a:defRPr>
            </a:lvl1pPr>
          </a:lstStyle>
          <a:p>
            <a:pPr>
              <a:defRPr/>
            </a:pPr>
            <a:endParaRPr lang="en-GB"/>
          </a:p>
        </p:txBody>
      </p:sp>
      <p:sp>
        <p:nvSpPr>
          <p:cNvPr id="2054" name="Rectangle 6"/>
          <p:cNvSpPr>
            <a:spLocks noGrp="1" noChangeArrowheads="1"/>
          </p:cNvSpPr>
          <p:nvPr>
            <p:ph type="ftr" sz="quarter" idx="4"/>
          </p:nvPr>
        </p:nvSpPr>
        <p:spPr bwMode="auto">
          <a:xfrm>
            <a:off x="0" y="9290050"/>
            <a:ext cx="2879725" cy="487363"/>
          </a:xfrm>
          <a:prstGeom prst="rect">
            <a:avLst/>
          </a:prstGeom>
          <a:noFill/>
          <a:ln w="12700" cap="sq">
            <a:noFill/>
            <a:miter lim="800000"/>
            <a:headEnd type="none" w="sm" len="sm"/>
            <a:tailEnd type="none" w="sm" len="sm"/>
          </a:ln>
          <a:effectLst/>
        </p:spPr>
        <p:txBody>
          <a:bodyPr vert="horz" wrap="square" lIns="90480" tIns="45240" rIns="90480" bIns="45240" numCol="1" anchor="b" anchorCtr="0" compatLnSpc="1">
            <a:prstTxWarp prst="textNoShape">
              <a:avLst/>
            </a:prstTxWarp>
          </a:bodyPr>
          <a:lstStyle>
            <a:lvl1pPr defTabSz="904875" eaLnBrk="0" hangingPunct="0">
              <a:defRPr kumimoji="0" sz="1200" u="none">
                <a:effectLst/>
              </a:defRPr>
            </a:lvl1pPr>
          </a:lstStyle>
          <a:p>
            <a:pPr>
              <a:defRPr/>
            </a:pPr>
            <a:endParaRPr lang="en-GB"/>
          </a:p>
        </p:txBody>
      </p:sp>
      <p:sp>
        <p:nvSpPr>
          <p:cNvPr id="2055" name="Rectangle 7"/>
          <p:cNvSpPr>
            <a:spLocks noGrp="1" noChangeArrowheads="1"/>
          </p:cNvSpPr>
          <p:nvPr>
            <p:ph type="sldNum" sz="quarter" idx="5"/>
          </p:nvPr>
        </p:nvSpPr>
        <p:spPr bwMode="auto">
          <a:xfrm>
            <a:off x="3765550" y="9290050"/>
            <a:ext cx="2879725" cy="487363"/>
          </a:xfrm>
          <a:prstGeom prst="rect">
            <a:avLst/>
          </a:prstGeom>
          <a:noFill/>
          <a:ln w="12700" cap="sq">
            <a:noFill/>
            <a:miter lim="800000"/>
            <a:headEnd type="none" w="sm" len="sm"/>
            <a:tailEnd type="none" w="sm" len="sm"/>
          </a:ln>
          <a:effectLst/>
        </p:spPr>
        <p:txBody>
          <a:bodyPr vert="horz" wrap="square" lIns="90480" tIns="45240" rIns="90480" bIns="45240" numCol="1" anchor="b" anchorCtr="0" compatLnSpc="1">
            <a:prstTxWarp prst="textNoShape">
              <a:avLst/>
            </a:prstTxWarp>
          </a:bodyPr>
          <a:lstStyle>
            <a:lvl1pPr algn="r" defTabSz="904875" eaLnBrk="0" hangingPunct="0">
              <a:defRPr kumimoji="0" sz="1200" u="none">
                <a:effectLst/>
              </a:defRPr>
            </a:lvl1pPr>
          </a:lstStyle>
          <a:p>
            <a:pPr>
              <a:defRPr/>
            </a:pPr>
            <a:fld id="{1947A76D-43D5-4FCF-AD7D-98A4762C17D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C49B539-6A5B-42C9-92A9-F639866FBAD6}" type="slidenum">
              <a:rPr lang="en-GB" smtClean="0"/>
              <a:pPr/>
              <a:t>4</a:t>
            </a:fld>
            <a:endParaRPr lang="en-GB"/>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83D776D-D67D-495B-A7B1-3684AE105584}" type="slidenum">
              <a:rPr lang="en-GB" smtClean="0"/>
              <a:pPr/>
              <a:t>29</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45D0AAA-7D4E-46FC-BAA7-2037B9C4CA30}" type="slidenum">
              <a:rPr lang="en-GB" smtClean="0"/>
              <a:pPr/>
              <a:t>35</a:t>
            </a:fld>
            <a:endParaRPr lang="en-GB"/>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E0206DA-1D20-48EC-9BC9-C7F1D9E5A368}" type="slidenum">
              <a:rPr lang="en-GB" smtClean="0"/>
              <a:pPr/>
              <a:t>37</a:t>
            </a:fld>
            <a:endParaRPr lang="en-GB"/>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04315FA-3C85-47ED-ACAE-90362E50678F}" type="slidenum">
              <a:rPr lang="en-GB" smtClean="0"/>
              <a:pPr/>
              <a:t>43</a:t>
            </a:fld>
            <a:endParaRPr lang="en-GB"/>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C074A84-02B2-43AB-8C6F-8EC4655C58DE}" type="slidenum">
              <a:rPr lang="en-GB" smtClean="0"/>
              <a:pPr/>
              <a:t>45</a:t>
            </a:fld>
            <a:endParaRPr lang="en-GB"/>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5888CBB-BD43-4251-A6F0-0C6C1D7E6DEF}" type="slidenum">
              <a:rPr lang="en-GB" smtClean="0"/>
              <a:pPr/>
              <a:t>51</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86D375E-CB4B-4525-BD0D-33B1DAB5EE71}" type="slidenum">
              <a:rPr lang="en-GB" smtClean="0"/>
              <a:pPr/>
              <a:t>58</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254CC55-D2E3-4D87-962F-BBEEFE4692C0}" type="slidenum">
              <a:rPr lang="en-GB" smtClean="0"/>
              <a:pPr/>
              <a:t>62</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9DD0359-EB97-4685-BE9D-C814CB2245C9}" type="slidenum">
              <a:rPr lang="en-GB" smtClean="0"/>
              <a:pPr/>
              <a:t>63</a:t>
            </a:fld>
            <a:endParaRPr lang="en-GB"/>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CE0643D-8CA3-410F-90C3-92FF3D2789FB}" type="slidenum">
              <a:rPr lang="en-GB" smtClean="0"/>
              <a:pPr/>
              <a:t>65</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640C3A-4B27-4B58-9F0C-4D8FEA9A7BFC}" type="slidenum">
              <a:rPr lang="en-GB" smtClean="0"/>
              <a:pPr/>
              <a:t>5</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714B775-6D0A-4495-BB78-BAC9318311B3}" type="slidenum">
              <a:rPr lang="en-GB" smtClean="0"/>
              <a:pPr/>
              <a:t>66</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5509789-FBA6-4261-98A5-1CA9D0CB41B0}" type="slidenum">
              <a:rPr lang="en-GB" smtClean="0"/>
              <a:pPr/>
              <a:t>67</a:t>
            </a:fld>
            <a:endParaRPr lang="en-GB"/>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ACD73B3-32F4-47A6-8293-21A36966E49E}" type="slidenum">
              <a:rPr lang="en-GB" smtClean="0"/>
              <a:pPr/>
              <a:t>68</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9812279-7D8A-4AF0-B995-770FE6E62FDF}" type="slidenum">
              <a:rPr lang="en-GB" smtClean="0"/>
              <a:pPr/>
              <a:t>69</a:t>
            </a:fld>
            <a:endParaRPr lang="en-GB"/>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302A7F2-AC85-4568-90CD-6B016310C12E}" type="slidenum">
              <a:rPr lang="en-GB" smtClean="0"/>
              <a:pPr/>
              <a:t>70</a:t>
            </a:fld>
            <a:endParaRPr lang="en-GB"/>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E11EBA1-201A-4B66-AA31-CBC3D6C351EA}" type="slidenum">
              <a:rPr lang="en-GB" smtClean="0"/>
              <a:pPr/>
              <a:t>71</a:t>
            </a:fld>
            <a:endParaRPr lang="en-GB"/>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F89DE48-2825-44A6-B4AD-81088AD237BD}" type="slidenum">
              <a:rPr lang="en-GB" smtClean="0"/>
              <a:pPr/>
              <a:t>72</a:t>
            </a:fld>
            <a:endParaRPr lang="en-GB"/>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8117A74-DC05-4540-A79B-8EF537A53CF1}" type="slidenum">
              <a:rPr lang="en-GB" smtClean="0"/>
              <a:pPr/>
              <a:t>73</a:t>
            </a:fld>
            <a:endParaRPr lang="en-GB"/>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0434A78-01FC-4924-84A7-704AC68D3D67}" type="slidenum">
              <a:rPr lang="en-GB" smtClean="0"/>
              <a:pPr/>
              <a:t>80</a:t>
            </a:fld>
            <a:endParaRPr lang="en-GB"/>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A6FFC97-49DC-4386-8101-A0F73DA41A3E}" type="slidenum">
              <a:rPr lang="en-GB" smtClean="0"/>
              <a:pPr/>
              <a:t>6</a:t>
            </a:fld>
            <a:endParaRPr lang="en-GB"/>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2646412-933E-41BD-9303-DC0D6B6AE20C}" type="slidenum">
              <a:rPr lang="en-GB" smtClean="0"/>
              <a:pPr/>
              <a:t>8</a:t>
            </a:fld>
            <a:endParaRPr lang="en-GB"/>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ABDE88A-7195-40ED-8CF9-862B47020A49}" type="slidenum">
              <a:rPr lang="en-GB" smtClean="0"/>
              <a:pPr/>
              <a:t>10</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873AF7C-C687-4394-9314-2C5153853829}" type="slidenum">
              <a:rPr lang="en-GB" smtClean="0"/>
              <a:pPr/>
              <a:t>16</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BA46A35-746C-410B-A70A-D8D522DD81E0}" type="slidenum">
              <a:rPr lang="en-GB" smtClean="0"/>
              <a:pPr/>
              <a:t>19</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93548AE-F1A3-4414-8E48-FF63A4829A3A}" type="slidenum">
              <a:rPr lang="en-GB" smtClean="0"/>
              <a:pPr/>
              <a:t>21</a:t>
            </a:fld>
            <a:endParaRPr lang="en-GB"/>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CAFA641-9DF9-4FAB-8D95-E393AD25D8FB}" type="slidenum">
              <a:rPr lang="en-GB" smtClean="0"/>
              <a:pPr/>
              <a:t>27</a:t>
            </a:fld>
            <a:endParaRPr lang="en-GB"/>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99"/>
        </a:solidFill>
        <a:effectLst/>
      </p:bgPr>
    </p:bg>
    <p:spTree>
      <p:nvGrpSpPr>
        <p:cNvPr id="1" name=""/>
        <p:cNvGrpSpPr/>
        <p:nvPr/>
      </p:nvGrpSpPr>
      <p:grpSpPr>
        <a:xfrm>
          <a:off x="0" y="0"/>
          <a:ext cx="0" cy="0"/>
          <a:chOff x="0" y="0"/>
          <a:chExt cx="0" cy="0"/>
        </a:xfrm>
      </p:grpSpPr>
      <p:sp>
        <p:nvSpPr>
          <p:cNvPr id="4" name="Rectangle 5223"/>
          <p:cNvSpPr>
            <a:spLocks noChangeArrowheads="1"/>
          </p:cNvSpPr>
          <p:nvPr/>
        </p:nvSpPr>
        <p:spPr bwMode="auto">
          <a:xfrm>
            <a:off x="-3175" y="2781300"/>
            <a:ext cx="2124075" cy="4076700"/>
          </a:xfrm>
          <a:prstGeom prst="rect">
            <a:avLst/>
          </a:prstGeom>
          <a:solidFill>
            <a:schemeClr val="tx1">
              <a:alpha val="49001"/>
            </a:schemeClr>
          </a:solidFill>
          <a:ln w="28575">
            <a:noFill/>
            <a:miter lim="800000"/>
            <a:headEnd/>
            <a:tailEnd/>
          </a:ln>
          <a:effectLst/>
        </p:spPr>
        <p:txBody>
          <a:bodyPr wrap="none" anchor="ctr"/>
          <a:lstStyle/>
          <a:p>
            <a:pPr algn="ctr">
              <a:defRPr/>
            </a:pPr>
            <a:endParaRPr kumimoji="0" lang="el-GR" sz="5500" b="1" u="none">
              <a:solidFill>
                <a:srgbClr val="000066"/>
              </a:solidFill>
              <a:latin typeface="Arial" charset="0"/>
            </a:endParaRPr>
          </a:p>
        </p:txBody>
      </p:sp>
      <p:sp>
        <p:nvSpPr>
          <p:cNvPr id="5" name="Rectangle 5210"/>
          <p:cNvSpPr>
            <a:spLocks noChangeArrowheads="1"/>
          </p:cNvSpPr>
          <p:nvPr/>
        </p:nvSpPr>
        <p:spPr bwMode="auto">
          <a:xfrm>
            <a:off x="2124075" y="1916113"/>
            <a:ext cx="6985000" cy="1944687"/>
          </a:xfrm>
          <a:prstGeom prst="rect">
            <a:avLst/>
          </a:prstGeom>
          <a:solidFill>
            <a:schemeClr val="tx1">
              <a:alpha val="49001"/>
            </a:schemeClr>
          </a:solidFill>
          <a:ln w="28575">
            <a:noFill/>
            <a:miter lim="800000"/>
            <a:headEnd/>
            <a:tailEnd/>
          </a:ln>
          <a:effectLst/>
        </p:spPr>
        <p:txBody>
          <a:bodyPr wrap="none" anchor="ctr"/>
          <a:lstStyle/>
          <a:p>
            <a:pPr algn="ctr">
              <a:defRPr/>
            </a:pPr>
            <a:endParaRPr kumimoji="0" lang="el-GR" sz="5500" b="1" u="none">
              <a:solidFill>
                <a:srgbClr val="000066"/>
              </a:solidFill>
              <a:latin typeface="Arial" charset="0"/>
            </a:endParaRPr>
          </a:p>
        </p:txBody>
      </p:sp>
      <p:sp>
        <p:nvSpPr>
          <p:cNvPr id="6" name="Line 67"/>
          <p:cNvSpPr>
            <a:spLocks noChangeShapeType="1"/>
          </p:cNvSpPr>
          <p:nvPr/>
        </p:nvSpPr>
        <p:spPr bwMode="auto">
          <a:xfrm>
            <a:off x="2268538" y="1588"/>
            <a:ext cx="0" cy="6858000"/>
          </a:xfrm>
          <a:prstGeom prst="line">
            <a:avLst/>
          </a:prstGeom>
          <a:noFill/>
          <a:ln w="19050">
            <a:solidFill>
              <a:schemeClr val="bg1"/>
            </a:solidFill>
            <a:prstDash val="dash"/>
            <a:round/>
            <a:headEnd/>
            <a:tailEnd/>
          </a:ln>
          <a:effectLst/>
        </p:spPr>
        <p:txBody>
          <a:bodyPr wrap="none"/>
          <a:lstStyle/>
          <a:p>
            <a:pPr>
              <a:defRPr/>
            </a:pPr>
            <a:endParaRPr lang="el-GR">
              <a:effectLst>
                <a:outerShdw blurRad="38100" dist="38100" dir="2700000" algn="tl">
                  <a:srgbClr val="000000">
                    <a:alpha val="43137"/>
                  </a:srgbClr>
                </a:outerShdw>
              </a:effectLst>
            </a:endParaRPr>
          </a:p>
        </p:txBody>
      </p:sp>
      <p:sp>
        <p:nvSpPr>
          <p:cNvPr id="7" name="Rectangle 70"/>
          <p:cNvSpPr>
            <a:spLocks noChangeArrowheads="1"/>
          </p:cNvSpPr>
          <p:nvPr/>
        </p:nvSpPr>
        <p:spPr bwMode="auto">
          <a:xfrm>
            <a:off x="8243888" y="1916113"/>
            <a:ext cx="900112" cy="1944687"/>
          </a:xfrm>
          <a:prstGeom prst="rect">
            <a:avLst/>
          </a:prstGeom>
          <a:solidFill>
            <a:srgbClr val="FFCC00">
              <a:alpha val="89000"/>
            </a:srgbClr>
          </a:solidFill>
          <a:ln w="9525">
            <a:noFill/>
            <a:miter lim="800000"/>
            <a:headEnd/>
            <a:tailEnd/>
          </a:ln>
          <a:effectLst/>
        </p:spPr>
        <p:txBody>
          <a:bodyPr anchor="ctr">
            <a:spAutoFit/>
          </a:bodyPr>
          <a:lstStyle/>
          <a:p>
            <a:pPr>
              <a:defRPr/>
            </a:pPr>
            <a:endParaRPr lang="el-GR">
              <a:effectLst>
                <a:outerShdw blurRad="38100" dist="38100" dir="2700000" algn="tl">
                  <a:srgbClr val="000000">
                    <a:alpha val="43137"/>
                  </a:srgbClr>
                </a:outerShdw>
              </a:effectLst>
            </a:endParaRPr>
          </a:p>
        </p:txBody>
      </p:sp>
      <p:sp>
        <p:nvSpPr>
          <p:cNvPr id="8" name="Line 79"/>
          <p:cNvSpPr>
            <a:spLocks noChangeShapeType="1"/>
          </p:cNvSpPr>
          <p:nvPr/>
        </p:nvSpPr>
        <p:spPr bwMode="auto">
          <a:xfrm rot="16200000">
            <a:off x="4572000" y="-2655887"/>
            <a:ext cx="0" cy="9144000"/>
          </a:xfrm>
          <a:prstGeom prst="line">
            <a:avLst/>
          </a:prstGeom>
          <a:noFill/>
          <a:ln w="25400">
            <a:solidFill>
              <a:schemeClr val="tx1"/>
            </a:solidFill>
            <a:round/>
            <a:headEnd/>
            <a:tailEnd/>
          </a:ln>
          <a:effectLst/>
        </p:spPr>
        <p:txBody>
          <a:bodyPr wrap="none"/>
          <a:lstStyle/>
          <a:p>
            <a:pPr>
              <a:defRPr/>
            </a:pPr>
            <a:endParaRPr lang="el-GR">
              <a:effectLst>
                <a:outerShdw blurRad="38100" dist="38100" dir="2700000" algn="tl">
                  <a:srgbClr val="000000">
                    <a:alpha val="43137"/>
                  </a:srgbClr>
                </a:outerShdw>
              </a:effectLst>
            </a:endParaRPr>
          </a:p>
        </p:txBody>
      </p:sp>
      <p:sp>
        <p:nvSpPr>
          <p:cNvPr id="9" name="Line 92"/>
          <p:cNvSpPr>
            <a:spLocks noChangeShapeType="1"/>
          </p:cNvSpPr>
          <p:nvPr/>
        </p:nvSpPr>
        <p:spPr bwMode="auto">
          <a:xfrm>
            <a:off x="1547813" y="6381750"/>
            <a:ext cx="4608512" cy="0"/>
          </a:xfrm>
          <a:prstGeom prst="line">
            <a:avLst/>
          </a:prstGeom>
          <a:noFill/>
          <a:ln w="15875"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0" name="Line 94"/>
          <p:cNvSpPr>
            <a:spLocks noChangeShapeType="1"/>
          </p:cNvSpPr>
          <p:nvPr/>
        </p:nvSpPr>
        <p:spPr bwMode="auto">
          <a:xfrm>
            <a:off x="8243888" y="115888"/>
            <a:ext cx="0" cy="4897437"/>
          </a:xfrm>
          <a:prstGeom prst="line">
            <a:avLst/>
          </a:prstGeom>
          <a:noFill/>
          <a:ln w="15875"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1" name="Oval 95"/>
          <p:cNvSpPr>
            <a:spLocks noChangeArrowheads="1"/>
          </p:cNvSpPr>
          <p:nvPr/>
        </p:nvSpPr>
        <p:spPr bwMode="auto">
          <a:xfrm>
            <a:off x="1836738" y="908050"/>
            <a:ext cx="142875" cy="142875"/>
          </a:xfrm>
          <a:prstGeom prst="ellipse">
            <a:avLst/>
          </a:prstGeom>
          <a:solidFill>
            <a:srgbClr val="FFCC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 name="Oval 97"/>
          <p:cNvSpPr>
            <a:spLocks noChangeArrowheads="1"/>
          </p:cNvSpPr>
          <p:nvPr/>
        </p:nvSpPr>
        <p:spPr bwMode="auto">
          <a:xfrm>
            <a:off x="8172450" y="4868863"/>
            <a:ext cx="142875" cy="142875"/>
          </a:xfrm>
          <a:prstGeom prst="ellipse">
            <a:avLst/>
          </a:prstGeom>
          <a:solidFill>
            <a:srgbClr val="FF66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3" name="Line 5213"/>
          <p:cNvSpPr>
            <a:spLocks noChangeShapeType="1"/>
          </p:cNvSpPr>
          <p:nvPr/>
        </p:nvSpPr>
        <p:spPr bwMode="auto">
          <a:xfrm rot="16200000">
            <a:off x="4608513" y="-711200"/>
            <a:ext cx="0" cy="9144000"/>
          </a:xfrm>
          <a:prstGeom prst="line">
            <a:avLst/>
          </a:prstGeom>
          <a:noFill/>
          <a:ln w="25400">
            <a:solidFill>
              <a:schemeClr val="tx1"/>
            </a:solidFill>
            <a:round/>
            <a:headEnd/>
            <a:tailEnd/>
          </a:ln>
          <a:effectLst/>
        </p:spPr>
        <p:txBody>
          <a:bodyPr wrap="none"/>
          <a:lstStyle/>
          <a:p>
            <a:pPr>
              <a:defRPr/>
            </a:pPr>
            <a:endParaRPr lang="el-GR">
              <a:effectLst>
                <a:outerShdw blurRad="38100" dist="38100" dir="2700000" algn="tl">
                  <a:srgbClr val="000000">
                    <a:alpha val="43137"/>
                  </a:srgbClr>
                </a:outerShdw>
              </a:effectLst>
            </a:endParaRPr>
          </a:p>
        </p:txBody>
      </p:sp>
      <p:pic>
        <p:nvPicPr>
          <p:cNvPr id="14" name="Picture 5216"/>
          <p:cNvPicPr>
            <a:picLocks noChangeAspect="1" noChangeArrowheads="1"/>
          </p:cNvPicPr>
          <p:nvPr/>
        </p:nvPicPr>
        <p:blipFill>
          <a:blip r:embed="rId2" cstate="print"/>
          <a:srcRect/>
          <a:stretch>
            <a:fillRect/>
          </a:stretch>
        </p:blipFill>
        <p:spPr bwMode="auto">
          <a:xfrm>
            <a:off x="0" y="0"/>
            <a:ext cx="9144000" cy="1916113"/>
          </a:xfrm>
          <a:prstGeom prst="rect">
            <a:avLst/>
          </a:prstGeom>
          <a:noFill/>
          <a:ln w="9525">
            <a:noFill/>
            <a:miter lim="800000"/>
            <a:headEnd/>
            <a:tailEnd/>
          </a:ln>
        </p:spPr>
      </p:pic>
      <p:sp>
        <p:nvSpPr>
          <p:cNvPr id="15" name="Rectangle 5217"/>
          <p:cNvSpPr>
            <a:spLocks noChangeArrowheads="1"/>
          </p:cNvSpPr>
          <p:nvPr/>
        </p:nvSpPr>
        <p:spPr bwMode="auto">
          <a:xfrm>
            <a:off x="0" y="0"/>
            <a:ext cx="2124075" cy="5300663"/>
          </a:xfrm>
          <a:prstGeom prst="rect">
            <a:avLst/>
          </a:prstGeom>
          <a:solidFill>
            <a:srgbClr val="FFCC00">
              <a:alpha val="49001"/>
            </a:srgbClr>
          </a:solidFill>
          <a:ln w="28575">
            <a:noFill/>
            <a:miter lim="800000"/>
            <a:headEnd/>
            <a:tailEnd/>
          </a:ln>
          <a:effectLst/>
        </p:spPr>
        <p:txBody>
          <a:bodyPr wrap="none" anchor="ctr"/>
          <a:lstStyle/>
          <a:p>
            <a:pPr algn="ctr">
              <a:defRPr/>
            </a:pPr>
            <a:endParaRPr kumimoji="0" lang="el-GR" sz="5500" b="1" u="none">
              <a:solidFill>
                <a:srgbClr val="000066"/>
              </a:solidFill>
              <a:latin typeface="Arial" charset="0"/>
            </a:endParaRPr>
          </a:p>
        </p:txBody>
      </p:sp>
      <p:sp>
        <p:nvSpPr>
          <p:cNvPr id="16" name="Line 89"/>
          <p:cNvSpPr>
            <a:spLocks noChangeShapeType="1"/>
          </p:cNvSpPr>
          <p:nvPr/>
        </p:nvSpPr>
        <p:spPr bwMode="auto">
          <a:xfrm>
            <a:off x="2124075" y="0"/>
            <a:ext cx="0" cy="6858000"/>
          </a:xfrm>
          <a:prstGeom prst="line">
            <a:avLst/>
          </a:prstGeom>
          <a:noFill/>
          <a:ln w="22225">
            <a:solidFill>
              <a:schemeClr val="tx1"/>
            </a:solidFill>
            <a:prstDash val="dash"/>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7" name="Line 91"/>
          <p:cNvSpPr>
            <a:spLocks noChangeShapeType="1"/>
          </p:cNvSpPr>
          <p:nvPr/>
        </p:nvSpPr>
        <p:spPr bwMode="auto">
          <a:xfrm>
            <a:off x="1692275" y="979488"/>
            <a:ext cx="0" cy="5689600"/>
          </a:xfrm>
          <a:prstGeom prst="line">
            <a:avLst/>
          </a:prstGeom>
          <a:noFill/>
          <a:ln w="15875"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8" name="Oval 5218"/>
          <p:cNvSpPr>
            <a:spLocks noChangeArrowheads="1"/>
          </p:cNvSpPr>
          <p:nvPr/>
        </p:nvSpPr>
        <p:spPr bwMode="auto">
          <a:xfrm>
            <a:off x="1619250" y="981075"/>
            <a:ext cx="142875" cy="142875"/>
          </a:xfrm>
          <a:prstGeom prst="ellipse">
            <a:avLst/>
          </a:prstGeom>
          <a:solidFill>
            <a:srgbClr val="FF66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9" name="Oval 5219"/>
          <p:cNvSpPr>
            <a:spLocks noChangeArrowheads="1"/>
          </p:cNvSpPr>
          <p:nvPr/>
        </p:nvSpPr>
        <p:spPr bwMode="auto">
          <a:xfrm>
            <a:off x="1619250" y="1196975"/>
            <a:ext cx="142875" cy="142875"/>
          </a:xfrm>
          <a:prstGeom prst="ellipse">
            <a:avLst/>
          </a:prstGeom>
          <a:solidFill>
            <a:srgbClr val="FF66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grpSp>
        <p:nvGrpSpPr>
          <p:cNvPr id="20" name="Group 5222"/>
          <p:cNvGrpSpPr>
            <a:grpSpLocks/>
          </p:cNvGrpSpPr>
          <p:nvPr/>
        </p:nvGrpSpPr>
        <p:grpSpPr bwMode="auto">
          <a:xfrm>
            <a:off x="8388350" y="5848350"/>
            <a:ext cx="720725" cy="1009650"/>
            <a:chOff x="2019" y="3365"/>
            <a:chExt cx="499" cy="565"/>
          </a:xfrm>
        </p:grpSpPr>
        <p:pic>
          <p:nvPicPr>
            <p:cNvPr id="21" name="Picture 5220"/>
            <p:cNvPicPr>
              <a:picLocks noChangeAspect="1" noChangeArrowheads="1"/>
            </p:cNvPicPr>
            <p:nvPr userDrawn="1"/>
          </p:nvPicPr>
          <p:blipFill>
            <a:blip r:embed="rId3" cstate="print"/>
            <a:srcRect/>
            <a:stretch>
              <a:fillRect/>
            </a:stretch>
          </p:blipFill>
          <p:spPr bwMode="auto">
            <a:xfrm>
              <a:off x="2019" y="3645"/>
              <a:ext cx="499" cy="285"/>
            </a:xfrm>
            <a:prstGeom prst="rect">
              <a:avLst/>
            </a:prstGeom>
            <a:noFill/>
            <a:ln w="9525">
              <a:noFill/>
              <a:miter lim="800000"/>
              <a:headEnd/>
              <a:tailEnd/>
            </a:ln>
          </p:spPr>
        </p:pic>
        <p:pic>
          <p:nvPicPr>
            <p:cNvPr id="22" name="Picture 5221"/>
            <p:cNvPicPr>
              <a:picLocks noChangeAspect="1" noChangeArrowheads="1"/>
            </p:cNvPicPr>
            <p:nvPr userDrawn="1"/>
          </p:nvPicPr>
          <p:blipFill>
            <a:blip r:embed="rId4" cstate="print"/>
            <a:srcRect/>
            <a:stretch>
              <a:fillRect/>
            </a:stretch>
          </p:blipFill>
          <p:spPr bwMode="auto">
            <a:xfrm>
              <a:off x="2019" y="3365"/>
              <a:ext cx="499" cy="280"/>
            </a:xfrm>
            <a:prstGeom prst="rect">
              <a:avLst/>
            </a:prstGeom>
            <a:noFill/>
            <a:ln w="9525">
              <a:noFill/>
              <a:miter lim="800000"/>
              <a:headEnd/>
              <a:tailEnd/>
            </a:ln>
          </p:spPr>
        </p:pic>
      </p:grpSp>
      <p:pic>
        <p:nvPicPr>
          <p:cNvPr id="23" name="Picture 4" descr="C:\Users\Avraam\Desktop\Αβραάμ Στεφανή\Κλαδικές Έρευνες ΟΣΕΟΚ\2012\Δείκτης Κατασκευαστικής Βιομηχανίας\Χορηγός\2011 - 2012 - 2013\KNAUF - SAKRET 2013\KNAUF 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7867650" y="115888"/>
            <a:ext cx="1241425" cy="801687"/>
          </a:xfrm>
          <a:prstGeom prst="rect">
            <a:avLst/>
          </a:prstGeom>
          <a:noFill/>
          <a:ln w="9525">
            <a:noFill/>
            <a:miter lim="800000"/>
            <a:headEnd/>
            <a:tailEnd/>
          </a:ln>
        </p:spPr>
      </p:pic>
      <p:pic>
        <p:nvPicPr>
          <p:cNvPr id="24" name="Picture 5" descr="C:\Users\Avraam\Desktop\Αβραάμ Στεφανή\Κλαδικές Έρευνες ΟΣΕΟΚ\2012\Δείκτης Κατασκευαστικής Βιομηχανίας\Χορηγός\2011 - 2012 - 2013\KNAUF - SAKRET 2013\SAKRET LOGO.jpg"/>
          <p:cNvPicPr>
            <a:picLocks noChangeAspect="1" noChangeArrowheads="1"/>
          </p:cNvPicPr>
          <p:nvPr userDrawn="1"/>
        </p:nvPicPr>
        <p:blipFill>
          <a:blip r:embed="rId6" cstate="print">
            <a:clrChange>
              <a:clrFrom>
                <a:srgbClr val="FDFDFD"/>
              </a:clrFrom>
              <a:clrTo>
                <a:srgbClr val="FDFDFD">
                  <a:alpha val="0"/>
                </a:srgbClr>
              </a:clrTo>
            </a:clrChange>
          </a:blip>
          <a:srcRect b="35141"/>
          <a:stretch>
            <a:fillRect/>
          </a:stretch>
        </p:blipFill>
        <p:spPr bwMode="auto">
          <a:xfrm>
            <a:off x="34925" y="242888"/>
            <a:ext cx="3213100" cy="593725"/>
          </a:xfrm>
          <a:prstGeom prst="rect">
            <a:avLst/>
          </a:prstGeom>
          <a:noFill/>
          <a:ln w="9525">
            <a:noFill/>
            <a:miter lim="800000"/>
            <a:headEnd/>
            <a:tailEnd/>
          </a:ln>
        </p:spPr>
      </p:pic>
      <p:pic>
        <p:nvPicPr>
          <p:cNvPr id="25" name="Picture 26" descr="rai 2012"/>
          <p:cNvPicPr>
            <a:picLocks noChangeAspect="1" noChangeArrowheads="1"/>
          </p:cNvPicPr>
          <p:nvPr userDrawn="1"/>
        </p:nvPicPr>
        <p:blipFill>
          <a:blip r:embed="rId7" cstate="print">
            <a:clrChange>
              <a:clrFrom>
                <a:srgbClr val="FDFDFD"/>
              </a:clrFrom>
              <a:clrTo>
                <a:srgbClr val="FDFDFD">
                  <a:alpha val="0"/>
                </a:srgbClr>
              </a:clrTo>
            </a:clrChange>
          </a:blip>
          <a:srcRect/>
          <a:stretch>
            <a:fillRect/>
          </a:stretch>
        </p:blipFill>
        <p:spPr bwMode="auto">
          <a:xfrm>
            <a:off x="34925" y="6472238"/>
            <a:ext cx="1244600" cy="341312"/>
          </a:xfrm>
          <a:prstGeom prst="rect">
            <a:avLst/>
          </a:prstGeom>
          <a:noFill/>
          <a:ln w="9525">
            <a:noFill/>
            <a:miter lim="800000"/>
            <a:headEnd/>
            <a:tailEnd/>
          </a:ln>
        </p:spPr>
      </p:pic>
      <p:sp>
        <p:nvSpPr>
          <p:cNvPr id="411753" name="Rectangle 5225"/>
          <p:cNvSpPr>
            <a:spLocks noGrp="1" noChangeArrowheads="1"/>
          </p:cNvSpPr>
          <p:nvPr>
            <p:ph type="ctrTitle" sz="quarter"/>
          </p:nvPr>
        </p:nvSpPr>
        <p:spPr>
          <a:xfrm>
            <a:off x="685800" y="2130425"/>
            <a:ext cx="7772400" cy="1470025"/>
          </a:xfrm>
        </p:spPr>
        <p:txBody>
          <a:bodyPr/>
          <a:lstStyle>
            <a:lvl1pPr algn="ctr">
              <a:defRPr b="1">
                <a:solidFill>
                  <a:schemeClr val="tx1"/>
                </a:solidFill>
                <a:effectLst>
                  <a:outerShdw blurRad="38100" dist="38100" dir="2700000" algn="tl">
                    <a:srgbClr val="000000"/>
                  </a:outerShdw>
                </a:effectLst>
              </a:defRPr>
            </a:lvl1pPr>
          </a:lstStyle>
          <a:p>
            <a:r>
              <a:rPr lang="el-GR"/>
              <a:t>Click to edit Master title style</a:t>
            </a:r>
          </a:p>
        </p:txBody>
      </p:sp>
      <p:sp>
        <p:nvSpPr>
          <p:cNvPr id="411754" name="Rectangle 5226"/>
          <p:cNvSpPr>
            <a:spLocks noGrp="1" noChangeArrowheads="1"/>
          </p:cNvSpPr>
          <p:nvPr>
            <p:ph type="subTitle" sz="quarter" idx="1"/>
          </p:nvPr>
        </p:nvSpPr>
        <p:spPr>
          <a:xfrm>
            <a:off x="1371600" y="4484688"/>
            <a:ext cx="6400800" cy="1752600"/>
          </a:xfrm>
        </p:spPr>
        <p:txBody>
          <a:bodyPr/>
          <a:lstStyle>
            <a:lvl1pPr marL="0" indent="0" algn="ctr">
              <a:buFont typeface="Wingdings" pitchFamily="2" charset="2"/>
              <a:buNone/>
              <a:defRPr sz="2400" b="0">
                <a:solidFill>
                  <a:schemeClr val="tx1"/>
                </a:solidFill>
              </a:defRPr>
            </a:lvl1pPr>
          </a:lstStyle>
          <a:p>
            <a:r>
              <a:rPr lang="el-GR"/>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188913"/>
            <a:ext cx="2057400" cy="619283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63575" y="188913"/>
            <a:ext cx="6019800"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3575" y="188913"/>
            <a:ext cx="8229600" cy="850900"/>
          </a:xfrm>
        </p:spPr>
        <p:txBody>
          <a:bodyPr/>
          <a:lstStyle/>
          <a:p>
            <a:r>
              <a:rPr lang="en-US"/>
              <a:t>Click to edit Master title style</a:t>
            </a:r>
            <a:endParaRPr lang="el-GR"/>
          </a:p>
        </p:txBody>
      </p:sp>
      <p:sp>
        <p:nvSpPr>
          <p:cNvPr id="3" name="Chart Placeholder 2"/>
          <p:cNvSpPr>
            <a:spLocks noGrp="1"/>
          </p:cNvSpPr>
          <p:nvPr>
            <p:ph type="chart" idx="1"/>
          </p:nvPr>
        </p:nvSpPr>
        <p:spPr>
          <a:xfrm>
            <a:off x="663575" y="1712913"/>
            <a:ext cx="8229600" cy="4668837"/>
          </a:xfrm>
        </p:spPr>
        <p:txBody>
          <a:bodyPr/>
          <a:lstStyle/>
          <a:p>
            <a:pPr lvl="0"/>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63575" y="1712913"/>
            <a:ext cx="4038600" cy="4668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854575" y="1712913"/>
            <a:ext cx="4038600" cy="4668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8" name="Rectangle 104"/>
          <p:cNvSpPr>
            <a:spLocks noGrp="1" noChangeArrowheads="1"/>
          </p:cNvSpPr>
          <p:nvPr>
            <p:ph type="title"/>
          </p:nvPr>
        </p:nvSpPr>
        <p:spPr bwMode="auto">
          <a:xfrm>
            <a:off x="663575" y="188913"/>
            <a:ext cx="8229600" cy="850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1083" name="Rectangle 59"/>
          <p:cNvSpPr>
            <a:spLocks noChangeArrowheads="1"/>
          </p:cNvSpPr>
          <p:nvPr/>
        </p:nvSpPr>
        <p:spPr bwMode="auto">
          <a:xfrm>
            <a:off x="34925" y="1268413"/>
            <a:ext cx="9144000" cy="228600"/>
          </a:xfrm>
          <a:prstGeom prst="rect">
            <a:avLst/>
          </a:prstGeom>
          <a:solidFill>
            <a:srgbClr val="333399">
              <a:alpha val="94000"/>
            </a:srgbClr>
          </a:solidFill>
          <a:ln w="9525">
            <a:noFill/>
            <a:miter lim="800000"/>
            <a:headEnd/>
            <a:tailEnd/>
          </a:ln>
          <a:effectLst/>
        </p:spPr>
        <p:txBody>
          <a:bodyPr/>
          <a:lstStyle/>
          <a:p>
            <a:pPr>
              <a:defRPr/>
            </a:pPr>
            <a:endParaRPr lang="el-GR" sz="2400" u="none">
              <a:latin typeface="Arial" charset="0"/>
            </a:endParaRPr>
          </a:p>
        </p:txBody>
      </p:sp>
      <p:sp>
        <p:nvSpPr>
          <p:cNvPr id="1094" name="Line 70"/>
          <p:cNvSpPr>
            <a:spLocks noChangeShapeType="1"/>
          </p:cNvSpPr>
          <p:nvPr/>
        </p:nvSpPr>
        <p:spPr bwMode="auto">
          <a:xfrm>
            <a:off x="466725" y="547688"/>
            <a:ext cx="0" cy="1296987"/>
          </a:xfrm>
          <a:prstGeom prst="line">
            <a:avLst/>
          </a:prstGeom>
          <a:noFill/>
          <a:ln w="15875"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100" name="Line 76"/>
          <p:cNvSpPr>
            <a:spLocks noChangeShapeType="1"/>
          </p:cNvSpPr>
          <p:nvPr/>
        </p:nvSpPr>
        <p:spPr bwMode="auto">
          <a:xfrm>
            <a:off x="539750" y="908050"/>
            <a:ext cx="0" cy="5184775"/>
          </a:xfrm>
          <a:prstGeom prst="line">
            <a:avLst/>
          </a:prstGeom>
          <a:noFill/>
          <a:ln w="19050">
            <a:solidFill>
              <a:srgbClr val="FF6600"/>
            </a:solidFill>
            <a:prstDash val="dash"/>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095" name="Line 71"/>
          <p:cNvSpPr>
            <a:spLocks noChangeShapeType="1"/>
          </p:cNvSpPr>
          <p:nvPr/>
        </p:nvSpPr>
        <p:spPr bwMode="auto">
          <a:xfrm>
            <a:off x="179388" y="1412875"/>
            <a:ext cx="7561262" cy="0"/>
          </a:xfrm>
          <a:prstGeom prst="line">
            <a:avLst/>
          </a:prstGeom>
          <a:noFill/>
          <a:ln w="15875"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102" name="Line 78"/>
          <p:cNvSpPr>
            <a:spLocks noChangeShapeType="1"/>
          </p:cNvSpPr>
          <p:nvPr/>
        </p:nvSpPr>
        <p:spPr bwMode="auto">
          <a:xfrm>
            <a:off x="9036050" y="115888"/>
            <a:ext cx="0" cy="1873250"/>
          </a:xfrm>
          <a:prstGeom prst="line">
            <a:avLst/>
          </a:prstGeom>
          <a:noFill/>
          <a:ln w="15875" cap="sq">
            <a:solidFill>
              <a:srgbClr val="FF6600"/>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118" name="Rectangle 94"/>
          <p:cNvSpPr>
            <a:spLocks noChangeArrowheads="1"/>
          </p:cNvSpPr>
          <p:nvPr/>
        </p:nvSpPr>
        <p:spPr bwMode="auto">
          <a:xfrm>
            <a:off x="0" y="0"/>
            <a:ext cx="611188" cy="6858000"/>
          </a:xfrm>
          <a:prstGeom prst="rect">
            <a:avLst/>
          </a:prstGeom>
          <a:solidFill>
            <a:srgbClr val="FFCC00">
              <a:alpha val="49001"/>
            </a:srgbClr>
          </a:solidFill>
          <a:ln w="28575">
            <a:noFill/>
            <a:miter lim="800000"/>
            <a:headEnd/>
            <a:tailEnd/>
          </a:ln>
          <a:effectLst/>
        </p:spPr>
        <p:txBody>
          <a:bodyPr wrap="none" anchor="ctr"/>
          <a:lstStyle/>
          <a:p>
            <a:pPr algn="ctr">
              <a:defRPr/>
            </a:pPr>
            <a:endParaRPr kumimoji="0" lang="el-GR" sz="5500" b="1" u="none">
              <a:solidFill>
                <a:srgbClr val="000066"/>
              </a:solidFill>
              <a:latin typeface="Arial" charset="0"/>
            </a:endParaRPr>
          </a:p>
        </p:txBody>
      </p:sp>
      <p:sp>
        <p:nvSpPr>
          <p:cNvPr id="1119" name="Oval 95"/>
          <p:cNvSpPr>
            <a:spLocks noChangeArrowheads="1"/>
          </p:cNvSpPr>
          <p:nvPr/>
        </p:nvSpPr>
        <p:spPr bwMode="auto">
          <a:xfrm>
            <a:off x="7885113" y="1341438"/>
            <a:ext cx="142875" cy="142875"/>
          </a:xfrm>
          <a:prstGeom prst="ellipse">
            <a:avLst/>
          </a:prstGeom>
          <a:solidFill>
            <a:srgbClr val="FF66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120" name="Oval 96"/>
          <p:cNvSpPr>
            <a:spLocks noChangeArrowheads="1"/>
          </p:cNvSpPr>
          <p:nvPr/>
        </p:nvSpPr>
        <p:spPr bwMode="auto">
          <a:xfrm>
            <a:off x="7667625" y="1341438"/>
            <a:ext cx="142875" cy="142875"/>
          </a:xfrm>
          <a:prstGeom prst="ellipse">
            <a:avLst/>
          </a:prstGeom>
          <a:solidFill>
            <a:srgbClr val="FF6600"/>
          </a:solidFill>
          <a:ln w="12700" cap="sq">
            <a:solidFill>
              <a:schemeClr val="tx1"/>
            </a:solidFill>
            <a:round/>
            <a:headEnd/>
            <a:tailEn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61451" name="Rectangle 105"/>
          <p:cNvSpPr>
            <a:spLocks noGrp="1" noChangeArrowheads="1"/>
          </p:cNvSpPr>
          <p:nvPr>
            <p:ph type="body" idx="1"/>
          </p:nvPr>
        </p:nvSpPr>
        <p:spPr bwMode="auto">
          <a:xfrm>
            <a:off x="663575" y="1712913"/>
            <a:ext cx="8229600" cy="4668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Tree>
  </p:cSld>
  <p:clrMap bg1="dk2" tx1="lt1" bg2="dk1" tx2="lt2" accent1="accent1" accent2="accent2" accent3="accent3" accent4="accent4" accent5="accent5" accent6="accent6" hlink="hlink" folHlink="folHlink"/>
  <p:sldLayoutIdLst>
    <p:sldLayoutId id="2147483972"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28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00"/>
          </a:solidFill>
          <a:latin typeface="+mn-lt"/>
        </a:defRPr>
      </a:lvl2pPr>
      <a:lvl3pPr marL="1143000" indent="-228600" algn="l" rtl="0" eaLnBrk="0" fontAlgn="base" hangingPunct="0">
        <a:spcBef>
          <a:spcPct val="20000"/>
        </a:spcBef>
        <a:spcAft>
          <a:spcPct val="0"/>
        </a:spcAft>
        <a:buClr>
          <a:schemeClr val="accent2"/>
        </a:buClr>
        <a:buChar char="•"/>
        <a:defRPr sz="2000" b="1">
          <a:solidFill>
            <a:srgbClr val="000000"/>
          </a:solidFill>
          <a:latin typeface="+mn-lt"/>
        </a:defRPr>
      </a:lvl3pPr>
      <a:lvl4pPr marL="1600200" indent="-228600" algn="l" rtl="0" eaLnBrk="0" fontAlgn="base" hangingPunct="0">
        <a:spcBef>
          <a:spcPct val="20000"/>
        </a:spcBef>
        <a:spcAft>
          <a:spcPct val="0"/>
        </a:spcAft>
        <a:buChar char="–"/>
        <a:defRPr sz="2000" b="1">
          <a:solidFill>
            <a:srgbClr val="000000"/>
          </a:solidFill>
          <a:latin typeface="+mn-lt"/>
        </a:defRPr>
      </a:lvl4pPr>
      <a:lvl5pPr marL="2057400" indent="-228600" algn="l" rtl="0" eaLnBrk="0" fontAlgn="base" hangingPunct="0">
        <a:spcBef>
          <a:spcPct val="20000"/>
        </a:spcBef>
        <a:spcAft>
          <a:spcPct val="0"/>
        </a:spcAft>
        <a:buClr>
          <a:schemeClr val="accent2"/>
        </a:buClr>
        <a:buChar char="•"/>
        <a:defRPr sz="2000" b="1">
          <a:solidFill>
            <a:srgbClr val="000000"/>
          </a:solidFill>
          <a:latin typeface="+mn-lt"/>
        </a:defRPr>
      </a:lvl5pPr>
      <a:lvl6pPr marL="2514600" indent="-228600" algn="l" rtl="0" fontAlgn="base">
        <a:spcBef>
          <a:spcPct val="20000"/>
        </a:spcBef>
        <a:spcAft>
          <a:spcPct val="0"/>
        </a:spcAft>
        <a:buClr>
          <a:schemeClr val="accent2"/>
        </a:buClr>
        <a:buChar char="•"/>
        <a:defRPr b="1">
          <a:solidFill>
            <a:srgbClr val="000000"/>
          </a:solidFill>
          <a:latin typeface="+mn-lt"/>
        </a:defRPr>
      </a:lvl6pPr>
      <a:lvl7pPr marL="2971800" indent="-228600" algn="l" rtl="0" fontAlgn="base">
        <a:spcBef>
          <a:spcPct val="20000"/>
        </a:spcBef>
        <a:spcAft>
          <a:spcPct val="0"/>
        </a:spcAft>
        <a:buClr>
          <a:schemeClr val="accent2"/>
        </a:buClr>
        <a:buChar char="•"/>
        <a:defRPr b="1">
          <a:solidFill>
            <a:srgbClr val="000000"/>
          </a:solidFill>
          <a:latin typeface="+mn-lt"/>
        </a:defRPr>
      </a:lvl7pPr>
      <a:lvl8pPr marL="3429000" indent="-228600" algn="l" rtl="0" fontAlgn="base">
        <a:spcBef>
          <a:spcPct val="20000"/>
        </a:spcBef>
        <a:spcAft>
          <a:spcPct val="0"/>
        </a:spcAft>
        <a:buClr>
          <a:schemeClr val="accent2"/>
        </a:buClr>
        <a:buChar char="•"/>
        <a:defRPr b="1">
          <a:solidFill>
            <a:srgbClr val="000000"/>
          </a:solidFill>
          <a:latin typeface="+mn-lt"/>
        </a:defRPr>
      </a:lvl8pPr>
      <a:lvl9pPr marL="3886200" indent="-228600" algn="l" rtl="0" fontAlgn="base">
        <a:spcBef>
          <a:spcPct val="20000"/>
        </a:spcBef>
        <a:spcAft>
          <a:spcPct val="0"/>
        </a:spcAft>
        <a:buClr>
          <a:schemeClr val="accent2"/>
        </a:buClr>
        <a:buChar char="•"/>
        <a:defRPr b="1">
          <a:solidFill>
            <a:srgbClr val="000000"/>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 Type="http://schemas.openxmlformats.org/officeDocument/2006/relationships/diagramData" Target="../diagrams/data1.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24"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Layout" Target="../diagrams/layout4.xml"/><Relationship Id="rId23" Type="http://schemas.microsoft.com/office/2007/relationships/diagramDrawing" Target="../diagrams/drawing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diagramData" Target="../diagrams/data4.xml"/><Relationship Id="rId22" Type="http://schemas.microsoft.com/office/2007/relationships/diagramDrawing" Target="../diagrams/drawing3.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ctrTitle"/>
          </p:nvPr>
        </p:nvSpPr>
        <p:spPr>
          <a:xfrm>
            <a:off x="179388" y="2133600"/>
            <a:ext cx="8785225" cy="1470025"/>
          </a:xfrm>
        </p:spPr>
        <p:txBody>
          <a:bodyPr/>
          <a:lstStyle/>
          <a:p>
            <a:pPr eaLnBrk="1" hangingPunct="1">
              <a:defRPr/>
            </a:pPr>
            <a:r>
              <a:rPr lang="el-GR" sz="2400" dirty="0"/>
              <a:t>Παρουσίαση Αποτελεσμάτων Μελέτης για το </a:t>
            </a:r>
            <a:r>
              <a:rPr lang="en-US" sz="2400" dirty="0"/>
              <a:t/>
            </a:r>
            <a:br>
              <a:rPr lang="en-US" sz="2400" dirty="0"/>
            </a:br>
            <a:r>
              <a:rPr lang="el-GR" sz="2400" dirty="0"/>
              <a:t>Δείκτη Κατασκευαστικής Βιομηχανίας</a:t>
            </a:r>
            <a:r>
              <a:rPr lang="en-US" sz="2400" dirty="0"/>
              <a:t> KNAUF - SAKRET</a:t>
            </a:r>
            <a:r>
              <a:rPr lang="en-US" dirty="0"/>
              <a:t/>
            </a:r>
            <a:br>
              <a:rPr lang="en-US" dirty="0"/>
            </a:br>
            <a:r>
              <a:rPr lang="en-GB" sz="2400" dirty="0"/>
              <a:t/>
            </a:r>
            <a:br>
              <a:rPr lang="en-GB" sz="2400" dirty="0"/>
            </a:br>
            <a:r>
              <a:rPr lang="el-GR" sz="2200" dirty="0"/>
              <a:t>Ιανουάριος 2010 – Δεκέμβριος 20</a:t>
            </a:r>
            <a:r>
              <a:rPr lang="en-US" sz="2200" dirty="0"/>
              <a:t>1</a:t>
            </a:r>
            <a:r>
              <a:rPr lang="en-GB" sz="2200" dirty="0"/>
              <a:t>7</a:t>
            </a:r>
            <a:endParaRPr lang="el-GR" sz="2200" dirty="0"/>
          </a:p>
        </p:txBody>
      </p:sp>
      <p:sp>
        <p:nvSpPr>
          <p:cNvPr id="63491" name="Rectangle 3"/>
          <p:cNvSpPr>
            <a:spLocks noGrp="1" noChangeArrowheads="1"/>
          </p:cNvSpPr>
          <p:nvPr>
            <p:ph type="subTitle" idx="1"/>
          </p:nvPr>
        </p:nvSpPr>
        <p:spPr>
          <a:xfrm>
            <a:off x="1403350" y="4508500"/>
            <a:ext cx="6400800" cy="1752600"/>
          </a:xfrm>
        </p:spPr>
        <p:txBody>
          <a:bodyPr/>
          <a:lstStyle/>
          <a:p>
            <a:pPr eaLnBrk="1" hangingPunct="1">
              <a:lnSpc>
                <a:spcPct val="90000"/>
              </a:lnSpc>
            </a:pPr>
            <a:r>
              <a:rPr lang="el-GR" sz="1800"/>
              <a:t>Ετοιμάστηκε για την </a:t>
            </a:r>
            <a:endParaRPr lang="en-US" sz="1800"/>
          </a:p>
          <a:p>
            <a:pPr eaLnBrk="1" hangingPunct="1">
              <a:lnSpc>
                <a:spcPct val="90000"/>
              </a:lnSpc>
            </a:pPr>
            <a:r>
              <a:rPr lang="el-GR" sz="1800"/>
              <a:t>Ομοσπονδία Συνδέσμων Εργολάβων Οικοδομών Κύπρου</a:t>
            </a:r>
          </a:p>
          <a:p>
            <a:pPr eaLnBrk="1" hangingPunct="1">
              <a:lnSpc>
                <a:spcPct val="90000"/>
              </a:lnSpc>
            </a:pPr>
            <a:endParaRPr lang="en-US" sz="1800"/>
          </a:p>
          <a:p>
            <a:pPr eaLnBrk="1" hangingPunct="1">
              <a:lnSpc>
                <a:spcPct val="90000"/>
              </a:lnSpc>
            </a:pPr>
            <a:r>
              <a:rPr lang="el-GR" sz="1800"/>
              <a:t>Από την εταιρεία</a:t>
            </a:r>
          </a:p>
          <a:p>
            <a:pPr eaLnBrk="1" hangingPunct="1">
              <a:lnSpc>
                <a:spcPct val="90000"/>
              </a:lnSpc>
            </a:pPr>
            <a:r>
              <a:rPr lang="en-US" sz="1800"/>
              <a:t>RAI Consultants Ltd</a:t>
            </a:r>
            <a:endParaRPr lang="el-G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pPr eaLnBrk="1" hangingPunct="1">
              <a:defRPr/>
            </a:pPr>
            <a:r>
              <a:rPr lang="el-GR" sz="2000" i="1" dirty="0">
                <a:solidFill>
                  <a:srgbClr val="0066CC"/>
                </a:solidFill>
              </a:rPr>
              <a:t>Δείκτης 1.1 </a:t>
            </a:r>
            <a:r>
              <a:rPr lang="en-US" sz="2000" i="1" dirty="0">
                <a:solidFill>
                  <a:srgbClr val="0066CC"/>
                </a:solidFill>
              </a:rPr>
              <a:t>vs. </a:t>
            </a:r>
            <a:r>
              <a:rPr lang="el-GR" sz="2000" i="1" dirty="0">
                <a:solidFill>
                  <a:srgbClr val="0066CC"/>
                </a:solidFill>
              </a:rPr>
              <a:t>Δείκτης Δραστηριότητας Επιχείρησης </a:t>
            </a:r>
            <a:br>
              <a:rPr lang="el-GR" sz="2000" i="1" dirty="0">
                <a:solidFill>
                  <a:srgbClr val="0066CC"/>
                </a:solidFill>
              </a:rPr>
            </a:br>
            <a:r>
              <a:rPr lang="el-GR" sz="1400" i="1" dirty="0">
                <a:solidFill>
                  <a:srgbClr val="0066CC"/>
                </a:solidFill>
              </a:rPr>
              <a:t>[η δραστηριότητα της επιχείρησης σας τους τελευταίους 6 μήνες  έχει αυξηθεί, μειωθεί </a:t>
            </a:r>
            <a:r>
              <a:rPr lang="en-GB" sz="1400" i="1" dirty="0">
                <a:solidFill>
                  <a:srgbClr val="0066CC"/>
                </a:solidFill>
              </a:rPr>
              <a:t>                         </a:t>
            </a:r>
            <a:r>
              <a:rPr lang="el-GR" sz="1400" i="1" dirty="0">
                <a:solidFill>
                  <a:srgbClr val="0066CC"/>
                </a:solidFill>
              </a:rPr>
              <a:t>ή παρέμεινε η ίδια; </a:t>
            </a:r>
            <a:r>
              <a:rPr lang="el-GR" sz="1200" i="1" dirty="0">
                <a:solidFill>
                  <a:srgbClr val="0066CC"/>
                </a:solidFill>
              </a:rPr>
              <a:t>% αύξησης - % μείωσης</a:t>
            </a:r>
            <a:r>
              <a:rPr lang="el-GR" sz="1400" i="1" dirty="0">
                <a:solidFill>
                  <a:srgbClr val="0066CC"/>
                </a:solidFill>
              </a:rPr>
              <a:t>]</a:t>
            </a:r>
          </a:p>
        </p:txBody>
      </p:sp>
      <p:graphicFrame>
        <p:nvGraphicFramePr>
          <p:cNvPr id="5" name="Object 3"/>
          <p:cNvGraphicFramePr>
            <a:graphicFrameLocks noChangeAspect="1"/>
          </p:cNvGraphicFramePr>
          <p:nvPr/>
        </p:nvGraphicFramePr>
        <p:xfrm>
          <a:off x="179512" y="1700808"/>
          <a:ext cx="8820000" cy="48509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pPr eaLnBrk="1" hangingPunct="1">
              <a:defRPr/>
            </a:pPr>
            <a:r>
              <a:rPr lang="el-GR" sz="2400" i="1"/>
              <a:t>Δείκτης 1.1 </a:t>
            </a:r>
            <a:r>
              <a:rPr lang="el-GR" sz="1800" i="1"/>
              <a:t>[Συγκριτικά Αποτελέσματα </a:t>
            </a:r>
            <a:r>
              <a:rPr lang="en-US" sz="1800" i="1"/>
              <a:t>- </a:t>
            </a:r>
            <a:r>
              <a:rPr lang="el-GR" sz="1800" i="1"/>
              <a:t>Μέγεθος εταιρείας]</a:t>
            </a:r>
          </a:p>
        </p:txBody>
      </p:sp>
      <p:graphicFrame>
        <p:nvGraphicFramePr>
          <p:cNvPr id="4" name="Object 3"/>
          <p:cNvGraphicFramePr>
            <a:graphicFrameLocks noGrp="1" noChangeAspect="1"/>
          </p:cNvGraphicFramePr>
          <p:nvPr>
            <p:ph type="chart" idx="1"/>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17506" name="Rectangle 2"/>
          <p:cNvSpPr>
            <a:spLocks noGrp="1" noChangeArrowheads="1"/>
          </p:cNvSpPr>
          <p:nvPr>
            <p:ph type="title"/>
          </p:nvPr>
        </p:nvSpPr>
        <p:spPr/>
        <p:txBody>
          <a:bodyPr/>
          <a:lstStyle/>
          <a:p>
            <a:pPr eaLnBrk="1" hangingPunct="1">
              <a:defRPr/>
            </a:pPr>
            <a:r>
              <a:rPr lang="el-GR" sz="2400" i="1" dirty="0"/>
              <a:t>Δείκτης 1.1 </a:t>
            </a:r>
            <a:r>
              <a:rPr lang="el-GR" sz="1800" i="1" dirty="0"/>
              <a:t>[Συγκριτικά Αποτελέσματα </a:t>
            </a:r>
            <a:r>
              <a:rPr lang="en-US" sz="1800" i="1" dirty="0"/>
              <a:t>- </a:t>
            </a:r>
            <a:r>
              <a:rPr lang="el-GR" sz="1800" i="1" dirty="0"/>
              <a:t>Οικοδομική τάξη]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18530" name="Rectangle 2"/>
          <p:cNvSpPr>
            <a:spLocks noGrp="1" noChangeArrowheads="1"/>
          </p:cNvSpPr>
          <p:nvPr>
            <p:ph type="title"/>
          </p:nvPr>
        </p:nvSpPr>
        <p:spPr/>
        <p:txBody>
          <a:bodyPr/>
          <a:lstStyle/>
          <a:p>
            <a:pPr eaLnBrk="1" hangingPunct="1">
              <a:defRPr/>
            </a:pPr>
            <a:r>
              <a:rPr lang="el-GR" sz="2400" i="1"/>
              <a:t>Δείκτης 1.1 </a:t>
            </a:r>
            <a:r>
              <a:rPr lang="el-GR" sz="1800" i="1"/>
              <a:t>[Συγκριτικά Αποτελέσματα - Επαρχία μέλους]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19554" name="Rectangle 2"/>
          <p:cNvSpPr>
            <a:spLocks noGrp="1" noChangeArrowheads="1"/>
          </p:cNvSpPr>
          <p:nvPr>
            <p:ph type="title"/>
          </p:nvPr>
        </p:nvSpPr>
        <p:spPr/>
        <p:txBody>
          <a:bodyPr/>
          <a:lstStyle/>
          <a:p>
            <a:pPr eaLnBrk="1" hangingPunct="1">
              <a:defRPr/>
            </a:pPr>
            <a:r>
              <a:rPr lang="el-GR" sz="2400" i="1" dirty="0"/>
              <a:t>Δείκτης 1.1 </a:t>
            </a:r>
            <a:r>
              <a:rPr lang="el-GR" sz="1800" i="1" dirty="0"/>
              <a:t>[Συγκριτικά Αποτελέσματα - Επαρχίες δραστηριοποίησης]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ctrTitle"/>
          </p:nvPr>
        </p:nvSpPr>
        <p:spPr>
          <a:xfrm>
            <a:off x="684213" y="1700213"/>
            <a:ext cx="7772400" cy="2159000"/>
          </a:xfrm>
        </p:spPr>
        <p:txBody>
          <a:bodyPr/>
          <a:lstStyle/>
          <a:p>
            <a:pPr eaLnBrk="1" hangingPunct="1">
              <a:defRPr/>
            </a:pPr>
            <a:r>
              <a:rPr lang="el-GR" sz="2400" b="0" u="sng"/>
              <a:t>Δείκτης 1.</a:t>
            </a:r>
            <a:r>
              <a:rPr lang="en-US" sz="2400" b="0" u="sng"/>
              <a:t>1.1</a:t>
            </a:r>
            <a:r>
              <a:rPr lang="el-GR" sz="2400" b="0" u="sng"/>
              <a:t>:</a:t>
            </a:r>
            <a:r>
              <a:rPr lang="el-GR"/>
              <a:t> </a:t>
            </a:r>
            <a:r>
              <a:rPr lang="en-GB"/>
              <a:t/>
            </a:r>
            <a:br>
              <a:rPr lang="en-GB"/>
            </a:br>
            <a:r>
              <a:rPr lang="en-GB"/>
              <a:t> </a:t>
            </a:r>
            <a:r>
              <a:rPr lang="el-GR"/>
              <a:t>Κυριότεροι παράγοντες που περιορίζουν τις εργοληπτικές εργασίες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p:txBody>
          <a:bodyPr/>
          <a:lstStyle/>
          <a:p>
            <a:pPr eaLnBrk="1" hangingPunct="1">
              <a:defRPr/>
            </a:pPr>
            <a:r>
              <a:rPr lang="el-GR" sz="2000" b="1" i="1" u="sng">
                <a:latin typeface="+mn-lt"/>
              </a:rPr>
              <a:t>Δείκτης 1.</a:t>
            </a:r>
            <a:r>
              <a:rPr lang="en-US" sz="2000" b="1" i="1" u="sng">
                <a:latin typeface="+mn-lt"/>
              </a:rPr>
              <a:t>1.1</a:t>
            </a:r>
            <a:r>
              <a:rPr lang="el-GR" sz="2000" b="1" i="1" u="sng">
                <a:latin typeface="+mn-lt"/>
              </a:rPr>
              <a:t>:</a:t>
            </a:r>
            <a:r>
              <a:rPr lang="el-GR" sz="2400" i="1">
                <a:latin typeface="+mn-lt"/>
              </a:rPr>
              <a:t> Κυριότερα Ευρήματα</a:t>
            </a:r>
          </a:p>
        </p:txBody>
      </p:sp>
      <p:sp>
        <p:nvSpPr>
          <p:cNvPr id="72707"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Οι κυριότεροι λόγοι που κάποιες εργοληπτικές επιχειρήσεις εξακολουθούν να αντιμετωπίζουν πρόβλημα, είναι</a:t>
            </a:r>
            <a:r>
              <a:rPr lang="en-US" sz="1400" b="0" dirty="0"/>
              <a:t>:</a:t>
            </a:r>
            <a:endParaRPr lang="el-GR" sz="1400" b="0" dirty="0"/>
          </a:p>
          <a:p>
            <a:pPr algn="just" eaLnBrk="1" hangingPunct="1">
              <a:lnSpc>
                <a:spcPct val="140000"/>
              </a:lnSpc>
              <a:buClr>
                <a:srgbClr val="003399"/>
              </a:buClr>
              <a:buNone/>
            </a:pPr>
            <a:endParaRPr lang="el-GR" sz="1400" b="0" dirty="0"/>
          </a:p>
          <a:p>
            <a:pPr lvl="1" algn="just" eaLnBrk="1" hangingPunct="1">
              <a:lnSpc>
                <a:spcPct val="140000"/>
              </a:lnSpc>
              <a:buClr>
                <a:srgbClr val="003399"/>
              </a:buClr>
            </a:pPr>
            <a:r>
              <a:rPr lang="el-GR" sz="1300" b="0" dirty="0"/>
              <a:t>Η ρευστότητα </a:t>
            </a:r>
          </a:p>
          <a:p>
            <a:pPr lvl="1" algn="just" eaLnBrk="1" hangingPunct="1">
              <a:lnSpc>
                <a:spcPct val="140000"/>
              </a:lnSpc>
              <a:buClr>
                <a:srgbClr val="003399"/>
              </a:buClr>
            </a:pPr>
            <a:r>
              <a:rPr lang="el-GR" sz="1300" b="0" dirty="0"/>
              <a:t>H ανεπαρκής ζήτηση</a:t>
            </a:r>
          </a:p>
          <a:p>
            <a:pPr lvl="1" algn="just" eaLnBrk="1" hangingPunct="1">
              <a:lnSpc>
                <a:spcPct val="140000"/>
              </a:lnSpc>
              <a:buClr>
                <a:srgbClr val="003399"/>
              </a:buClr>
            </a:pPr>
            <a:endParaRPr lang="el-GR" sz="1200" b="0" i="1" dirty="0"/>
          </a:p>
          <a:p>
            <a:pPr lvl="1" eaLnBrk="1" hangingPunct="1">
              <a:lnSpc>
                <a:spcPct val="140000"/>
              </a:lnSpc>
              <a:buClr>
                <a:srgbClr val="003399"/>
              </a:buClr>
            </a:pPr>
            <a:endParaRPr lang="el-GR" sz="100" b="0" i="1" dirty="0"/>
          </a:p>
          <a:p>
            <a:pPr eaLnBrk="1" hangingPunct="1">
              <a:lnSpc>
                <a:spcPct val="140000"/>
              </a:lnSpc>
              <a:buClr>
                <a:srgbClr val="003399"/>
              </a:buClr>
            </a:pPr>
            <a:endParaRPr lang="el-GR" sz="200" b="0" i="1" dirty="0"/>
          </a:p>
          <a:p>
            <a:pPr eaLnBrk="1" hangingPunct="1">
              <a:lnSpc>
                <a:spcPct val="140000"/>
              </a:lnSpc>
              <a:buClr>
                <a:srgbClr val="003399"/>
              </a:buClr>
            </a:pPr>
            <a:endParaRPr lang="el-GR" sz="1400" b="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lstStyle/>
          <a:p>
            <a:pPr eaLnBrk="1" hangingPunct="1">
              <a:defRPr/>
            </a:pPr>
            <a:r>
              <a:rPr lang="el-GR" sz="1800" b="1" i="1" u="sng" dirty="0"/>
              <a:t>Δείκτης 1.</a:t>
            </a:r>
            <a:r>
              <a:rPr lang="en-US" sz="1800" b="1" i="1" u="sng" dirty="0"/>
              <a:t>1.1</a:t>
            </a:r>
            <a:r>
              <a:rPr lang="el-GR" sz="1800" b="1" i="1" u="sng" dirty="0"/>
              <a:t>:</a:t>
            </a:r>
            <a:r>
              <a:rPr lang="el-GR" sz="2000" i="1" dirty="0"/>
              <a:t> οι κυριότεροι παράγοντες που περιορίζουν τις εργοληπτικές εργασίες της</a:t>
            </a:r>
            <a:r>
              <a:rPr lang="en-GB" sz="2000" i="1" dirty="0"/>
              <a:t> </a:t>
            </a:r>
            <a:r>
              <a:rPr lang="el-GR" sz="2000" i="1" dirty="0"/>
              <a:t>εταιρείας </a:t>
            </a:r>
            <a:r>
              <a:rPr lang="el-GR" sz="1600" i="1" dirty="0"/>
              <a:t>[Συγκριτικά Αποτελέσματα]</a:t>
            </a:r>
          </a:p>
        </p:txBody>
      </p:sp>
      <p:graphicFrame>
        <p:nvGraphicFramePr>
          <p:cNvPr id="4" name="Table 3"/>
          <p:cNvGraphicFramePr>
            <a:graphicFrameLocks noGrp="1"/>
          </p:cNvGraphicFramePr>
          <p:nvPr/>
        </p:nvGraphicFramePr>
        <p:xfrm>
          <a:off x="684492" y="1844825"/>
          <a:ext cx="8279996" cy="4320001"/>
        </p:xfrm>
        <a:graphic>
          <a:graphicData uri="http://schemas.openxmlformats.org/drawingml/2006/table">
            <a:tbl>
              <a:tblPr/>
              <a:tblGrid>
                <a:gridCol w="1124007">
                  <a:extLst>
                    <a:ext uri="{9D8B030D-6E8A-4147-A177-3AD203B41FA5}">
                      <a16:colId xmlns:a16="http://schemas.microsoft.com/office/drawing/2014/main" xmlns="" val="20000"/>
                    </a:ext>
                  </a:extLst>
                </a:gridCol>
                <a:gridCol w="376631">
                  <a:extLst>
                    <a:ext uri="{9D8B030D-6E8A-4147-A177-3AD203B41FA5}">
                      <a16:colId xmlns:a16="http://schemas.microsoft.com/office/drawing/2014/main" xmlns="" val="20001"/>
                    </a:ext>
                  </a:extLst>
                </a:gridCol>
                <a:gridCol w="376631">
                  <a:extLst>
                    <a:ext uri="{9D8B030D-6E8A-4147-A177-3AD203B41FA5}">
                      <a16:colId xmlns:a16="http://schemas.microsoft.com/office/drawing/2014/main" xmlns="" val="20002"/>
                    </a:ext>
                  </a:extLst>
                </a:gridCol>
                <a:gridCol w="376631">
                  <a:extLst>
                    <a:ext uri="{9D8B030D-6E8A-4147-A177-3AD203B41FA5}">
                      <a16:colId xmlns:a16="http://schemas.microsoft.com/office/drawing/2014/main" xmlns="" val="20003"/>
                    </a:ext>
                  </a:extLst>
                </a:gridCol>
                <a:gridCol w="376631">
                  <a:extLst>
                    <a:ext uri="{9D8B030D-6E8A-4147-A177-3AD203B41FA5}">
                      <a16:colId xmlns:a16="http://schemas.microsoft.com/office/drawing/2014/main" xmlns="" val="20004"/>
                    </a:ext>
                  </a:extLst>
                </a:gridCol>
                <a:gridCol w="376631">
                  <a:extLst>
                    <a:ext uri="{9D8B030D-6E8A-4147-A177-3AD203B41FA5}">
                      <a16:colId xmlns:a16="http://schemas.microsoft.com/office/drawing/2014/main" xmlns="" val="20005"/>
                    </a:ext>
                  </a:extLst>
                </a:gridCol>
                <a:gridCol w="376631">
                  <a:extLst>
                    <a:ext uri="{9D8B030D-6E8A-4147-A177-3AD203B41FA5}">
                      <a16:colId xmlns:a16="http://schemas.microsoft.com/office/drawing/2014/main" xmlns="" val="20006"/>
                    </a:ext>
                  </a:extLst>
                </a:gridCol>
                <a:gridCol w="376631">
                  <a:extLst>
                    <a:ext uri="{9D8B030D-6E8A-4147-A177-3AD203B41FA5}">
                      <a16:colId xmlns:a16="http://schemas.microsoft.com/office/drawing/2014/main" xmlns="" val="20007"/>
                    </a:ext>
                  </a:extLst>
                </a:gridCol>
                <a:gridCol w="376631">
                  <a:extLst>
                    <a:ext uri="{9D8B030D-6E8A-4147-A177-3AD203B41FA5}">
                      <a16:colId xmlns:a16="http://schemas.microsoft.com/office/drawing/2014/main" xmlns="" val="20008"/>
                    </a:ext>
                  </a:extLst>
                </a:gridCol>
                <a:gridCol w="376631">
                  <a:extLst>
                    <a:ext uri="{9D8B030D-6E8A-4147-A177-3AD203B41FA5}">
                      <a16:colId xmlns:a16="http://schemas.microsoft.com/office/drawing/2014/main" xmlns="" val="20009"/>
                    </a:ext>
                  </a:extLst>
                </a:gridCol>
                <a:gridCol w="376631">
                  <a:extLst>
                    <a:ext uri="{9D8B030D-6E8A-4147-A177-3AD203B41FA5}">
                      <a16:colId xmlns:a16="http://schemas.microsoft.com/office/drawing/2014/main" xmlns="" val="20010"/>
                    </a:ext>
                  </a:extLst>
                </a:gridCol>
                <a:gridCol w="376631">
                  <a:extLst>
                    <a:ext uri="{9D8B030D-6E8A-4147-A177-3AD203B41FA5}">
                      <a16:colId xmlns:a16="http://schemas.microsoft.com/office/drawing/2014/main" xmlns="" val="20011"/>
                    </a:ext>
                  </a:extLst>
                </a:gridCol>
                <a:gridCol w="376631">
                  <a:extLst>
                    <a:ext uri="{9D8B030D-6E8A-4147-A177-3AD203B41FA5}">
                      <a16:colId xmlns:a16="http://schemas.microsoft.com/office/drawing/2014/main" xmlns="" val="20012"/>
                    </a:ext>
                  </a:extLst>
                </a:gridCol>
                <a:gridCol w="376631">
                  <a:extLst>
                    <a:ext uri="{9D8B030D-6E8A-4147-A177-3AD203B41FA5}">
                      <a16:colId xmlns:a16="http://schemas.microsoft.com/office/drawing/2014/main" xmlns="" val="20013"/>
                    </a:ext>
                  </a:extLst>
                </a:gridCol>
                <a:gridCol w="376631">
                  <a:extLst>
                    <a:ext uri="{9D8B030D-6E8A-4147-A177-3AD203B41FA5}">
                      <a16:colId xmlns:a16="http://schemas.microsoft.com/office/drawing/2014/main" xmlns="" val="20014"/>
                    </a:ext>
                  </a:extLst>
                </a:gridCol>
                <a:gridCol w="376631">
                  <a:extLst>
                    <a:ext uri="{9D8B030D-6E8A-4147-A177-3AD203B41FA5}">
                      <a16:colId xmlns:a16="http://schemas.microsoft.com/office/drawing/2014/main" xmlns="" val="20015"/>
                    </a:ext>
                  </a:extLst>
                </a:gridCol>
                <a:gridCol w="376631">
                  <a:extLst>
                    <a:ext uri="{9D8B030D-6E8A-4147-A177-3AD203B41FA5}">
                      <a16:colId xmlns:a16="http://schemas.microsoft.com/office/drawing/2014/main" xmlns="" val="20016"/>
                    </a:ext>
                  </a:extLst>
                </a:gridCol>
                <a:gridCol w="376631">
                  <a:extLst>
                    <a:ext uri="{9D8B030D-6E8A-4147-A177-3AD203B41FA5}">
                      <a16:colId xmlns:a16="http://schemas.microsoft.com/office/drawing/2014/main" xmlns="" val="20017"/>
                    </a:ext>
                  </a:extLst>
                </a:gridCol>
                <a:gridCol w="376631">
                  <a:extLst>
                    <a:ext uri="{9D8B030D-6E8A-4147-A177-3AD203B41FA5}">
                      <a16:colId xmlns:a16="http://schemas.microsoft.com/office/drawing/2014/main" xmlns="" val="20018"/>
                    </a:ext>
                  </a:extLst>
                </a:gridCol>
                <a:gridCol w="376631">
                  <a:extLst>
                    <a:ext uri="{9D8B030D-6E8A-4147-A177-3AD203B41FA5}">
                      <a16:colId xmlns:a16="http://schemas.microsoft.com/office/drawing/2014/main" xmlns="" val="20019"/>
                    </a:ext>
                  </a:extLst>
                </a:gridCol>
              </a:tblGrid>
              <a:tr h="520112">
                <a:tc rowSpan="2">
                  <a:txBody>
                    <a:bodyPr/>
                    <a:lstStyle/>
                    <a:p>
                      <a:pPr algn="ctr" rtl="0" fontAlgn="ctr"/>
                      <a:r>
                        <a:rPr lang="en-US" sz="800" b="1" i="1" u="none" strike="noStrike" dirty="0">
                          <a:solidFill>
                            <a:srgbClr val="000000"/>
                          </a:solidFill>
                          <a:latin typeface="+mn-lt"/>
                        </a:rPr>
                        <a:t> </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IAN-MAP</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ΑΠΡ-ΙΟΥΝ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ΙΟΥΛ-ΣΕΠΤ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OKT-</a:t>
                      </a:r>
                      <a:r>
                        <a:rPr lang="el-GR" sz="800" b="1" i="1" u="none" strike="noStrike" dirty="0">
                          <a:solidFill>
                            <a:srgbClr val="000000"/>
                          </a:solidFill>
                          <a:latin typeface="+mn-lt"/>
                        </a:rPr>
                        <a:t>Δ</a:t>
                      </a:r>
                      <a:r>
                        <a:rPr lang="en-US" sz="800" b="1" i="1" u="none" strike="noStrike" dirty="0">
                          <a:solidFill>
                            <a:srgbClr val="000000"/>
                          </a:solidFill>
                          <a:latin typeface="+mn-lt"/>
                        </a:rPr>
                        <a:t>EK</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IAN-MAPT</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ΑΠΡ-ΙΟΥΝ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ΙΟΥΛ-ΣΕΠΤ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OKT-</a:t>
                      </a:r>
                      <a:r>
                        <a:rPr lang="el-GR" sz="800" b="1" i="1" u="none" strike="noStrike" dirty="0">
                          <a:solidFill>
                            <a:srgbClr val="000000"/>
                          </a:solidFill>
                          <a:latin typeface="+mn-lt"/>
                        </a:rPr>
                        <a:t>Δ</a:t>
                      </a:r>
                      <a:r>
                        <a:rPr lang="en-US" sz="800" b="1" i="1" u="none" strike="noStrike" dirty="0">
                          <a:solidFill>
                            <a:srgbClr val="000000"/>
                          </a:solidFill>
                          <a:latin typeface="+mn-lt"/>
                        </a:rPr>
                        <a:t>EK</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IAN-MAPT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ΑΠΡ-ΑΥΓ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ΣΕΠΤ-ΔΕΚ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IAN-</a:t>
                      </a:r>
                      <a:r>
                        <a:rPr lang="el-GR" sz="800" b="1" i="1" u="none" strike="noStrike">
                          <a:solidFill>
                            <a:srgbClr val="000000"/>
                          </a:solidFill>
                          <a:latin typeface="+mn-lt"/>
                        </a:rPr>
                        <a:t>ΑΠΡ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MAIO</a:t>
                      </a:r>
                      <a:r>
                        <a:rPr lang="el-GR" sz="800" b="1" i="1" u="none" strike="noStrike" dirty="0">
                          <a:solidFill>
                            <a:srgbClr val="000000"/>
                          </a:solidFill>
                          <a:latin typeface="+mn-lt"/>
                        </a:rPr>
                        <a:t>Σ-ΑΥΓ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a:solidFill>
                            <a:srgbClr val="000000"/>
                          </a:solidFill>
                          <a:latin typeface="+mn-lt"/>
                        </a:rPr>
                        <a:t>ΣΕΠΤ-ΔΕΚ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a:solidFill>
                            <a:srgbClr val="000000"/>
                          </a:solidFill>
                          <a:latin typeface="+mn-lt"/>
                        </a:rPr>
                        <a:t>ΙΟΥΛ-ΔΕΚ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IAN-IOYN</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IAN-IOYN</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a:solidFill>
                            <a:srgbClr val="000000"/>
                          </a:solidFill>
                          <a:latin typeface="+mn-lt"/>
                        </a:rPr>
                        <a:t>ΙΟΥΛ-ΔΕΚ  </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l-GR" sz="800" b="1" i="1" u="none" strike="noStrike" dirty="0">
                          <a:solidFill>
                            <a:srgbClr val="000000"/>
                          </a:solidFill>
                          <a:latin typeface="+mn-lt"/>
                        </a:rPr>
                        <a:t>ΙΟΥΛ-ΔΕΚ  </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4191">
                <a:tc vMerge="1">
                  <a:txBody>
                    <a:bodyPr/>
                    <a:lstStyle/>
                    <a:p>
                      <a:endParaRPr lang="en-US"/>
                    </a:p>
                  </a:txBody>
                  <a:tcPr/>
                </a:tc>
                <a:tc>
                  <a:txBody>
                    <a:bodyPr/>
                    <a:lstStyle/>
                    <a:p>
                      <a:pPr algn="ctr" rtl="0" fontAlgn="ctr"/>
                      <a:r>
                        <a:rPr lang="en-US" sz="800" b="1" i="1" u="none" strike="noStrike" dirty="0">
                          <a:solidFill>
                            <a:srgbClr val="000000"/>
                          </a:solidFill>
                          <a:latin typeface="+mn-lt"/>
                        </a:rPr>
                        <a:t>2010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a:solidFill>
                            <a:srgbClr val="000000"/>
                          </a:solidFill>
                          <a:latin typeface="+mn-lt"/>
                        </a:rPr>
                        <a:t>2011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1" u="none" strike="noStrike" dirty="0">
                          <a:solidFill>
                            <a:srgbClr val="000000"/>
                          </a:solidFill>
                          <a:latin typeface="+mn-lt"/>
                        </a:rPr>
                        <a:t>2017</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20112">
                <a:tc>
                  <a:txBody>
                    <a:bodyPr/>
                    <a:lstStyle/>
                    <a:p>
                      <a:pPr algn="l" rtl="0" fontAlgn="ctr"/>
                      <a:r>
                        <a:rPr lang="el-GR" sz="1000" b="1" i="1" u="none" strike="noStrike" dirty="0">
                          <a:solidFill>
                            <a:srgbClr val="000000"/>
                          </a:solidFill>
                          <a:latin typeface="+mn-lt"/>
                        </a:rPr>
                        <a:t>Ανεπαρκής ζήτηση</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dirty="0">
                          <a:solidFill>
                            <a:srgbClr val="000000"/>
                          </a:solidFill>
                          <a:latin typeface="+mn-lt"/>
                        </a:rPr>
                        <a:t>64%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92F"/>
                    </a:solidFill>
                  </a:tcPr>
                </a:tc>
                <a:tc>
                  <a:txBody>
                    <a:bodyPr/>
                    <a:lstStyle/>
                    <a:p>
                      <a:pPr algn="ctr" rtl="0" fontAlgn="ctr"/>
                      <a:r>
                        <a:rPr lang="en-US" sz="1000" b="1" i="1" u="none" strike="noStrike" dirty="0">
                          <a:solidFill>
                            <a:srgbClr val="000000"/>
                          </a:solidFill>
                          <a:latin typeface="+mn-lt"/>
                        </a:rPr>
                        <a:t>51%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146"/>
                    </a:solidFill>
                  </a:tcPr>
                </a:tc>
                <a:tc>
                  <a:txBody>
                    <a:bodyPr/>
                    <a:lstStyle/>
                    <a:p>
                      <a:pPr algn="ctr" rtl="0" fontAlgn="ctr"/>
                      <a:r>
                        <a:rPr lang="en-US" sz="1000" b="1" i="1" u="none" strike="noStrike">
                          <a:solidFill>
                            <a:srgbClr val="000000"/>
                          </a:solidFill>
                          <a:latin typeface="+mn-lt"/>
                        </a:rPr>
                        <a:t>65%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72E"/>
                    </a:solidFill>
                  </a:tcPr>
                </a:tc>
                <a:tc>
                  <a:txBody>
                    <a:bodyPr/>
                    <a:lstStyle/>
                    <a:p>
                      <a:pPr algn="ctr" rtl="0" fontAlgn="ctr"/>
                      <a:r>
                        <a:rPr lang="en-US" sz="1000" b="1" i="1" u="none" strike="noStrike">
                          <a:solidFill>
                            <a:srgbClr val="000000"/>
                          </a:solidFill>
                          <a:latin typeface="+mn-lt"/>
                        </a:rPr>
                        <a:t>66%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52C"/>
                    </a:solidFill>
                  </a:tcPr>
                </a:tc>
                <a:tc>
                  <a:txBody>
                    <a:bodyPr/>
                    <a:lstStyle/>
                    <a:p>
                      <a:pPr algn="ctr" rtl="0" fontAlgn="ctr"/>
                      <a:r>
                        <a:rPr lang="en-US" sz="1000" b="1" i="1" u="none" strike="noStrike">
                          <a:solidFill>
                            <a:srgbClr val="000000"/>
                          </a:solidFill>
                          <a:latin typeface="+mn-lt"/>
                        </a:rPr>
                        <a:t>61%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F35"/>
                    </a:solidFill>
                  </a:tcPr>
                </a:tc>
                <a:tc>
                  <a:txBody>
                    <a:bodyPr/>
                    <a:lstStyle/>
                    <a:p>
                      <a:pPr algn="ctr" rtl="0" fontAlgn="ctr"/>
                      <a:r>
                        <a:rPr lang="en-US" sz="1000" b="1" i="1" u="none" strike="noStrike" dirty="0">
                          <a:solidFill>
                            <a:srgbClr val="000000"/>
                          </a:solidFill>
                          <a:latin typeface="+mn-lt"/>
                        </a:rPr>
                        <a:t>63%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B31"/>
                    </a:solidFill>
                  </a:tcPr>
                </a:tc>
                <a:tc>
                  <a:txBody>
                    <a:bodyPr/>
                    <a:lstStyle/>
                    <a:p>
                      <a:pPr algn="ctr" rtl="0" fontAlgn="ctr"/>
                      <a:r>
                        <a:rPr lang="en-US" sz="1000" b="1" i="1" u="none" strike="noStrike" dirty="0">
                          <a:solidFill>
                            <a:srgbClr val="000000"/>
                          </a:solidFill>
                          <a:latin typeface="+mn-lt"/>
                        </a:rPr>
                        <a:t>59%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238"/>
                    </a:solidFill>
                  </a:tcPr>
                </a:tc>
                <a:tc>
                  <a:txBody>
                    <a:bodyPr/>
                    <a:lstStyle/>
                    <a:p>
                      <a:pPr algn="ctr" rtl="0" fontAlgn="ctr"/>
                      <a:r>
                        <a:rPr lang="en-US" sz="1000" b="1" i="1" u="none" strike="noStrike" dirty="0">
                          <a:solidFill>
                            <a:srgbClr val="000000"/>
                          </a:solidFill>
                          <a:latin typeface="+mn-lt"/>
                        </a:rPr>
                        <a:t>60%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136"/>
                    </a:solidFill>
                  </a:tcPr>
                </a:tc>
                <a:tc>
                  <a:txBody>
                    <a:bodyPr/>
                    <a:lstStyle/>
                    <a:p>
                      <a:pPr algn="ctr" rtl="0" fontAlgn="ctr"/>
                      <a:r>
                        <a:rPr lang="en-US" sz="1000" b="1" i="1" u="none" strike="noStrike" dirty="0">
                          <a:solidFill>
                            <a:srgbClr val="000000"/>
                          </a:solidFill>
                          <a:latin typeface="+mn-lt"/>
                        </a:rPr>
                        <a:t>58%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43A"/>
                    </a:solidFill>
                  </a:tcPr>
                </a:tc>
                <a:tc>
                  <a:txBody>
                    <a:bodyPr/>
                    <a:lstStyle/>
                    <a:p>
                      <a:pPr algn="ctr" rtl="0" fontAlgn="ctr"/>
                      <a:r>
                        <a:rPr lang="en-US" sz="1000" b="1" i="1" u="none" strike="noStrike" dirty="0">
                          <a:solidFill>
                            <a:srgbClr val="000000"/>
                          </a:solidFill>
                          <a:latin typeface="+mn-lt"/>
                        </a:rPr>
                        <a:t>59%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238"/>
                    </a:solidFill>
                  </a:tcPr>
                </a:tc>
                <a:tc>
                  <a:txBody>
                    <a:bodyPr/>
                    <a:lstStyle/>
                    <a:p>
                      <a:pPr algn="ctr" rtl="0" fontAlgn="ctr"/>
                      <a:r>
                        <a:rPr lang="en-US" sz="1000" b="1" i="1" u="none" strike="noStrike" dirty="0">
                          <a:solidFill>
                            <a:srgbClr val="000000"/>
                          </a:solidFill>
                          <a:latin typeface="+mn-lt"/>
                        </a:rPr>
                        <a:t>47%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94D"/>
                    </a:solidFill>
                  </a:tcPr>
                </a:tc>
                <a:tc>
                  <a:txBody>
                    <a:bodyPr/>
                    <a:lstStyle/>
                    <a:p>
                      <a:pPr algn="ctr" rtl="0" fontAlgn="ctr"/>
                      <a:r>
                        <a:rPr lang="en-US" sz="1000" b="1" i="1" u="none" strike="noStrike" dirty="0">
                          <a:solidFill>
                            <a:srgbClr val="000000"/>
                          </a:solidFill>
                          <a:latin typeface="+mn-lt"/>
                        </a:rPr>
                        <a:t>32%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567"/>
                    </a:solidFill>
                  </a:tcPr>
                </a:tc>
                <a:tc>
                  <a:txBody>
                    <a:bodyPr/>
                    <a:lstStyle/>
                    <a:p>
                      <a:pPr algn="ctr" rtl="0" fontAlgn="ctr"/>
                      <a:r>
                        <a:rPr lang="en-US" sz="1000" b="1" i="1" u="none" strike="noStrike" dirty="0">
                          <a:solidFill>
                            <a:srgbClr val="000000"/>
                          </a:solidFill>
                          <a:latin typeface="+mn-lt"/>
                        </a:rPr>
                        <a:t>32%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567"/>
                    </a:solidFill>
                  </a:tcPr>
                </a:tc>
                <a:tc>
                  <a:txBody>
                    <a:bodyPr/>
                    <a:lstStyle/>
                    <a:p>
                      <a:pPr algn="ctr" rtl="0" fontAlgn="ctr"/>
                      <a:r>
                        <a:rPr lang="en-US" sz="1000" b="1" i="1" u="none" strike="noStrike" dirty="0">
                          <a:solidFill>
                            <a:srgbClr val="000000"/>
                          </a:solidFill>
                          <a:latin typeface="+mn-lt"/>
                        </a:rPr>
                        <a:t>42%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256"/>
                    </a:solidFill>
                  </a:tcPr>
                </a:tc>
                <a:tc>
                  <a:txBody>
                    <a:bodyPr/>
                    <a:lstStyle/>
                    <a:p>
                      <a:pPr algn="ctr" rtl="0" fontAlgn="ctr"/>
                      <a:r>
                        <a:rPr lang="en-US" sz="1000" b="1" i="1" u="none" strike="noStrike" dirty="0">
                          <a:solidFill>
                            <a:srgbClr val="000000"/>
                          </a:solidFill>
                          <a:latin typeface="+mn-lt"/>
                        </a:rPr>
                        <a:t>60%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136"/>
                    </a:solidFill>
                  </a:tcPr>
                </a:tc>
                <a:tc>
                  <a:txBody>
                    <a:bodyPr/>
                    <a:lstStyle/>
                    <a:p>
                      <a:pPr algn="ctr" rtl="0" fontAlgn="ctr"/>
                      <a:r>
                        <a:rPr lang="en-US" sz="1000" b="1" i="1" u="none" strike="noStrike" dirty="0">
                          <a:solidFill>
                            <a:srgbClr val="000000"/>
                          </a:solidFill>
                          <a:latin typeface="+mn-lt"/>
                        </a:rPr>
                        <a:t>57%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63C"/>
                    </a:solidFill>
                  </a:tcPr>
                </a:tc>
                <a:tc>
                  <a:txBody>
                    <a:bodyPr/>
                    <a:lstStyle/>
                    <a:p>
                      <a:pPr algn="ctr" rtl="0" fontAlgn="ctr"/>
                      <a:r>
                        <a:rPr lang="en-US" sz="1000" b="1" i="1" u="none" strike="noStrike" dirty="0">
                          <a:solidFill>
                            <a:srgbClr val="000000"/>
                          </a:solidFill>
                          <a:latin typeface="+mn-lt"/>
                        </a:rPr>
                        <a:t>59%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238"/>
                    </a:solidFill>
                  </a:tcPr>
                </a:tc>
                <a:tc>
                  <a:txBody>
                    <a:bodyPr/>
                    <a:lstStyle/>
                    <a:p>
                      <a:pPr algn="ctr" rtl="0" fontAlgn="ctr"/>
                      <a:r>
                        <a:rPr lang="en-US" sz="1000" b="1" i="1" u="none" strike="noStrike" dirty="0">
                          <a:solidFill>
                            <a:srgbClr val="000000"/>
                          </a:solidFill>
                          <a:latin typeface="+mn-lt"/>
                        </a:rPr>
                        <a:t>38%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A5C"/>
                    </a:solidFill>
                  </a:tcPr>
                </a:tc>
                <a:tc>
                  <a:txBody>
                    <a:bodyPr/>
                    <a:lstStyle/>
                    <a:p>
                      <a:pPr algn="ctr" rtl="0" fontAlgn="ctr"/>
                      <a:r>
                        <a:rPr lang="en-US" sz="1000" b="1" i="1" u="none" strike="noStrike" dirty="0">
                          <a:solidFill>
                            <a:srgbClr val="000000"/>
                          </a:solidFill>
                          <a:latin typeface="+mn-lt"/>
                        </a:rPr>
                        <a:t>17%</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181"/>
                    </a:solidFill>
                  </a:tcPr>
                </a:tc>
                <a:extLst>
                  <a:ext uri="{0D108BD9-81ED-4DB2-BD59-A6C34878D82A}">
                    <a16:rowId xmlns:a16="http://schemas.microsoft.com/office/drawing/2014/main" xmlns="" val="10002"/>
                  </a:ext>
                </a:extLst>
              </a:tr>
              <a:tr h="520112">
                <a:tc>
                  <a:txBody>
                    <a:bodyPr/>
                    <a:lstStyle/>
                    <a:p>
                      <a:pPr algn="l" rtl="0" fontAlgn="ctr"/>
                      <a:r>
                        <a:rPr lang="el-GR" sz="1000" b="1" i="1" u="none" strike="noStrike">
                          <a:solidFill>
                            <a:srgbClr val="000000"/>
                          </a:solidFill>
                          <a:latin typeface="+mn-lt"/>
                        </a:rPr>
                        <a:t>Δανειοδότηση</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dirty="0">
                          <a:solidFill>
                            <a:srgbClr val="000000"/>
                          </a:solidFill>
                          <a:latin typeface="+mn-lt"/>
                        </a:rPr>
                        <a:t>21%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A7A"/>
                    </a:solidFill>
                  </a:tcPr>
                </a:tc>
                <a:tc>
                  <a:txBody>
                    <a:bodyPr/>
                    <a:lstStyle/>
                    <a:p>
                      <a:pPr algn="ctr" rtl="0" fontAlgn="ctr"/>
                      <a:r>
                        <a:rPr lang="en-US" sz="1000" b="1" i="1" u="none" strike="noStrike" dirty="0">
                          <a:solidFill>
                            <a:srgbClr val="000000"/>
                          </a:solidFill>
                          <a:latin typeface="+mn-lt"/>
                        </a:rPr>
                        <a:t>25%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273"/>
                    </a:solidFill>
                  </a:tcPr>
                </a:tc>
                <a:tc>
                  <a:txBody>
                    <a:bodyPr/>
                    <a:lstStyle/>
                    <a:p>
                      <a:pPr algn="ctr" rtl="0" fontAlgn="ctr"/>
                      <a:r>
                        <a:rPr lang="en-US" sz="1000" b="1" i="1" u="none" strike="noStrike" dirty="0">
                          <a:solidFill>
                            <a:srgbClr val="000000"/>
                          </a:solidFill>
                          <a:latin typeface="+mn-lt"/>
                        </a:rPr>
                        <a:t>21%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A7A"/>
                    </a:solidFill>
                  </a:tcPr>
                </a:tc>
                <a:tc>
                  <a:txBody>
                    <a:bodyPr/>
                    <a:lstStyle/>
                    <a:p>
                      <a:pPr algn="ctr" rtl="0" fontAlgn="ctr"/>
                      <a:r>
                        <a:rPr lang="en-US" sz="1000" b="1" i="1" u="none" strike="noStrike">
                          <a:solidFill>
                            <a:srgbClr val="000000"/>
                          </a:solidFill>
                          <a:latin typeface="+mn-lt"/>
                        </a:rPr>
                        <a:t>23%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676"/>
                    </a:solidFill>
                  </a:tcPr>
                </a:tc>
                <a:tc>
                  <a:txBody>
                    <a:bodyPr/>
                    <a:lstStyle/>
                    <a:p>
                      <a:pPr algn="ctr" rtl="0" fontAlgn="ctr"/>
                      <a:r>
                        <a:rPr lang="en-US" sz="1000" b="1" i="1" u="none" strike="noStrike" dirty="0">
                          <a:solidFill>
                            <a:srgbClr val="000000"/>
                          </a:solidFill>
                          <a:latin typeface="+mn-lt"/>
                        </a:rPr>
                        <a:t>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383"/>
                    </a:solidFill>
                  </a:tcPr>
                </a:tc>
                <a:tc>
                  <a:txBody>
                    <a:bodyPr/>
                    <a:lstStyle/>
                    <a:p>
                      <a:pPr algn="ctr" rtl="0" fontAlgn="ctr"/>
                      <a:r>
                        <a:rPr lang="en-US" sz="1000" b="1" i="1" u="none" strike="noStrike" dirty="0">
                          <a:solidFill>
                            <a:srgbClr val="000000"/>
                          </a:solidFill>
                          <a:latin typeface="+mn-lt"/>
                        </a:rPr>
                        <a:t>20%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C7C"/>
                    </a:solidFill>
                  </a:tcPr>
                </a:tc>
                <a:tc>
                  <a:txBody>
                    <a:bodyPr/>
                    <a:lstStyle/>
                    <a:p>
                      <a:pPr algn="ctr" rtl="0" fontAlgn="ctr"/>
                      <a:r>
                        <a:rPr lang="en-US" sz="1000" b="1" i="1" u="none" strike="noStrike" dirty="0">
                          <a:solidFill>
                            <a:srgbClr val="000000"/>
                          </a:solidFill>
                          <a:latin typeface="+mn-lt"/>
                        </a:rPr>
                        <a:t>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383"/>
                    </a:solidFill>
                  </a:tcPr>
                </a:tc>
                <a:tc>
                  <a:txBody>
                    <a:bodyPr/>
                    <a:lstStyle/>
                    <a:p>
                      <a:pPr algn="ctr" rtl="0" fontAlgn="ctr"/>
                      <a:r>
                        <a:rPr lang="en-US" sz="1000" b="1" i="1" u="none" strike="noStrike">
                          <a:solidFill>
                            <a:srgbClr val="000000"/>
                          </a:solidFill>
                          <a:latin typeface="+mn-lt"/>
                        </a:rPr>
                        <a:t>10%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F8D"/>
                    </a:solidFill>
                  </a:tcPr>
                </a:tc>
                <a:tc>
                  <a:txBody>
                    <a:bodyPr/>
                    <a:lstStyle/>
                    <a:p>
                      <a:pPr algn="ctr" rtl="0" fontAlgn="ctr"/>
                      <a:r>
                        <a:rPr lang="en-US" sz="1000" b="1" i="1" u="none" strike="noStrike">
                          <a:solidFill>
                            <a:srgbClr val="000000"/>
                          </a:solidFill>
                          <a:latin typeface="+mn-lt"/>
                        </a:rPr>
                        <a:t>29%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B6C"/>
                    </a:solidFill>
                  </a:tcPr>
                </a:tc>
                <a:tc>
                  <a:txBody>
                    <a:bodyPr/>
                    <a:lstStyle/>
                    <a:p>
                      <a:pPr algn="ctr" rtl="0" fontAlgn="ctr"/>
                      <a:r>
                        <a:rPr lang="en-US" sz="1000" b="1" i="1" u="none" strike="noStrike">
                          <a:solidFill>
                            <a:srgbClr val="000000"/>
                          </a:solidFill>
                          <a:latin typeface="+mn-lt"/>
                        </a:rPr>
                        <a:t>38%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A5C"/>
                    </a:solidFill>
                  </a:tcPr>
                </a:tc>
                <a:tc>
                  <a:txBody>
                    <a:bodyPr/>
                    <a:lstStyle/>
                    <a:p>
                      <a:pPr algn="ctr" rtl="0" fontAlgn="ctr"/>
                      <a:r>
                        <a:rPr lang="en-US" sz="1000" b="1" i="1" u="none" strike="noStrike">
                          <a:solidFill>
                            <a:srgbClr val="000000"/>
                          </a:solidFill>
                          <a:latin typeface="+mn-lt"/>
                        </a:rPr>
                        <a:t>29%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B6C"/>
                    </a:solidFill>
                  </a:tcPr>
                </a:tc>
                <a:tc>
                  <a:txBody>
                    <a:bodyPr/>
                    <a:lstStyle/>
                    <a:p>
                      <a:pPr algn="ctr" rtl="0" fontAlgn="ctr"/>
                      <a:r>
                        <a:rPr lang="en-US" sz="1000" b="1" i="1" u="none" strike="noStrike">
                          <a:solidFill>
                            <a:srgbClr val="000000"/>
                          </a:solidFill>
                          <a:latin typeface="+mn-lt"/>
                        </a:rPr>
                        <a:t>27%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F6F"/>
                    </a:solidFill>
                  </a:tcPr>
                </a:tc>
                <a:tc>
                  <a:txBody>
                    <a:bodyPr/>
                    <a:lstStyle/>
                    <a:p>
                      <a:pPr algn="ctr" rtl="0" fontAlgn="ctr"/>
                      <a:r>
                        <a:rPr lang="en-US" sz="1000" b="1" i="1" u="none" strike="noStrike">
                          <a:solidFill>
                            <a:srgbClr val="000000"/>
                          </a:solidFill>
                          <a:latin typeface="+mn-lt"/>
                        </a:rPr>
                        <a:t>36%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E60"/>
                    </a:solidFill>
                  </a:tcPr>
                </a:tc>
                <a:tc>
                  <a:txBody>
                    <a:bodyPr/>
                    <a:lstStyle/>
                    <a:p>
                      <a:pPr algn="ctr" rtl="0" fontAlgn="ctr"/>
                      <a:r>
                        <a:rPr lang="en-US" sz="1000" b="1" i="1" u="none" strike="noStrike">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27%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F6F"/>
                    </a:solidFill>
                  </a:tcPr>
                </a:tc>
                <a:tc>
                  <a:txBody>
                    <a:bodyPr/>
                    <a:lstStyle/>
                    <a:p>
                      <a:pPr algn="ctr" rtl="0" fontAlgn="ctr"/>
                      <a:r>
                        <a:rPr lang="en-US" sz="1000" b="1" i="1" u="none" strike="noStrike">
                          <a:solidFill>
                            <a:srgbClr val="000000"/>
                          </a:solidFill>
                          <a:latin typeface="+mn-lt"/>
                        </a:rPr>
                        <a:t>18%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07F"/>
                    </a:solidFill>
                  </a:tcPr>
                </a:tc>
                <a:tc>
                  <a:txBody>
                    <a:bodyPr/>
                    <a:lstStyle/>
                    <a:p>
                      <a:pPr algn="ctr" rtl="0" fontAlgn="ctr"/>
                      <a:r>
                        <a:rPr lang="en-US" sz="1000" b="1" i="1" u="none" strike="noStrike">
                          <a:solidFill>
                            <a:srgbClr val="000000"/>
                          </a:solidFill>
                          <a:latin typeface="+mn-lt"/>
                        </a:rPr>
                        <a:t>18%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07F"/>
                    </a:solidFill>
                  </a:tcPr>
                </a:tc>
                <a:tc>
                  <a:txBody>
                    <a:bodyPr/>
                    <a:lstStyle/>
                    <a:p>
                      <a:pPr algn="ctr" rtl="0" fontAlgn="ctr"/>
                      <a:r>
                        <a:rPr lang="en-US" sz="1000" b="1" i="1" u="none" strike="noStrike">
                          <a:solidFill>
                            <a:srgbClr val="000000"/>
                          </a:solidFill>
                          <a:latin typeface="+mn-lt"/>
                        </a:rPr>
                        <a:t>21%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A7A"/>
                    </a:solidFill>
                  </a:tcPr>
                </a:tc>
                <a:tc>
                  <a:txBody>
                    <a:bodyPr/>
                    <a:lstStyle/>
                    <a:p>
                      <a:pPr algn="ctr" rtl="0" fontAlgn="ctr"/>
                      <a:r>
                        <a:rPr lang="en-US" sz="1000" b="1" i="1" u="none" strike="noStrike" dirty="0">
                          <a:solidFill>
                            <a:srgbClr val="000000"/>
                          </a:solidFill>
                          <a:latin typeface="+mn-lt"/>
                        </a:rPr>
                        <a:t>12%</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B89"/>
                    </a:solidFill>
                  </a:tcPr>
                </a:tc>
                <a:extLst>
                  <a:ext uri="{0D108BD9-81ED-4DB2-BD59-A6C34878D82A}">
                    <a16:rowId xmlns:a16="http://schemas.microsoft.com/office/drawing/2014/main" xmlns="" val="10003"/>
                  </a:ext>
                </a:extLst>
              </a:tr>
              <a:tr h="520112">
                <a:tc>
                  <a:txBody>
                    <a:bodyPr/>
                    <a:lstStyle/>
                    <a:p>
                      <a:pPr algn="l" rtl="0" fontAlgn="ctr"/>
                      <a:r>
                        <a:rPr lang="el-GR" sz="1000" b="1" i="1" u="none" strike="noStrike" dirty="0">
                          <a:solidFill>
                            <a:srgbClr val="000000"/>
                          </a:solidFill>
                          <a:latin typeface="+mn-lt"/>
                        </a:rPr>
                        <a:t>Ρευστότητα</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a:solidFill>
                            <a:srgbClr val="000000"/>
                          </a:solidFill>
                          <a:latin typeface="+mn-lt"/>
                        </a:rPr>
                        <a:t>21%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A7A"/>
                    </a:solidFill>
                  </a:tcPr>
                </a:tc>
                <a:tc>
                  <a:txBody>
                    <a:bodyPr/>
                    <a:lstStyle/>
                    <a:p>
                      <a:pPr algn="ctr" rtl="0" fontAlgn="ctr"/>
                      <a:r>
                        <a:rPr lang="en-US" sz="1000" b="1" i="1" u="none" strike="noStrike">
                          <a:solidFill>
                            <a:srgbClr val="000000"/>
                          </a:solidFill>
                          <a:latin typeface="+mn-lt"/>
                        </a:rPr>
                        <a:t>34%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163"/>
                    </a:solidFill>
                  </a:tcPr>
                </a:tc>
                <a:tc>
                  <a:txBody>
                    <a:bodyPr/>
                    <a:lstStyle/>
                    <a:p>
                      <a:pPr algn="ctr" rtl="0" fontAlgn="ctr"/>
                      <a:r>
                        <a:rPr lang="en-US" sz="1000" b="1" i="1" u="none" strike="noStrike">
                          <a:solidFill>
                            <a:srgbClr val="000000"/>
                          </a:solidFill>
                          <a:latin typeface="+mn-lt"/>
                        </a:rPr>
                        <a:t>30%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96A"/>
                    </a:solidFill>
                  </a:tcPr>
                </a:tc>
                <a:tc>
                  <a:txBody>
                    <a:bodyPr/>
                    <a:lstStyle/>
                    <a:p>
                      <a:pPr algn="ctr" rtl="0" fontAlgn="ctr"/>
                      <a:r>
                        <a:rPr lang="en-US" sz="1000" b="1" i="1" u="none" strike="noStrike">
                          <a:solidFill>
                            <a:srgbClr val="000000"/>
                          </a:solidFill>
                          <a:latin typeface="+mn-lt"/>
                        </a:rPr>
                        <a:t>34%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163"/>
                    </a:solidFill>
                  </a:tcPr>
                </a:tc>
                <a:tc>
                  <a:txBody>
                    <a:bodyPr/>
                    <a:lstStyle/>
                    <a:p>
                      <a:pPr algn="ctr" rtl="0" fontAlgn="ctr"/>
                      <a:r>
                        <a:rPr lang="en-US" sz="1000" b="1" i="1" u="none" strike="noStrike">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383"/>
                    </a:solidFill>
                  </a:tcPr>
                </a:tc>
                <a:tc>
                  <a:txBody>
                    <a:bodyPr/>
                    <a:lstStyle/>
                    <a:p>
                      <a:pPr algn="ctr" rtl="0" fontAlgn="ctr"/>
                      <a:r>
                        <a:rPr lang="en-US" sz="1000" b="1" i="1" u="none" strike="noStrike">
                          <a:solidFill>
                            <a:srgbClr val="000000"/>
                          </a:solidFill>
                          <a:latin typeface="+mn-lt"/>
                        </a:rPr>
                        <a:t>19%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E7D"/>
                    </a:solidFill>
                  </a:tcPr>
                </a:tc>
                <a:tc>
                  <a:txBody>
                    <a:bodyPr/>
                    <a:lstStyle/>
                    <a:p>
                      <a:pPr algn="ctr" rtl="0" fontAlgn="ctr"/>
                      <a:r>
                        <a:rPr lang="en-US" sz="1000" b="1" i="1" u="none" strike="noStrike" dirty="0">
                          <a:solidFill>
                            <a:srgbClr val="000000"/>
                          </a:solidFill>
                          <a:latin typeface="+mn-lt"/>
                        </a:rPr>
                        <a:t>29%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B6C"/>
                    </a:solidFill>
                  </a:tcPr>
                </a:tc>
                <a:tc>
                  <a:txBody>
                    <a:bodyPr/>
                    <a:lstStyle/>
                    <a:p>
                      <a:pPr algn="ctr" rtl="0" fontAlgn="ctr"/>
                      <a:r>
                        <a:rPr lang="en-US" sz="1000" b="1" i="1" u="none" strike="noStrike" dirty="0">
                          <a:solidFill>
                            <a:srgbClr val="000000"/>
                          </a:solidFill>
                          <a:latin typeface="+mn-lt"/>
                        </a:rPr>
                        <a:t>27%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F6F"/>
                    </a:solidFill>
                  </a:tcPr>
                </a:tc>
                <a:tc>
                  <a:txBody>
                    <a:bodyPr/>
                    <a:lstStyle/>
                    <a:p>
                      <a:pPr algn="ctr" rtl="0" fontAlgn="ctr"/>
                      <a:r>
                        <a:rPr lang="en-US" sz="1000" b="1" i="1" u="none" strike="noStrike">
                          <a:solidFill>
                            <a:srgbClr val="000000"/>
                          </a:solidFill>
                          <a:latin typeface="+mn-lt"/>
                        </a:rPr>
                        <a:t>45%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D50"/>
                    </a:solidFill>
                  </a:tcPr>
                </a:tc>
                <a:tc>
                  <a:txBody>
                    <a:bodyPr/>
                    <a:lstStyle/>
                    <a:p>
                      <a:pPr algn="ctr" rtl="0" fontAlgn="ctr"/>
                      <a:r>
                        <a:rPr lang="en-US" sz="1000" b="1" i="1" u="none" strike="noStrike">
                          <a:solidFill>
                            <a:srgbClr val="000000"/>
                          </a:solidFill>
                          <a:latin typeface="+mn-lt"/>
                        </a:rPr>
                        <a:t>37%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C5E"/>
                    </a:solidFill>
                  </a:tcPr>
                </a:tc>
                <a:tc>
                  <a:txBody>
                    <a:bodyPr/>
                    <a:lstStyle/>
                    <a:p>
                      <a:pPr algn="ctr" rtl="0" fontAlgn="ctr"/>
                      <a:r>
                        <a:rPr lang="en-US" sz="1000" b="1" i="1" u="none" strike="noStrike">
                          <a:solidFill>
                            <a:srgbClr val="000000"/>
                          </a:solidFill>
                          <a:latin typeface="+mn-lt"/>
                        </a:rPr>
                        <a:t>35%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062"/>
                    </a:solidFill>
                  </a:tcPr>
                </a:tc>
                <a:tc>
                  <a:txBody>
                    <a:bodyPr/>
                    <a:lstStyle/>
                    <a:p>
                      <a:pPr algn="ctr" rtl="0" fontAlgn="ctr"/>
                      <a:r>
                        <a:rPr lang="en-US" sz="1000" b="1" i="1" u="none" strike="noStrike">
                          <a:solidFill>
                            <a:srgbClr val="000000"/>
                          </a:solidFill>
                          <a:latin typeface="+mn-lt"/>
                        </a:rPr>
                        <a:t>30%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96A"/>
                    </a:solidFill>
                  </a:tcPr>
                </a:tc>
                <a:tc>
                  <a:txBody>
                    <a:bodyPr/>
                    <a:lstStyle/>
                    <a:p>
                      <a:pPr algn="ctr" rtl="0" fontAlgn="ctr"/>
                      <a:r>
                        <a:rPr lang="en-US" sz="1000" b="1" i="1" u="none" strike="noStrike">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16%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383"/>
                    </a:solidFill>
                  </a:tcPr>
                </a:tc>
                <a:tc>
                  <a:txBody>
                    <a:bodyPr/>
                    <a:lstStyle/>
                    <a:p>
                      <a:pPr algn="ctr" rtl="0" fontAlgn="ctr"/>
                      <a:r>
                        <a:rPr lang="en-US" sz="1000" b="1" i="1" u="none" strike="noStrike">
                          <a:solidFill>
                            <a:srgbClr val="000000"/>
                          </a:solidFill>
                          <a:latin typeface="+mn-lt"/>
                        </a:rPr>
                        <a:t>12%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B89"/>
                    </a:solidFill>
                  </a:tcPr>
                </a:tc>
                <a:tc>
                  <a:txBody>
                    <a:bodyPr/>
                    <a:lstStyle/>
                    <a:p>
                      <a:pPr algn="ctr" rtl="0" fontAlgn="ctr"/>
                      <a:r>
                        <a:rPr lang="en-US" sz="1000" b="1" i="1" u="none" strike="noStrike" dirty="0">
                          <a:solidFill>
                            <a:srgbClr val="000000"/>
                          </a:solidFill>
                          <a:latin typeface="+mn-lt"/>
                        </a:rPr>
                        <a:t>18%</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07F"/>
                    </a:solidFill>
                  </a:tcPr>
                </a:tc>
                <a:extLst>
                  <a:ext uri="{0D108BD9-81ED-4DB2-BD59-A6C34878D82A}">
                    <a16:rowId xmlns:a16="http://schemas.microsoft.com/office/drawing/2014/main" xmlns="" val="10004"/>
                  </a:ext>
                </a:extLst>
              </a:tr>
              <a:tr h="757635">
                <a:tc>
                  <a:txBody>
                    <a:bodyPr/>
                    <a:lstStyle/>
                    <a:p>
                      <a:pPr algn="l" rtl="0" fontAlgn="ctr"/>
                      <a:r>
                        <a:rPr lang="el-GR" sz="1000" b="1" i="1" u="none" strike="noStrike">
                          <a:solidFill>
                            <a:srgbClr val="000000"/>
                          </a:solidFill>
                          <a:latin typeface="+mn-lt"/>
                        </a:rPr>
                        <a:t>Ανταγωνισμός από κυπριακές εταιρείες</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a:solidFill>
                            <a:srgbClr val="000000"/>
                          </a:solidFill>
                          <a:latin typeface="+mn-lt"/>
                        </a:rPr>
                        <a:t>56%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83D"/>
                    </a:solidFill>
                  </a:tcPr>
                </a:tc>
                <a:tc>
                  <a:txBody>
                    <a:bodyPr/>
                    <a:lstStyle/>
                    <a:p>
                      <a:pPr algn="ctr" rtl="0" fontAlgn="ctr"/>
                      <a:r>
                        <a:rPr lang="en-US" sz="1000" b="1" i="1" u="none" strike="noStrike">
                          <a:solidFill>
                            <a:srgbClr val="000000"/>
                          </a:solidFill>
                          <a:latin typeface="+mn-lt"/>
                        </a:rPr>
                        <a:t>63%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B31"/>
                    </a:solidFill>
                  </a:tcPr>
                </a:tc>
                <a:tc>
                  <a:txBody>
                    <a:bodyPr/>
                    <a:lstStyle/>
                    <a:p>
                      <a:pPr algn="ctr" rtl="0" fontAlgn="ctr"/>
                      <a:r>
                        <a:rPr lang="en-US" sz="1000" b="1" i="1" u="none" strike="noStrike">
                          <a:solidFill>
                            <a:srgbClr val="000000"/>
                          </a:solidFill>
                          <a:latin typeface="+mn-lt"/>
                        </a:rPr>
                        <a:t>63%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B31"/>
                    </a:solidFill>
                  </a:tcPr>
                </a:tc>
                <a:tc>
                  <a:txBody>
                    <a:bodyPr/>
                    <a:lstStyle/>
                    <a:p>
                      <a:pPr algn="ctr" rtl="0" fontAlgn="ctr"/>
                      <a:r>
                        <a:rPr lang="en-US" sz="1000" b="1" i="1" u="none" strike="noStrike">
                          <a:solidFill>
                            <a:srgbClr val="000000"/>
                          </a:solidFill>
                          <a:latin typeface="+mn-lt"/>
                        </a:rPr>
                        <a:t>68%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128"/>
                    </a:solidFill>
                  </a:tcPr>
                </a:tc>
                <a:tc>
                  <a:txBody>
                    <a:bodyPr/>
                    <a:lstStyle/>
                    <a:p>
                      <a:pPr algn="ctr" rtl="0" fontAlgn="ctr"/>
                      <a:r>
                        <a:rPr lang="en-US" sz="1000" b="1" i="1" u="none" strike="noStrike">
                          <a:solidFill>
                            <a:srgbClr val="000000"/>
                          </a:solidFill>
                          <a:latin typeface="+mn-lt"/>
                        </a:rPr>
                        <a:t>52%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044"/>
                    </a:solidFill>
                  </a:tcPr>
                </a:tc>
                <a:tc>
                  <a:txBody>
                    <a:bodyPr/>
                    <a:lstStyle/>
                    <a:p>
                      <a:pPr algn="ctr" rtl="0" fontAlgn="ctr"/>
                      <a:r>
                        <a:rPr lang="en-US" sz="1000" b="1" i="1" u="none" strike="noStrike">
                          <a:solidFill>
                            <a:srgbClr val="000000"/>
                          </a:solidFill>
                          <a:latin typeface="+mn-lt"/>
                        </a:rPr>
                        <a:t>45%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D50"/>
                    </a:solidFill>
                  </a:tcPr>
                </a:tc>
                <a:tc>
                  <a:txBody>
                    <a:bodyPr/>
                    <a:lstStyle/>
                    <a:p>
                      <a:pPr algn="ctr" rtl="0" fontAlgn="ctr"/>
                      <a:r>
                        <a:rPr lang="en-US" sz="1000" b="1" i="1" u="none" strike="noStrike" dirty="0">
                          <a:solidFill>
                            <a:srgbClr val="000000"/>
                          </a:solidFill>
                          <a:latin typeface="+mn-lt"/>
                        </a:rPr>
                        <a:t>54%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C41"/>
                    </a:solidFill>
                  </a:tcPr>
                </a:tc>
                <a:tc>
                  <a:txBody>
                    <a:bodyPr/>
                    <a:lstStyle/>
                    <a:p>
                      <a:pPr algn="ctr" rtl="0" fontAlgn="ctr"/>
                      <a:r>
                        <a:rPr lang="en-US" sz="1000" b="1" i="1" u="none" strike="noStrike">
                          <a:solidFill>
                            <a:srgbClr val="000000"/>
                          </a:solidFill>
                          <a:latin typeface="+mn-lt"/>
                        </a:rPr>
                        <a:t>35%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062"/>
                    </a:solidFill>
                  </a:tcPr>
                </a:tc>
                <a:tc>
                  <a:txBody>
                    <a:bodyPr/>
                    <a:lstStyle/>
                    <a:p>
                      <a:pPr algn="ctr" rtl="0" fontAlgn="ctr"/>
                      <a:r>
                        <a:rPr lang="en-US" sz="1000" b="1" i="1" u="none" strike="noStrike" dirty="0">
                          <a:solidFill>
                            <a:srgbClr val="000000"/>
                          </a:solidFill>
                          <a:latin typeface="+mn-lt"/>
                        </a:rPr>
                        <a:t>30%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96A"/>
                    </a:solidFill>
                  </a:tcPr>
                </a:tc>
                <a:tc>
                  <a:txBody>
                    <a:bodyPr/>
                    <a:lstStyle/>
                    <a:p>
                      <a:pPr algn="ctr" rtl="0" fontAlgn="ctr"/>
                      <a:r>
                        <a:rPr lang="en-US" sz="1000" b="1" i="1" u="none" strike="noStrike">
                          <a:solidFill>
                            <a:srgbClr val="000000"/>
                          </a:solidFill>
                          <a:latin typeface="+mn-lt"/>
                        </a:rPr>
                        <a:t>28%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D6E"/>
                    </a:solidFill>
                  </a:tcPr>
                </a:tc>
                <a:tc>
                  <a:txBody>
                    <a:bodyPr/>
                    <a:lstStyle/>
                    <a:p>
                      <a:pPr algn="ctr" rtl="0" fontAlgn="ctr"/>
                      <a:r>
                        <a:rPr lang="en-US" sz="1000" b="1" i="1" u="none" strike="noStrike">
                          <a:solidFill>
                            <a:srgbClr val="000000"/>
                          </a:solidFill>
                          <a:latin typeface="+mn-lt"/>
                        </a:rPr>
                        <a:t>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988"/>
                    </a:solidFill>
                  </a:tcPr>
                </a:tc>
                <a:tc>
                  <a:txBody>
                    <a:bodyPr/>
                    <a:lstStyle/>
                    <a:p>
                      <a:pPr algn="ctr" rtl="0" fontAlgn="ctr"/>
                      <a:r>
                        <a:rPr lang="en-US" sz="1000" b="1" i="1" u="none" strike="noStrike" dirty="0">
                          <a:solidFill>
                            <a:srgbClr val="000000"/>
                          </a:solidFill>
                          <a:latin typeface="+mn-lt"/>
                        </a:rPr>
                        <a:t>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D8B"/>
                    </a:solidFill>
                  </a:tcPr>
                </a:tc>
                <a:tc>
                  <a:txBody>
                    <a:bodyPr/>
                    <a:lstStyle/>
                    <a:p>
                      <a:pPr algn="ctr" rtl="0" fontAlgn="ctr"/>
                      <a:r>
                        <a:rPr lang="en-US" sz="1000" b="1" i="1" u="none" strike="noStrike" dirty="0">
                          <a:solidFill>
                            <a:srgbClr val="000000"/>
                          </a:solidFill>
                          <a:latin typeface="+mn-lt"/>
                        </a:rPr>
                        <a:t>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08F"/>
                    </a:solidFill>
                  </a:tcPr>
                </a:tc>
                <a:tc>
                  <a:txBody>
                    <a:bodyPr/>
                    <a:lstStyle/>
                    <a:p>
                      <a:pPr algn="ctr" rtl="0" fontAlgn="ctr"/>
                      <a:r>
                        <a:rPr lang="en-US" sz="1000" b="1" i="1" u="none" strike="noStrike" dirty="0">
                          <a:solidFill>
                            <a:srgbClr val="000000"/>
                          </a:solidFill>
                          <a:latin typeface="+mn-lt"/>
                        </a:rPr>
                        <a:t>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694"/>
                    </a:solidFill>
                  </a:tcPr>
                </a:tc>
                <a:tc>
                  <a:txBody>
                    <a:bodyPr/>
                    <a:lstStyle/>
                    <a:p>
                      <a:pPr algn="ctr" rtl="0" fontAlgn="ctr"/>
                      <a:r>
                        <a:rPr lang="en-US" sz="1000" b="1" i="1" u="none" strike="noStrike">
                          <a:solidFill>
                            <a:srgbClr val="000000"/>
                          </a:solidFill>
                          <a:latin typeface="+mn-lt"/>
                        </a:rPr>
                        <a:t>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492"/>
                    </a:solidFill>
                  </a:tcPr>
                </a:tc>
                <a:tc>
                  <a:txBody>
                    <a:bodyPr/>
                    <a:lstStyle/>
                    <a:p>
                      <a:pPr algn="ctr" rtl="0" fontAlgn="ctr"/>
                      <a:r>
                        <a:rPr lang="en-US" sz="1000" b="1" i="1" u="none" strike="noStrike">
                          <a:solidFill>
                            <a:srgbClr val="000000"/>
                          </a:solidFill>
                          <a:latin typeface="+mn-lt"/>
                        </a:rPr>
                        <a:t>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694"/>
                    </a:solidFill>
                  </a:tcPr>
                </a:tc>
                <a:tc>
                  <a:txBody>
                    <a:bodyPr/>
                    <a:lstStyle/>
                    <a:p>
                      <a:pPr algn="ctr" rtl="0" fontAlgn="ctr"/>
                      <a:r>
                        <a:rPr lang="en-US" sz="1000" b="1" i="1" u="none" strike="noStrike">
                          <a:solidFill>
                            <a:srgbClr val="000000"/>
                          </a:solidFill>
                          <a:latin typeface="+mn-lt"/>
                        </a:rPr>
                        <a:t>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988"/>
                    </a:solidFill>
                  </a:tcPr>
                </a:tc>
                <a:tc>
                  <a:txBody>
                    <a:bodyPr/>
                    <a:lstStyle/>
                    <a:p>
                      <a:pPr algn="ctr" rtl="0" fontAlgn="ctr"/>
                      <a:r>
                        <a:rPr lang="en-US" sz="1000" b="1" i="1" u="none" strike="noStrike">
                          <a:solidFill>
                            <a:srgbClr val="000000"/>
                          </a:solidFill>
                          <a:latin typeface="+mn-lt"/>
                        </a:rPr>
                        <a:t>18%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07F"/>
                    </a:solidFill>
                  </a:tcPr>
                </a:tc>
                <a:tc>
                  <a:txBody>
                    <a:bodyPr/>
                    <a:lstStyle/>
                    <a:p>
                      <a:pPr algn="ctr" rtl="0" fontAlgn="ctr"/>
                      <a:r>
                        <a:rPr lang="en-US" sz="1000" b="1" i="1" u="none" strike="noStrike" dirty="0">
                          <a:solidFill>
                            <a:srgbClr val="000000"/>
                          </a:solidFill>
                          <a:latin typeface="+mn-lt"/>
                        </a:rPr>
                        <a:t>13%</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988"/>
                    </a:solidFill>
                  </a:tcPr>
                </a:tc>
                <a:extLst>
                  <a:ext uri="{0D108BD9-81ED-4DB2-BD59-A6C34878D82A}">
                    <a16:rowId xmlns:a16="http://schemas.microsoft.com/office/drawing/2014/main" xmlns="" val="10005"/>
                  </a:ext>
                </a:extLst>
              </a:tr>
              <a:tr h="520112">
                <a:tc>
                  <a:txBody>
                    <a:bodyPr/>
                    <a:lstStyle/>
                    <a:p>
                      <a:pPr algn="l" rtl="0" fontAlgn="ctr"/>
                      <a:r>
                        <a:rPr lang="el-GR" sz="1000" b="1" i="1" u="none" strike="noStrike">
                          <a:solidFill>
                            <a:srgbClr val="000000"/>
                          </a:solidFill>
                          <a:latin typeface="+mn-lt"/>
                        </a:rPr>
                        <a:t>Εξωγενείς παράγοντες</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a:solidFill>
                            <a:srgbClr val="000000"/>
                          </a:solidFill>
                          <a:latin typeface="+mn-lt"/>
                        </a:rPr>
                        <a:t>49%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549"/>
                    </a:solidFill>
                  </a:tcPr>
                </a:tc>
                <a:tc>
                  <a:txBody>
                    <a:bodyPr/>
                    <a:lstStyle/>
                    <a:p>
                      <a:pPr algn="ctr" rtl="0" fontAlgn="ctr"/>
                      <a:r>
                        <a:rPr lang="en-US" sz="1000" b="1" i="1" u="none" strike="noStrike">
                          <a:solidFill>
                            <a:srgbClr val="000000"/>
                          </a:solidFill>
                          <a:latin typeface="+mn-lt"/>
                        </a:rPr>
                        <a:t>41%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457"/>
                    </a:solidFill>
                  </a:tcPr>
                </a:tc>
                <a:tc>
                  <a:txBody>
                    <a:bodyPr/>
                    <a:lstStyle/>
                    <a:p>
                      <a:pPr algn="ctr" rtl="0" fontAlgn="ctr"/>
                      <a:r>
                        <a:rPr lang="en-US" sz="1000" b="1" i="1" u="none" strike="noStrike">
                          <a:solidFill>
                            <a:srgbClr val="000000"/>
                          </a:solidFill>
                          <a:latin typeface="+mn-lt"/>
                        </a:rPr>
                        <a:t>62%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D33"/>
                    </a:solidFill>
                  </a:tcPr>
                </a:tc>
                <a:tc>
                  <a:txBody>
                    <a:bodyPr/>
                    <a:lstStyle/>
                    <a:p>
                      <a:pPr algn="ctr" rtl="0" fontAlgn="ctr"/>
                      <a:r>
                        <a:rPr lang="en-US" sz="1000" b="1" i="1" u="none" strike="noStrike">
                          <a:solidFill>
                            <a:srgbClr val="000000"/>
                          </a:solidFill>
                          <a:latin typeface="+mn-lt"/>
                        </a:rPr>
                        <a:t>65%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772E"/>
                    </a:solidFill>
                  </a:tcPr>
                </a:tc>
                <a:tc>
                  <a:txBody>
                    <a:bodyPr/>
                    <a:lstStyle/>
                    <a:p>
                      <a:pPr algn="ctr" rtl="0" fontAlgn="ctr"/>
                      <a:r>
                        <a:rPr lang="en-US" sz="1000" b="1" i="1" u="none" strike="noStrike">
                          <a:solidFill>
                            <a:srgbClr val="000000"/>
                          </a:solidFill>
                          <a:latin typeface="+mn-lt"/>
                        </a:rPr>
                        <a:t>47%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94D"/>
                    </a:solidFill>
                  </a:tcPr>
                </a:tc>
                <a:tc>
                  <a:txBody>
                    <a:bodyPr/>
                    <a:lstStyle/>
                    <a:p>
                      <a:pPr algn="ctr" rtl="0" fontAlgn="ctr"/>
                      <a:r>
                        <a:rPr lang="en-US" sz="1000" b="1" i="1" u="none" strike="noStrike">
                          <a:solidFill>
                            <a:srgbClr val="000000"/>
                          </a:solidFill>
                          <a:latin typeface="+mn-lt"/>
                        </a:rPr>
                        <a:t>47%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94D"/>
                    </a:solidFill>
                  </a:tcPr>
                </a:tc>
                <a:tc>
                  <a:txBody>
                    <a:bodyPr/>
                    <a:lstStyle/>
                    <a:p>
                      <a:pPr algn="ctr" rtl="0" fontAlgn="ctr"/>
                      <a:r>
                        <a:rPr lang="en-US" sz="1000" b="1" i="1" u="none" strike="noStrike">
                          <a:solidFill>
                            <a:srgbClr val="000000"/>
                          </a:solidFill>
                          <a:latin typeface="+mn-lt"/>
                        </a:rPr>
                        <a:t>60%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136"/>
                    </a:solidFill>
                  </a:tcPr>
                </a:tc>
                <a:tc>
                  <a:txBody>
                    <a:bodyPr/>
                    <a:lstStyle/>
                    <a:p>
                      <a:pPr algn="ctr" rtl="0" fontAlgn="ctr"/>
                      <a:r>
                        <a:rPr lang="en-US" sz="1000" b="1" i="1" u="none" strike="noStrike" dirty="0">
                          <a:solidFill>
                            <a:srgbClr val="000000"/>
                          </a:solidFill>
                          <a:latin typeface="+mn-lt"/>
                        </a:rPr>
                        <a:t>40%</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659"/>
                    </a:solidFill>
                  </a:tcPr>
                </a:tc>
                <a:tc>
                  <a:txBody>
                    <a:bodyPr/>
                    <a:lstStyle/>
                    <a:p>
                      <a:pPr algn="ctr" rtl="0" fontAlgn="ctr"/>
                      <a:r>
                        <a:rPr lang="en-US" sz="1000" b="1" i="1" u="none" strike="noStrike">
                          <a:solidFill>
                            <a:srgbClr val="000000"/>
                          </a:solidFill>
                          <a:latin typeface="+mn-lt"/>
                        </a:rPr>
                        <a:t>27%</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BF6F"/>
                    </a:solidFill>
                  </a:tcPr>
                </a:tc>
                <a:tc>
                  <a:txBody>
                    <a:bodyPr/>
                    <a:lstStyle/>
                    <a:p>
                      <a:pPr algn="ctr" rtl="0" fontAlgn="ctr"/>
                      <a:r>
                        <a:rPr lang="en-US" sz="1000" b="1" i="1" u="none" strike="noStrike">
                          <a:solidFill>
                            <a:srgbClr val="000000"/>
                          </a:solidFill>
                          <a:latin typeface="+mn-lt"/>
                        </a:rPr>
                        <a:t>48%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74B"/>
                    </a:solidFill>
                  </a:tcPr>
                </a:tc>
                <a:tc>
                  <a:txBody>
                    <a:bodyPr/>
                    <a:lstStyle/>
                    <a:p>
                      <a:pPr algn="ctr" rtl="0" fontAlgn="ctr"/>
                      <a:r>
                        <a:rPr lang="en-US" sz="1000" b="1" i="1" u="none" strike="noStrike" dirty="0">
                          <a:solidFill>
                            <a:srgbClr val="000000"/>
                          </a:solidFill>
                          <a:latin typeface="+mn-lt"/>
                        </a:rPr>
                        <a:t>41%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457"/>
                    </a:solidFill>
                  </a:tcPr>
                </a:tc>
                <a:tc>
                  <a:txBody>
                    <a:bodyPr/>
                    <a:lstStyle/>
                    <a:p>
                      <a:pPr algn="ctr" rtl="0" fontAlgn="ctr"/>
                      <a:r>
                        <a:rPr lang="en-US" sz="1000" b="1" i="1" u="none" strike="noStrike">
                          <a:solidFill>
                            <a:srgbClr val="000000"/>
                          </a:solidFill>
                          <a:latin typeface="+mn-lt"/>
                        </a:rPr>
                        <a:t>55%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8A3F"/>
                    </a:solidFill>
                  </a:tcPr>
                </a:tc>
                <a:tc>
                  <a:txBody>
                    <a:bodyPr/>
                    <a:lstStyle/>
                    <a:p>
                      <a:pPr algn="ctr" rtl="0" fontAlgn="ctr"/>
                      <a:r>
                        <a:rPr lang="en-US" sz="1000" b="1" i="1" u="none" strike="noStrike">
                          <a:solidFill>
                            <a:srgbClr val="000000"/>
                          </a:solidFill>
                          <a:latin typeface="+mn-lt"/>
                        </a:rPr>
                        <a:t>46%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9B4F"/>
                    </a:solidFill>
                  </a:tcPr>
                </a:tc>
                <a:tc>
                  <a:txBody>
                    <a:bodyPr/>
                    <a:lstStyle/>
                    <a:p>
                      <a:pPr algn="ctr" rtl="0" fontAlgn="ctr"/>
                      <a:r>
                        <a:rPr lang="en-US" sz="1000" b="1" i="1" u="none" strike="noStrike">
                          <a:solidFill>
                            <a:srgbClr val="000000"/>
                          </a:solidFill>
                          <a:latin typeface="+mn-lt"/>
                        </a:rPr>
                        <a:t>42%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256"/>
                    </a:solidFill>
                  </a:tcPr>
                </a:tc>
                <a:tc>
                  <a:txBody>
                    <a:bodyPr/>
                    <a:lstStyle/>
                    <a:p>
                      <a:pPr algn="ctr" rtl="0" fontAlgn="ctr"/>
                      <a:r>
                        <a:rPr lang="en-US" sz="1000" b="1" i="1" u="none" strike="noStrike" dirty="0">
                          <a:solidFill>
                            <a:srgbClr val="000000"/>
                          </a:solidFill>
                          <a:latin typeface="+mn-lt"/>
                        </a:rPr>
                        <a:t>24%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C475"/>
                    </a:solidFill>
                  </a:tcPr>
                </a:tc>
                <a:tc>
                  <a:txBody>
                    <a:bodyPr/>
                    <a:lstStyle/>
                    <a:p>
                      <a:pPr algn="ctr" rtl="0" fontAlgn="ctr"/>
                      <a:r>
                        <a:rPr lang="en-US" sz="1000" b="1" i="1" u="none" strike="noStrike">
                          <a:solidFill>
                            <a:srgbClr val="000000"/>
                          </a:solidFill>
                          <a:latin typeface="+mn-lt"/>
                        </a:rPr>
                        <a:t>11%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DD8B"/>
                    </a:solidFill>
                  </a:tcPr>
                </a:tc>
                <a:tc>
                  <a:txBody>
                    <a:bodyPr/>
                    <a:lstStyle/>
                    <a:p>
                      <a:pPr algn="ctr" rtl="0" fontAlgn="ctr"/>
                      <a:r>
                        <a:rPr lang="en-US" sz="1000" b="1" i="1" u="none" strike="noStrike" dirty="0">
                          <a:solidFill>
                            <a:srgbClr val="000000"/>
                          </a:solidFill>
                          <a:latin typeface="+mn-lt"/>
                        </a:rPr>
                        <a:t>6%</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694"/>
                    </a:solidFill>
                  </a:tcPr>
                </a:tc>
                <a:tc>
                  <a:txBody>
                    <a:bodyPr/>
                    <a:lstStyle/>
                    <a:p>
                      <a:pPr algn="ctr" rtl="0" fontAlgn="ctr"/>
                      <a:r>
                        <a:rPr lang="en-US" sz="1000" b="1" i="1" u="none" strike="noStrike">
                          <a:solidFill>
                            <a:srgbClr val="000000"/>
                          </a:solidFill>
                          <a:latin typeface="+mn-lt"/>
                        </a:rPr>
                        <a:t>38%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AA5C"/>
                    </a:solidFill>
                  </a:tcPr>
                </a:tc>
                <a:tc>
                  <a:txBody>
                    <a:bodyPr/>
                    <a:lstStyle/>
                    <a:p>
                      <a:pPr algn="ctr" rtl="0" fontAlgn="ctr"/>
                      <a:r>
                        <a:rPr lang="en-US" sz="1000" b="1" i="1" u="none" strike="noStrike" dirty="0">
                          <a:solidFill>
                            <a:srgbClr val="000000"/>
                          </a:solidFill>
                          <a:latin typeface="+mn-lt"/>
                        </a:rPr>
                        <a:t>5%</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9525" cap="flat" cmpd="sng" algn="ctr">
                      <a:solidFill>
                        <a:schemeClr val="tx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FFE896"/>
                    </a:solidFill>
                  </a:tcPr>
                </a:tc>
                <a:extLst>
                  <a:ext uri="{0D108BD9-81ED-4DB2-BD59-A6C34878D82A}">
                    <a16:rowId xmlns:a16="http://schemas.microsoft.com/office/drawing/2014/main" xmlns="" val="10006"/>
                  </a:ext>
                </a:extLst>
              </a:tr>
              <a:tr h="717615">
                <a:tc>
                  <a:txBody>
                    <a:bodyPr/>
                    <a:lstStyle/>
                    <a:p>
                      <a:pPr algn="l" rtl="0" fontAlgn="ctr"/>
                      <a:r>
                        <a:rPr lang="el-GR" sz="1000" b="1" i="1" u="none" strike="noStrike">
                          <a:solidFill>
                            <a:srgbClr val="000000"/>
                          </a:solidFill>
                          <a:latin typeface="+mn-lt"/>
                        </a:rPr>
                        <a:t>Οικονομική κατάσταση επιχείρησης</a:t>
                      </a:r>
                    </a:p>
                  </a:txBody>
                  <a:tcPr marL="4334" marR="4334" marT="4334" marB="0" anchor="ctr">
                    <a:lnL w="6350" cap="flat" cmpd="sng" algn="ctr">
                      <a:noFill/>
                      <a:prstDash val="solid"/>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000" b="1" i="1" u="none" strike="noStrike" dirty="0">
                          <a:solidFill>
                            <a:srgbClr val="000000"/>
                          </a:solidFill>
                          <a:latin typeface="+mn-lt"/>
                        </a:rPr>
                        <a:t>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C99"/>
                    </a:solidFill>
                  </a:tcPr>
                </a:tc>
                <a:tc>
                  <a:txBody>
                    <a:bodyPr/>
                    <a:lstStyle/>
                    <a:p>
                      <a:pPr algn="ctr" rtl="0" fontAlgn="ctr"/>
                      <a:r>
                        <a:rPr lang="en-US" sz="1000" b="1" i="1" u="none" strike="noStrike">
                          <a:solidFill>
                            <a:srgbClr val="000000"/>
                          </a:solidFill>
                          <a:latin typeface="+mn-lt"/>
                        </a:rPr>
                        <a:t>14%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786"/>
                    </a:solidFill>
                  </a:tcPr>
                </a:tc>
                <a:tc>
                  <a:txBody>
                    <a:bodyPr/>
                    <a:lstStyle/>
                    <a:p>
                      <a:pPr algn="ctr" rtl="0" fontAlgn="ctr"/>
                      <a:r>
                        <a:rPr lang="en-US" sz="1000" b="1" i="1" u="none" strike="noStrike" dirty="0">
                          <a:solidFill>
                            <a:srgbClr val="000000"/>
                          </a:solidFill>
                          <a:latin typeface="+mn-lt"/>
                        </a:rPr>
                        <a:t>12%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B89"/>
                    </a:solidFill>
                  </a:tcPr>
                </a:tc>
                <a:tc>
                  <a:txBody>
                    <a:bodyPr/>
                    <a:lstStyle/>
                    <a:p>
                      <a:pPr algn="ctr" rtl="0" fontAlgn="ctr"/>
                      <a:r>
                        <a:rPr lang="en-US" sz="1000" b="1" i="1" u="none" strike="noStrike" dirty="0">
                          <a:solidFill>
                            <a:srgbClr val="000000"/>
                          </a:solidFill>
                          <a:latin typeface="+mn-lt"/>
                        </a:rPr>
                        <a:t>15%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584"/>
                    </a:solidFill>
                  </a:tcPr>
                </a:tc>
                <a:tc>
                  <a:txBody>
                    <a:bodyPr/>
                    <a:lstStyle/>
                    <a:p>
                      <a:pPr algn="ctr" rtl="0" fontAlgn="ctr"/>
                      <a:r>
                        <a:rPr lang="en-US" sz="1000" b="1" i="1" u="none" strike="noStrike">
                          <a:solidFill>
                            <a:srgbClr val="000000"/>
                          </a:solidFill>
                          <a:latin typeface="+mn-lt"/>
                        </a:rPr>
                        <a:t>8%</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290"/>
                    </a:solidFill>
                  </a:tcPr>
                </a:tc>
                <a:tc>
                  <a:txBody>
                    <a:bodyPr/>
                    <a:lstStyle/>
                    <a:p>
                      <a:pPr algn="ctr" rtl="0" fontAlgn="ctr"/>
                      <a:r>
                        <a:rPr lang="en-US" sz="1000" b="1" i="1" u="none" strike="noStrike">
                          <a:solidFill>
                            <a:srgbClr val="000000"/>
                          </a:solidFill>
                          <a:latin typeface="+mn-lt"/>
                        </a:rPr>
                        <a:t>9%</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08F"/>
                    </a:solidFill>
                  </a:tcPr>
                </a:tc>
                <a:tc>
                  <a:txBody>
                    <a:bodyPr/>
                    <a:lstStyle/>
                    <a:p>
                      <a:pPr algn="ctr" rtl="0" fontAlgn="ctr"/>
                      <a:r>
                        <a:rPr lang="en-US" sz="1000" b="1" i="1" u="none" strike="noStrike">
                          <a:solidFill>
                            <a:srgbClr val="000000"/>
                          </a:solidFill>
                          <a:latin typeface="+mn-lt"/>
                        </a:rPr>
                        <a:t>13%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D988"/>
                    </a:solidFill>
                  </a:tcPr>
                </a:tc>
                <a:tc>
                  <a:txBody>
                    <a:bodyPr/>
                    <a:lstStyle/>
                    <a:p>
                      <a:pPr algn="ctr" rtl="0" fontAlgn="ctr"/>
                      <a:r>
                        <a:rPr lang="en-US" sz="1000" b="1" i="1" u="none" strike="noStrike" dirty="0">
                          <a:solidFill>
                            <a:srgbClr val="000000"/>
                          </a:solidFill>
                          <a:latin typeface="+mn-lt"/>
                        </a:rPr>
                        <a:t>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A97"/>
                    </a:solidFill>
                  </a:tcPr>
                </a:tc>
                <a:tc>
                  <a:txBody>
                    <a:bodyPr/>
                    <a:lstStyle/>
                    <a:p>
                      <a:pPr algn="ctr" rtl="0" fontAlgn="ctr"/>
                      <a:r>
                        <a:rPr lang="en-US" sz="1000" b="1" i="1" u="none" strike="noStrike" dirty="0">
                          <a:solidFill>
                            <a:srgbClr val="000000"/>
                          </a:solidFill>
                          <a:latin typeface="+mn-lt"/>
                        </a:rPr>
                        <a:t>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896"/>
                    </a:solidFill>
                  </a:tcPr>
                </a:tc>
                <a:tc>
                  <a:txBody>
                    <a:bodyPr/>
                    <a:lstStyle/>
                    <a:p>
                      <a:pPr algn="ctr" rtl="0" fontAlgn="ctr"/>
                      <a:r>
                        <a:rPr lang="en-US" sz="1000" b="1" i="1" u="none" strike="noStrike" dirty="0">
                          <a:solidFill>
                            <a:srgbClr val="000000"/>
                          </a:solidFill>
                          <a:latin typeface="+mn-lt"/>
                        </a:rPr>
                        <a:t>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896"/>
                    </a:solidFill>
                  </a:tcPr>
                </a:tc>
                <a:tc>
                  <a:txBody>
                    <a:bodyPr/>
                    <a:lstStyle/>
                    <a:p>
                      <a:pPr algn="ctr" rtl="0" fontAlgn="ctr"/>
                      <a:r>
                        <a:rPr lang="en-US" sz="1000" b="1" i="1" u="none" strike="noStrike" dirty="0">
                          <a:solidFill>
                            <a:srgbClr val="000000"/>
                          </a:solidFill>
                          <a:latin typeface="+mn-lt"/>
                        </a:rPr>
                        <a:t>4%</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A97"/>
                    </a:solidFill>
                  </a:tcPr>
                </a:tc>
                <a:tc>
                  <a:txBody>
                    <a:bodyPr/>
                    <a:lstStyle/>
                    <a:p>
                      <a:pPr algn="ctr" rtl="0" fontAlgn="ctr"/>
                      <a:r>
                        <a:rPr lang="en-US" sz="1000" b="1" i="1" u="none" strike="noStrike" dirty="0">
                          <a:solidFill>
                            <a:srgbClr val="000000"/>
                          </a:solidFill>
                          <a:latin typeface="+mn-lt"/>
                        </a:rPr>
                        <a:t>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C99"/>
                    </a:solidFill>
                  </a:tcPr>
                </a:tc>
                <a:tc>
                  <a:txBody>
                    <a:bodyPr/>
                    <a:lstStyle/>
                    <a:p>
                      <a:pPr algn="ctr" rtl="0" fontAlgn="ctr"/>
                      <a:r>
                        <a:rPr lang="en-US" sz="1000" b="1" i="1" u="none" strike="noStrike" dirty="0">
                          <a:solidFill>
                            <a:srgbClr val="000000"/>
                          </a:solidFill>
                          <a:latin typeface="+mn-lt"/>
                        </a:rPr>
                        <a:t>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C99"/>
                    </a:solidFill>
                  </a:tcPr>
                </a:tc>
                <a:tc>
                  <a:txBody>
                    <a:bodyPr/>
                    <a:lstStyle/>
                    <a:p>
                      <a:pPr algn="ctr" rtl="0" fontAlgn="ctr"/>
                      <a:r>
                        <a:rPr lang="en-US" sz="1000" b="1" i="1" u="none" strike="noStrike" dirty="0">
                          <a:solidFill>
                            <a:srgbClr val="000000"/>
                          </a:solidFill>
                          <a:latin typeface="+mn-lt"/>
                        </a:rPr>
                        <a:t>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E9B"/>
                    </a:solidFill>
                  </a:tcPr>
                </a:tc>
                <a:tc>
                  <a:txBody>
                    <a:bodyPr/>
                    <a:lstStyle/>
                    <a:p>
                      <a:pPr algn="ctr" rtl="0" fontAlgn="ctr"/>
                      <a:r>
                        <a:rPr lang="en-US" sz="1000" b="1" i="1" u="none" strike="noStrike" dirty="0">
                          <a:solidFill>
                            <a:srgbClr val="000000"/>
                          </a:solidFill>
                          <a:latin typeface="+mn-lt"/>
                        </a:rPr>
                        <a:t>1%</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F9C"/>
                    </a:solidFill>
                  </a:tcPr>
                </a:tc>
                <a:tc>
                  <a:txBody>
                    <a:bodyPr/>
                    <a:lstStyle/>
                    <a:p>
                      <a:pPr algn="ctr" rtl="0" fontAlgn="ctr"/>
                      <a:r>
                        <a:rPr lang="en-US" sz="1000" b="1" i="1" u="none" strike="noStrike" dirty="0">
                          <a:solidFill>
                            <a:srgbClr val="000000"/>
                          </a:solidFill>
                          <a:latin typeface="+mn-lt"/>
                        </a:rPr>
                        <a:t>3%</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C99"/>
                    </a:solidFill>
                  </a:tcPr>
                </a:tc>
                <a:tc>
                  <a:txBody>
                    <a:bodyPr/>
                    <a:lstStyle/>
                    <a:p>
                      <a:pPr algn="ctr" rtl="0" fontAlgn="ctr"/>
                      <a:r>
                        <a:rPr lang="en-US" sz="1000" b="1" i="1" u="none" strike="noStrike" dirty="0">
                          <a:solidFill>
                            <a:srgbClr val="000000"/>
                          </a:solidFill>
                          <a:latin typeface="+mn-lt"/>
                        </a:rPr>
                        <a:t>2%</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E9B"/>
                    </a:solidFill>
                  </a:tcPr>
                </a:tc>
                <a:tc>
                  <a:txBody>
                    <a:bodyPr/>
                    <a:lstStyle/>
                    <a:p>
                      <a:pPr algn="ctr" rtl="0" fontAlgn="ctr"/>
                      <a:r>
                        <a:rPr lang="en-US" sz="1000" b="1" i="1" u="none" strike="noStrike" dirty="0">
                          <a:solidFill>
                            <a:srgbClr val="000000"/>
                          </a:solidFill>
                          <a:latin typeface="+mn-lt"/>
                        </a:rPr>
                        <a:t>5%</a:t>
                      </a:r>
                    </a:p>
                  </a:txBody>
                  <a:tcPr marL="4334" marR="4334" marT="4334" marB="0" anchor="ctr">
                    <a:lnL w="9525" cap="flat" cmpd="sng" algn="ctr">
                      <a:solidFill>
                        <a:schemeClr val="tx1">
                          <a:lumMod val="50000"/>
                        </a:schemeClr>
                      </a:solidFill>
                      <a:prstDash val="sysDot"/>
                      <a:round/>
                      <a:headEnd type="none" w="med" len="med"/>
                      <a:tailEnd type="none" w="med" len="med"/>
                    </a:lnL>
                    <a:lnR w="9525" cap="flat" cmpd="sng" algn="ctr">
                      <a:solidFill>
                        <a:schemeClr val="tx1">
                          <a:lumMod val="50000"/>
                        </a:schemeClr>
                      </a:solidFill>
                      <a:prstDash val="sysDot"/>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E896"/>
                    </a:solidFill>
                  </a:tcPr>
                </a:tc>
                <a:tc>
                  <a:txBody>
                    <a:bodyPr/>
                    <a:lstStyle/>
                    <a:p>
                      <a:pPr algn="ctr" rtl="0" fontAlgn="ctr"/>
                      <a:r>
                        <a:rPr lang="en-US" sz="1000" b="1" i="1" u="none" strike="noStrike" dirty="0">
                          <a:solidFill>
                            <a:srgbClr val="000000"/>
                          </a:solidFill>
                          <a:latin typeface="+mn-lt"/>
                        </a:rPr>
                        <a:t> </a:t>
                      </a:r>
                    </a:p>
                  </a:txBody>
                  <a:tcPr marL="4334" marR="4334" marT="4334" marB="0" anchor="ctr">
                    <a:lnL w="9525" cap="flat" cmpd="sng" algn="ctr">
                      <a:solidFill>
                        <a:schemeClr val="tx1">
                          <a:lumMod val="50000"/>
                        </a:schemeClr>
                      </a:solidFill>
                      <a:prstDash val="sysDot"/>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ctrTitle"/>
          </p:nvPr>
        </p:nvSpPr>
        <p:spPr>
          <a:xfrm>
            <a:off x="684213" y="1700213"/>
            <a:ext cx="7772400" cy="2159000"/>
          </a:xfrm>
        </p:spPr>
        <p:txBody>
          <a:bodyPr/>
          <a:lstStyle/>
          <a:p>
            <a:pPr eaLnBrk="1" hangingPunct="1">
              <a:defRPr/>
            </a:pPr>
            <a:r>
              <a:rPr lang="el-GR" sz="2000" u="sng" dirty="0"/>
              <a:t>Δείκτης </a:t>
            </a:r>
            <a:r>
              <a:rPr lang="en-US" sz="2000" u="sng" dirty="0"/>
              <a:t>1.2</a:t>
            </a:r>
            <a:r>
              <a:rPr lang="el-GR" sz="2000" u="sng" dirty="0"/>
              <a:t>:</a:t>
            </a:r>
            <a:r>
              <a:rPr lang="el-GR" sz="2400" dirty="0"/>
              <a:t> </a:t>
            </a:r>
            <a:r>
              <a:rPr lang="en-GB" sz="2400" dirty="0"/>
              <a:t/>
            </a:r>
            <a:br>
              <a:rPr lang="en-GB" sz="2400" dirty="0"/>
            </a:br>
            <a:r>
              <a:rPr lang="en-GB" sz="2400" dirty="0"/>
              <a:t> </a:t>
            </a:r>
            <a:r>
              <a:rPr lang="el-GR" sz="2400" dirty="0"/>
              <a:t>Δείκτης Εργασιών Επιχείρησης</a:t>
            </a:r>
            <a:r>
              <a:rPr lang="en-US" sz="2400" dirty="0"/>
              <a:t/>
            </a:r>
            <a:br>
              <a:rPr lang="en-US" sz="2400" dirty="0"/>
            </a:br>
            <a:r>
              <a:rPr lang="en-US" sz="2400" dirty="0"/>
              <a:t> </a:t>
            </a:r>
            <a:r>
              <a:rPr lang="el-GR" sz="2000" b="0" dirty="0"/>
              <a:t>(ποσοστό εργολάβων που δηλώνουν ότι αυτό τον καιρό οι εργασίες τους είναι πάνω από το κανονικό μείον το ποσοστό από αυτούς που δηλώνουν ότι είναι κάτω από το κανονικό)</a:t>
            </a:r>
            <a:r>
              <a:rPr lang="el-GR"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pPr eaLnBrk="1" hangingPunct="1">
              <a:defRPr/>
            </a:pPr>
            <a:r>
              <a:rPr lang="el-GR" sz="2000" b="1" i="1" u="sng" dirty="0">
                <a:solidFill>
                  <a:srgbClr val="0066CC"/>
                </a:solidFill>
                <a:latin typeface="+mn-lt"/>
              </a:rPr>
              <a:t>Δείκτης </a:t>
            </a:r>
            <a:r>
              <a:rPr lang="en-US" sz="2000" b="1" i="1" u="sng" dirty="0">
                <a:solidFill>
                  <a:srgbClr val="0066CC"/>
                </a:solidFill>
                <a:latin typeface="+mn-lt"/>
              </a:rPr>
              <a:t>1.2</a:t>
            </a:r>
            <a:r>
              <a:rPr lang="el-GR" sz="2000" b="1" i="1" u="sng" dirty="0">
                <a:solidFill>
                  <a:srgbClr val="0066CC"/>
                </a:solidFill>
                <a:latin typeface="+mn-lt"/>
              </a:rPr>
              <a:t>:</a:t>
            </a:r>
            <a:r>
              <a:rPr lang="el-GR" sz="2400" i="1" dirty="0">
                <a:solidFill>
                  <a:srgbClr val="0066CC"/>
                </a:solidFill>
                <a:latin typeface="+mn-lt"/>
              </a:rPr>
              <a:t> Κυριότερα Ευρήματα</a:t>
            </a:r>
          </a:p>
        </p:txBody>
      </p:sp>
      <p:sp>
        <p:nvSpPr>
          <p:cNvPr id="74755"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Με βάση το </a:t>
            </a:r>
            <a:r>
              <a:rPr lang="el-GR" sz="1400" dirty="0"/>
              <a:t>Δείκτη Εργασιών</a:t>
            </a:r>
            <a:r>
              <a:rPr lang="el-GR" sz="1400" b="0" dirty="0"/>
              <a:t> (ποσοστό εργολάβων που δηλώνουν ότι αυτό τον καιρό οι εργασίες τους είναι πάνω από το κανονικό μείον το ποσοστό από αυτούς που δηλώνουν ότι είναι κάτω από το κανονικό), η πλειοψηφία των εργολάβων εξακολουθούν ν’ αναφέρουν ότι οι εργασίες τους είναι κάτω από το κανονικό. </a:t>
            </a:r>
            <a:r>
              <a:rPr lang="el-GR" sz="1400" b="0" u="sng" dirty="0"/>
              <a:t>Και εδώ το πρόσημο του συγκεκριμένου δείκτη παρουσιάζει σημαντική βελτίωση στο -37% από το αρνητικό </a:t>
            </a:r>
            <a:r>
              <a:rPr lang="el-GR" sz="1400" u="sng" dirty="0"/>
              <a:t>ρεκόρ</a:t>
            </a:r>
            <a:r>
              <a:rPr lang="el-GR" sz="1400" b="0" u="sng" dirty="0"/>
              <a:t> (-92%) που βρισκόταν στα τέλη του 2013. </a:t>
            </a:r>
          </a:p>
          <a:p>
            <a:pPr eaLnBrk="1" hangingPunct="1">
              <a:lnSpc>
                <a:spcPct val="140000"/>
              </a:lnSpc>
              <a:buClr>
                <a:srgbClr val="003399"/>
              </a:buClr>
            </a:pPr>
            <a:endParaRPr lang="el-GR" sz="1400" b="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ctrTitle"/>
          </p:nvPr>
        </p:nvSpPr>
        <p:spPr>
          <a:xfrm>
            <a:off x="684213" y="1700213"/>
            <a:ext cx="7772400" cy="2159000"/>
          </a:xfrm>
        </p:spPr>
        <p:txBody>
          <a:bodyPr/>
          <a:lstStyle/>
          <a:p>
            <a:pPr eaLnBrk="1" hangingPunct="1">
              <a:defRPr/>
            </a:pPr>
            <a:r>
              <a:rPr lang="el-GR"/>
              <a:t>1. Έρευνα ανάμεσα στις Εργοληπτικές Επιχειρήσεις / Εταιρείες που είναι Μέλη</a:t>
            </a:r>
            <a:r>
              <a:rPr lang="en-GB"/>
              <a:t> </a:t>
            </a:r>
            <a:r>
              <a:rPr lang="el-GR"/>
              <a:t>των επαρχιακών Συνδέσμων Εργοληπτών Μελών της Ο.Σ.Ε.Ο.Κ.</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23528" y="1700808"/>
          <a:ext cx="8480425" cy="4813300"/>
        </p:xfrm>
        <a:graphic>
          <a:graphicData uri="http://schemas.openxmlformats.org/drawingml/2006/chart">
            <c:chart xmlns:c="http://schemas.openxmlformats.org/drawingml/2006/chart" xmlns:r="http://schemas.openxmlformats.org/officeDocument/2006/relationships" r:id="rId2"/>
          </a:graphicData>
        </a:graphic>
      </p:graphicFrame>
      <p:sp>
        <p:nvSpPr>
          <p:cNvPr id="925698" name="Rectangle 2"/>
          <p:cNvSpPr>
            <a:spLocks noGrp="1" noChangeArrowheads="1"/>
          </p:cNvSpPr>
          <p:nvPr>
            <p:ph type="title"/>
          </p:nvPr>
        </p:nvSpPr>
        <p:spPr/>
        <p:txBody>
          <a:bodyPr/>
          <a:lstStyle/>
          <a:p>
            <a:pPr eaLnBrk="1" hangingPunct="1">
              <a:defRPr/>
            </a:pPr>
            <a:r>
              <a:rPr lang="el-GR" sz="1800" b="1" i="1" u="sng"/>
              <a:t>Δείκτης </a:t>
            </a:r>
            <a:r>
              <a:rPr lang="en-US" sz="1800" b="1" i="1" u="sng"/>
              <a:t>1.2</a:t>
            </a:r>
            <a:r>
              <a:rPr lang="el-GR" sz="1800" b="1" i="1" u="sng"/>
              <a:t>:</a:t>
            </a:r>
            <a:r>
              <a:rPr lang="el-GR" sz="2000" i="1"/>
              <a:t> οι συνολικές εργοληπτικές εργασίες που έχουν </a:t>
            </a:r>
            <a:r>
              <a:rPr lang="en-GB" sz="2000" i="1"/>
              <a:t>             </a:t>
            </a:r>
            <a:r>
              <a:rPr lang="el-GR" sz="2000" i="1"/>
              <a:t>αυτό τον καιρό ... </a:t>
            </a:r>
            <a:r>
              <a:rPr lang="el-GR" sz="1600" i="1"/>
              <a:t>[Συγκριτικά Αποτελέσματα]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pPr eaLnBrk="1" hangingPunct="1">
              <a:defRPr/>
            </a:pPr>
            <a:r>
              <a:rPr lang="el-GR" sz="2400" i="1" dirty="0"/>
              <a:t>Δείκτης 1.</a:t>
            </a:r>
            <a:r>
              <a:rPr lang="en-US" sz="2400" i="1" dirty="0"/>
              <a:t>2</a:t>
            </a:r>
            <a:r>
              <a:rPr lang="el-GR" sz="2400" i="1" dirty="0"/>
              <a:t> </a:t>
            </a:r>
            <a:r>
              <a:rPr lang="en-GB" sz="2400" i="1" dirty="0"/>
              <a:t>vs. </a:t>
            </a:r>
            <a:r>
              <a:rPr lang="el-GR" sz="2400" i="1" dirty="0"/>
              <a:t>Δείκτης Εργασιών Επιχείρησης </a:t>
            </a:r>
            <a:br>
              <a:rPr lang="el-GR" sz="2400" i="1" dirty="0"/>
            </a:br>
            <a:r>
              <a:rPr lang="el-GR" sz="1600" i="1" dirty="0"/>
              <a:t>[πιστεύετε ότι οι συνολικές εργασίες που έχετε αυτό τον καιρό είναι πάνω, κάτω ή σύμφωνα με την εποχή; </a:t>
            </a:r>
            <a:r>
              <a:rPr lang="el-GR" sz="1400" i="1" dirty="0"/>
              <a:t>% πάνω από το κανονικό - % κάτω από το κανονικό</a:t>
            </a:r>
            <a:r>
              <a:rPr lang="el-GR" sz="1600" i="1" dirty="0"/>
              <a:t>]</a:t>
            </a:r>
          </a:p>
        </p:txBody>
      </p:sp>
      <p:graphicFrame>
        <p:nvGraphicFramePr>
          <p:cNvPr id="4" name="Object 3"/>
          <p:cNvGraphicFramePr>
            <a:graphicFrameLocks noGrp="1" noChangeAspect="1"/>
          </p:cNvGraphicFramePr>
          <p:nvPr>
            <p:ph type="chart" idx="1"/>
          </p:nvPr>
        </p:nvGraphicFramePr>
        <p:xfrm>
          <a:off x="179512" y="1755774"/>
          <a:ext cx="8820000" cy="4670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866306" name="Rectangle 2"/>
          <p:cNvSpPr>
            <a:spLocks noGrp="1" noChangeArrowheads="1"/>
          </p:cNvSpPr>
          <p:nvPr>
            <p:ph type="title"/>
          </p:nvPr>
        </p:nvSpPr>
        <p:spPr>
          <a:xfrm>
            <a:off x="663575" y="201836"/>
            <a:ext cx="8229600" cy="850900"/>
          </a:xfrm>
        </p:spPr>
        <p:txBody>
          <a:bodyPr/>
          <a:lstStyle/>
          <a:p>
            <a:pPr eaLnBrk="1" hangingPunct="1">
              <a:defRPr/>
            </a:pPr>
            <a:r>
              <a:rPr lang="el-GR" sz="2400" i="1"/>
              <a:t>Δείκτης 1.</a:t>
            </a:r>
            <a:r>
              <a:rPr lang="en-US" sz="2400" i="1"/>
              <a:t>2</a:t>
            </a:r>
            <a:r>
              <a:rPr lang="el-GR" sz="2400" i="1"/>
              <a:t> </a:t>
            </a:r>
            <a:r>
              <a:rPr lang="el-GR" sz="1800" i="1"/>
              <a:t>[Συγκριτικά Αποτελέσματα - Μέγεθος εταιρείας]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878594" name="Rectangle 2"/>
          <p:cNvSpPr>
            <a:spLocks noGrp="1" noChangeArrowheads="1"/>
          </p:cNvSpPr>
          <p:nvPr>
            <p:ph type="title"/>
          </p:nvPr>
        </p:nvSpPr>
        <p:spPr/>
        <p:txBody>
          <a:bodyPr/>
          <a:lstStyle/>
          <a:p>
            <a:pPr eaLnBrk="1" hangingPunct="1">
              <a:defRPr/>
            </a:pPr>
            <a:r>
              <a:rPr lang="el-GR" sz="2400" i="1"/>
              <a:t>Δείκτης 1.</a:t>
            </a:r>
            <a:r>
              <a:rPr lang="en-US" sz="2400" i="1"/>
              <a:t>2</a:t>
            </a:r>
            <a:r>
              <a:rPr lang="el-GR" sz="2400" i="1"/>
              <a:t> </a:t>
            </a:r>
            <a:r>
              <a:rPr lang="el-GR" sz="1800" i="1"/>
              <a:t>[Συγκριτικά Αποτελέσματα - Οικοδομική τάξη]</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879618" name="Rectangle 2"/>
          <p:cNvSpPr>
            <a:spLocks noGrp="1" noChangeArrowheads="1"/>
          </p:cNvSpPr>
          <p:nvPr>
            <p:ph type="title"/>
          </p:nvPr>
        </p:nvSpPr>
        <p:spPr/>
        <p:txBody>
          <a:bodyPr/>
          <a:lstStyle/>
          <a:p>
            <a:pPr eaLnBrk="1" hangingPunct="1">
              <a:defRPr/>
            </a:pPr>
            <a:r>
              <a:rPr lang="el-GR" sz="2400" i="1"/>
              <a:t>Δείκτης 1.</a:t>
            </a:r>
            <a:r>
              <a:rPr lang="en-US" sz="2400" i="1"/>
              <a:t>2 </a:t>
            </a:r>
            <a:r>
              <a:rPr lang="el-GR" sz="1800" i="1"/>
              <a:t>[Συγκριτικά Αποτελέσματα - Επαρχία μέλους]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772098" name="Rectangle 2"/>
          <p:cNvSpPr>
            <a:spLocks noGrp="1" noChangeArrowheads="1"/>
          </p:cNvSpPr>
          <p:nvPr>
            <p:ph type="title"/>
          </p:nvPr>
        </p:nvSpPr>
        <p:spPr/>
        <p:txBody>
          <a:bodyPr/>
          <a:lstStyle/>
          <a:p>
            <a:pPr eaLnBrk="1" hangingPunct="1">
              <a:defRPr/>
            </a:pPr>
            <a:r>
              <a:rPr lang="el-GR" sz="2400" i="1"/>
              <a:t>Δείκτης 1.</a:t>
            </a:r>
            <a:r>
              <a:rPr lang="en-US" sz="2400" i="1"/>
              <a:t>2 </a:t>
            </a:r>
            <a:r>
              <a:rPr lang="el-GR" sz="1800" i="1"/>
              <a:t>[Συγκριτικά Αποτελέσματα - Επαρχίες που </a:t>
            </a:r>
            <a:r>
              <a:rPr lang="en-GB" sz="1800" i="1"/>
              <a:t>  </a:t>
            </a:r>
            <a:r>
              <a:rPr lang="el-GR" sz="1800" i="1"/>
              <a:t>δραστηριοποιούνται]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ctrTitle"/>
          </p:nvPr>
        </p:nvSpPr>
        <p:spPr>
          <a:xfrm>
            <a:off x="684213" y="1700213"/>
            <a:ext cx="7772400" cy="2159000"/>
          </a:xfrm>
        </p:spPr>
        <p:txBody>
          <a:bodyPr/>
          <a:lstStyle/>
          <a:p>
            <a:pPr eaLnBrk="1" hangingPunct="1">
              <a:defRPr/>
            </a:pPr>
            <a:r>
              <a:rPr lang="el-GR" sz="2000" u="sng" dirty="0"/>
              <a:t>Δείκτης </a:t>
            </a:r>
            <a:r>
              <a:rPr lang="en-US" sz="2000" u="sng" dirty="0"/>
              <a:t>1.3</a:t>
            </a:r>
            <a:r>
              <a:rPr lang="el-GR" sz="2000" u="sng" dirty="0"/>
              <a:t>:</a:t>
            </a:r>
            <a:r>
              <a:rPr lang="el-GR" sz="2400" dirty="0"/>
              <a:t> </a:t>
            </a:r>
            <a:r>
              <a:rPr lang="en-GB" sz="2400" dirty="0"/>
              <a:t/>
            </a:r>
            <a:br>
              <a:rPr lang="en-GB" sz="2400" dirty="0"/>
            </a:br>
            <a:r>
              <a:rPr lang="en-GB" sz="2400" dirty="0"/>
              <a:t> </a:t>
            </a:r>
            <a:r>
              <a:rPr lang="el-GR" sz="2400" dirty="0"/>
              <a:t>Δείκτης Αριθμού Εργαζομένων Επιχείρησης</a:t>
            </a:r>
            <a:r>
              <a:rPr lang="en-US" sz="2400" dirty="0"/>
              <a:t/>
            </a:r>
            <a:br>
              <a:rPr lang="en-US" sz="2400" dirty="0"/>
            </a:br>
            <a:r>
              <a:rPr lang="en-US" sz="2400" dirty="0"/>
              <a:t> </a:t>
            </a:r>
            <a:r>
              <a:rPr lang="el-GR" sz="2000" b="0" dirty="0"/>
              <a:t>(ποσοστό εργολάβων που δηλώνουν ότι τους επόμενους 4 μήνες  ο αριθμός των εργαζομένων στην επιχείρηση τους θα αυξηθεί μείον το ποσοστό από αυτούς που δηλώνουν ότι θα μειωθεί)</a:t>
            </a:r>
            <a:r>
              <a:rPr lang="el-GR" sz="2400" b="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1.3</a:t>
            </a:r>
            <a:r>
              <a:rPr lang="el-GR" sz="2000" b="1" i="1" u="sng">
                <a:latin typeface="+mn-lt"/>
              </a:rPr>
              <a:t>:</a:t>
            </a:r>
            <a:r>
              <a:rPr lang="el-GR" sz="2400" i="1">
                <a:latin typeface="+mn-lt"/>
              </a:rPr>
              <a:t> Κυριότερα Ευρήματα</a:t>
            </a:r>
          </a:p>
        </p:txBody>
      </p:sp>
      <p:sp>
        <p:nvSpPr>
          <p:cNvPr id="76803"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Στο </a:t>
            </a:r>
            <a:r>
              <a:rPr lang="el-GR" sz="1400" dirty="0"/>
              <a:t>Δείκτη Αριθμού Εργαζομένων</a:t>
            </a:r>
            <a:r>
              <a:rPr lang="el-GR" sz="1400" b="0" dirty="0"/>
              <a:t> (ποσοστό εργολάβων που δηλώνουν ότι τους επόμενους 4 μήνες ο αριθμός των εργαζομένων στην επιχείρηση τους θα αυξηθεί μείον το ποσοστό από αυτούς που δηλώνουν ότι θα μειωθεί), </a:t>
            </a:r>
            <a:r>
              <a:rPr lang="el-GR" sz="1400" b="0" u="sng" dirty="0"/>
              <a:t>για πρώτη φορά από το 2010 που ξεκίνησε η έρευνα αυτή βλέπουμε ένα σημαντικό θετικό πρόσημο που το βρίσκουμε το τελευταίο ένα χρόνο στο +12% (δηλαδή πλέον μιλάμε για αύξηση στο αριθμό των ατόμων που απασχολούνται στο τομέα)</a:t>
            </a:r>
            <a:r>
              <a:rPr lang="el-GR" sz="1400" b="0" dirty="0"/>
              <a:t>. </a:t>
            </a:r>
          </a:p>
          <a:p>
            <a:pPr algn="just" eaLnBrk="1" hangingPunct="1">
              <a:lnSpc>
                <a:spcPct val="140000"/>
              </a:lnSpc>
              <a:buClr>
                <a:srgbClr val="003399"/>
              </a:buClr>
            </a:pPr>
            <a:endParaRPr lang="el-GR" sz="1400" b="0" i="1" dirty="0">
              <a:solidFill>
                <a:schemeClr val="hlink"/>
              </a:solidFill>
            </a:endParaRPr>
          </a:p>
          <a:p>
            <a:pPr algn="just" eaLnBrk="1" hangingPunct="1">
              <a:lnSpc>
                <a:spcPct val="140000"/>
              </a:lnSpc>
              <a:buClr>
                <a:srgbClr val="003399"/>
              </a:buClr>
              <a:buFont typeface="Wingdings" pitchFamily="2" charset="2"/>
              <a:buNone/>
            </a:pPr>
            <a:endParaRPr lang="el-GR" sz="1400" b="0" i="1" dirty="0">
              <a:solidFill>
                <a:schemeClr val="hlin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95536" y="1700808"/>
          <a:ext cx="8480425" cy="4813300"/>
        </p:xfrm>
        <a:graphic>
          <a:graphicData uri="http://schemas.openxmlformats.org/drawingml/2006/chart">
            <c:chart xmlns:c="http://schemas.openxmlformats.org/drawingml/2006/chart" xmlns:r="http://schemas.openxmlformats.org/officeDocument/2006/relationships" r:id="rId2"/>
          </a:graphicData>
        </a:graphic>
      </p:graphicFrame>
      <p:sp>
        <p:nvSpPr>
          <p:cNvPr id="968706" name="Rectangle 2"/>
          <p:cNvSpPr>
            <a:spLocks noGrp="1" noChangeArrowheads="1"/>
          </p:cNvSpPr>
          <p:nvPr>
            <p:ph type="title"/>
          </p:nvPr>
        </p:nvSpPr>
        <p:spPr/>
        <p:txBody>
          <a:bodyPr/>
          <a:lstStyle/>
          <a:p>
            <a:pPr eaLnBrk="1" hangingPunct="1">
              <a:defRPr/>
            </a:pPr>
            <a:r>
              <a:rPr lang="el-GR" sz="2400" i="1" dirty="0"/>
              <a:t>ο αριθμός των εργαζομένων της εταιρείας τους επόμενους </a:t>
            </a:r>
            <a:r>
              <a:rPr lang="en-US" sz="2400" i="1" dirty="0"/>
              <a:t>6</a:t>
            </a:r>
            <a:r>
              <a:rPr lang="el-GR" sz="2400" i="1" dirty="0"/>
              <a:t> μήνες  ... </a:t>
            </a:r>
            <a:r>
              <a:rPr lang="el-GR" sz="1800" i="1" dirty="0"/>
              <a:t>[Συγκριτικά Αποτελέσματα]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pPr eaLnBrk="1" hangingPunct="1">
              <a:defRPr/>
            </a:pPr>
            <a:r>
              <a:rPr lang="el-GR" sz="2000" i="1" dirty="0"/>
              <a:t>Δείκτης 1.</a:t>
            </a:r>
            <a:r>
              <a:rPr lang="en-US" sz="2000" i="1" dirty="0"/>
              <a:t>3 vs.</a:t>
            </a:r>
            <a:r>
              <a:rPr lang="el-GR" sz="2000" i="1" dirty="0"/>
              <a:t> Δείκτης Αριθμού Εργαζομένων Επιχείρησης</a:t>
            </a:r>
            <a:br>
              <a:rPr lang="el-GR" sz="2000" i="1" dirty="0"/>
            </a:br>
            <a:r>
              <a:rPr lang="el-GR" sz="1400" i="1" dirty="0"/>
              <a:t>[ο αριθμός των εργαζομένων της επιχείρησης τους επόμενους 4 μήνες αναμένετε ότι θα αυξηθεί, μειωθεί ή παραμείνει ο ίδιος; </a:t>
            </a:r>
            <a:r>
              <a:rPr lang="el-GR" sz="1200" i="1" dirty="0"/>
              <a:t>% αύξησης - % μείωσης</a:t>
            </a:r>
            <a:r>
              <a:rPr lang="el-GR" sz="1400" i="1" dirty="0"/>
              <a:t>]</a:t>
            </a:r>
          </a:p>
        </p:txBody>
      </p:sp>
      <p:graphicFrame>
        <p:nvGraphicFramePr>
          <p:cNvPr id="4" name="Object 3"/>
          <p:cNvGraphicFramePr>
            <a:graphicFrameLocks noGrp="1" noChangeAspect="1"/>
          </p:cNvGraphicFramePr>
          <p:nvPr>
            <p:ph type="chart" idx="1"/>
          </p:nvPr>
        </p:nvGraphicFramePr>
        <p:xfrm>
          <a:off x="192088" y="1673225"/>
          <a:ext cx="8863012" cy="4859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eaLnBrk="1" hangingPunct="1">
              <a:defRPr/>
            </a:pPr>
            <a:r>
              <a:rPr lang="el-GR" dirty="0"/>
              <a:t>Εισαγωγή &amp; Ταυτότητα Έρευνας</a:t>
            </a:r>
          </a:p>
        </p:txBody>
      </p:sp>
      <p:graphicFrame>
        <p:nvGraphicFramePr>
          <p:cNvPr id="4" name="Diagram 3"/>
          <p:cNvGraphicFramePr/>
          <p:nvPr/>
        </p:nvGraphicFramePr>
        <p:xfrm>
          <a:off x="395536" y="4293096"/>
          <a:ext cx="853345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11560" y="1556792"/>
          <a:ext cx="8136904" cy="14593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p:cNvGraphicFramePr/>
          <p:nvPr/>
        </p:nvGraphicFramePr>
        <p:xfrm>
          <a:off x="611560" y="2420888"/>
          <a:ext cx="8136904" cy="11521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p:cNvGraphicFramePr/>
          <p:nvPr/>
        </p:nvGraphicFramePr>
        <p:xfrm>
          <a:off x="611560" y="3212976"/>
          <a:ext cx="8136904" cy="11521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69730" name="Rectangle 2"/>
          <p:cNvSpPr>
            <a:spLocks noGrp="1" noChangeArrowheads="1"/>
          </p:cNvSpPr>
          <p:nvPr>
            <p:ph type="title"/>
          </p:nvPr>
        </p:nvSpPr>
        <p:spPr/>
        <p:txBody>
          <a:bodyPr/>
          <a:lstStyle/>
          <a:p>
            <a:pPr eaLnBrk="1" hangingPunct="1">
              <a:defRPr/>
            </a:pPr>
            <a:r>
              <a:rPr lang="el-GR" sz="2400" i="1"/>
              <a:t>Δείκτης 1.3 </a:t>
            </a:r>
            <a:r>
              <a:rPr lang="el-GR" sz="1800" i="1"/>
              <a:t>[Συγκριτικά Αποτελέσματα - Μέγεθος εταιρείας]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p:txBody>
          <a:bodyPr/>
          <a:lstStyle/>
          <a:p>
            <a:pPr eaLnBrk="1" hangingPunct="1">
              <a:defRPr/>
            </a:pPr>
            <a:r>
              <a:rPr lang="el-GR" sz="2400" i="1"/>
              <a:t>Δείκτης 1.3 </a:t>
            </a:r>
            <a:r>
              <a:rPr lang="el-GR" sz="1800" i="1"/>
              <a:t>[Συγκριτικά Αποτελέσματα - Οικοδομική τάξη]</a:t>
            </a:r>
          </a:p>
        </p:txBody>
      </p:sp>
      <p:graphicFrame>
        <p:nvGraphicFramePr>
          <p:cNvPr id="3"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1778" name="Rectangle 2"/>
          <p:cNvSpPr>
            <a:spLocks noGrp="1" noChangeArrowheads="1"/>
          </p:cNvSpPr>
          <p:nvPr>
            <p:ph type="title"/>
          </p:nvPr>
        </p:nvSpPr>
        <p:spPr/>
        <p:txBody>
          <a:bodyPr/>
          <a:lstStyle/>
          <a:p>
            <a:pPr eaLnBrk="1" hangingPunct="1">
              <a:defRPr/>
            </a:pPr>
            <a:r>
              <a:rPr lang="el-GR" sz="2400" i="1"/>
              <a:t>Δείκτης 1.3 </a:t>
            </a:r>
            <a:r>
              <a:rPr lang="el-GR" sz="1800" i="1"/>
              <a:t>[Συγκριτικά Αποτελέσματα - Επαρχία μέλους]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2802" name="Rectangle 2"/>
          <p:cNvSpPr>
            <a:spLocks noGrp="1" noChangeArrowheads="1"/>
          </p:cNvSpPr>
          <p:nvPr>
            <p:ph type="title"/>
          </p:nvPr>
        </p:nvSpPr>
        <p:spPr/>
        <p:txBody>
          <a:bodyPr/>
          <a:lstStyle/>
          <a:p>
            <a:pPr eaLnBrk="1" hangingPunct="1">
              <a:defRPr/>
            </a:pPr>
            <a:r>
              <a:rPr lang="el-GR" sz="2400" i="1"/>
              <a:t>Δείκτης 1.3 </a:t>
            </a:r>
            <a:r>
              <a:rPr lang="el-GR" sz="1800" i="1"/>
              <a:t>[Συγκριτικά Αποτελέσματα - Επαρχίες που </a:t>
            </a:r>
            <a:r>
              <a:rPr lang="en-GB" sz="1800" i="1"/>
              <a:t> </a:t>
            </a:r>
            <a:r>
              <a:rPr lang="el-GR" sz="1800" i="1"/>
              <a:t>δραστηριοποιούνται]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ctrTitle"/>
          </p:nvPr>
        </p:nvSpPr>
        <p:spPr>
          <a:xfrm>
            <a:off x="684213" y="1700213"/>
            <a:ext cx="7772400" cy="2159000"/>
          </a:xfrm>
        </p:spPr>
        <p:txBody>
          <a:bodyPr/>
          <a:lstStyle/>
          <a:p>
            <a:pPr eaLnBrk="1" hangingPunct="1">
              <a:defRPr/>
            </a:pPr>
            <a:r>
              <a:rPr lang="el-GR" sz="2400" u="sng" dirty="0"/>
              <a:t>Δείκτης </a:t>
            </a:r>
            <a:r>
              <a:rPr lang="en-US" sz="2400" u="sng" dirty="0"/>
              <a:t>1.4</a:t>
            </a:r>
            <a:r>
              <a:rPr lang="el-GR" sz="2400" u="sng" dirty="0"/>
              <a:t>:</a:t>
            </a:r>
            <a:r>
              <a:rPr lang="el-GR" dirty="0"/>
              <a:t> </a:t>
            </a:r>
            <a:r>
              <a:rPr lang="en-GB" dirty="0"/>
              <a:t/>
            </a:r>
            <a:br>
              <a:rPr lang="en-GB" dirty="0"/>
            </a:br>
            <a:r>
              <a:rPr lang="en-GB" dirty="0"/>
              <a:t> </a:t>
            </a:r>
            <a:r>
              <a:rPr lang="el-GR" dirty="0"/>
              <a:t>Δείκτης Τιμών Πώλησης</a:t>
            </a:r>
            <a:r>
              <a:rPr lang="en-US" dirty="0"/>
              <a:t/>
            </a:r>
            <a:br>
              <a:rPr lang="en-US" dirty="0"/>
            </a:br>
            <a:r>
              <a:rPr lang="en-US" dirty="0"/>
              <a:t> </a:t>
            </a:r>
            <a:r>
              <a:rPr lang="el-GR" sz="1800" dirty="0"/>
              <a:t>[οι τιμές πώλησης τους επόμενους 4 μήνες  αναμένετε ότι θα αυξηθούν, μειωθούν ή παραμείνουν οι ίδιες; </a:t>
            </a:r>
            <a:r>
              <a:rPr lang="el-GR" sz="1600" dirty="0"/>
              <a:t>% αύξησης - % μείωσης</a:t>
            </a:r>
            <a:r>
              <a:rPr lang="el-GR" sz="18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1.4</a:t>
            </a:r>
            <a:r>
              <a:rPr lang="el-GR" sz="2000" b="1" i="1" u="sng">
                <a:latin typeface="+mn-lt"/>
              </a:rPr>
              <a:t>:</a:t>
            </a:r>
            <a:r>
              <a:rPr lang="el-GR" sz="2400" i="1">
                <a:latin typeface="+mn-lt"/>
              </a:rPr>
              <a:t> Κυριότερα Ευρήματα</a:t>
            </a:r>
          </a:p>
        </p:txBody>
      </p:sp>
      <p:sp>
        <p:nvSpPr>
          <p:cNvPr id="78851"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Με βάση τα στοιχεία της τελευταίας αυτής περιόδου οι τιμές προσφορών φαίνεται για πρώτη φορά να έχουν πάρει την ανιούσα μετά από χρόνια πίεσης. Το ποσοστό των εργολάβων που μας απαντούν ότι οι τιμές θα αυξηθούν μείον αυτό που μας λένε ότι θα μειωθούν μας δίνει ένα μικρό θετικό πρόσημο της τάξης του </a:t>
            </a:r>
            <a:r>
              <a:rPr lang="en-US" sz="1400" b="0" dirty="0"/>
              <a:t>22</a:t>
            </a:r>
            <a:r>
              <a:rPr lang="el-GR" sz="1400" b="0" dirty="0"/>
              <a:t>%. Αυτό είναι και το πρώτο θετικό ποσοστό που έχουμε δει και που δείχνει ότι οι τιμές πλέον αυξάνονται</a:t>
            </a:r>
            <a:r>
              <a:rPr lang="el-GR" sz="1400" b="0" i="1" dirty="0"/>
              <a:t>.</a:t>
            </a:r>
          </a:p>
          <a:p>
            <a:pPr algn="just" eaLnBrk="1" hangingPunct="1">
              <a:lnSpc>
                <a:spcPct val="140000"/>
              </a:lnSpc>
              <a:buClr>
                <a:srgbClr val="003399"/>
              </a:buClr>
            </a:pPr>
            <a:endParaRPr lang="el-GR" sz="1400" b="0" i="1" dirty="0"/>
          </a:p>
          <a:p>
            <a:pPr algn="just" eaLnBrk="1" hangingPunct="1">
              <a:lnSpc>
                <a:spcPct val="140000"/>
              </a:lnSpc>
              <a:buClr>
                <a:srgbClr val="003399"/>
              </a:buClr>
            </a:pPr>
            <a:endParaRPr lang="el-GR" sz="1400" b="0" i="1" dirty="0"/>
          </a:p>
          <a:p>
            <a:pPr algn="just" eaLnBrk="1" hangingPunct="1">
              <a:lnSpc>
                <a:spcPct val="140000"/>
              </a:lnSpc>
              <a:buClr>
                <a:srgbClr val="003399"/>
              </a:buClr>
            </a:pPr>
            <a:endParaRPr lang="el-GR" sz="1400" b="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95536" y="1700808"/>
          <a:ext cx="8480425" cy="4813300"/>
        </p:xfrm>
        <a:graphic>
          <a:graphicData uri="http://schemas.openxmlformats.org/drawingml/2006/chart">
            <c:chart xmlns:c="http://schemas.openxmlformats.org/drawingml/2006/chart" xmlns:r="http://schemas.openxmlformats.org/officeDocument/2006/relationships" r:id="rId2"/>
          </a:graphicData>
        </a:graphic>
      </p:graphicFrame>
      <p:sp>
        <p:nvSpPr>
          <p:cNvPr id="930818" name="Rectangle 2"/>
          <p:cNvSpPr>
            <a:spLocks noGrp="1" noChangeArrowheads="1"/>
          </p:cNvSpPr>
          <p:nvPr>
            <p:ph type="title"/>
          </p:nvPr>
        </p:nvSpPr>
        <p:spPr/>
        <p:txBody>
          <a:bodyPr/>
          <a:lstStyle/>
          <a:p>
            <a:pPr eaLnBrk="1" hangingPunct="1">
              <a:defRPr/>
            </a:pPr>
            <a:r>
              <a:rPr lang="el-GR" sz="1800" b="1" i="1" u="sng" dirty="0"/>
              <a:t>Δείκτης </a:t>
            </a:r>
            <a:r>
              <a:rPr lang="en-US" sz="1800" b="1" i="1" u="sng" dirty="0"/>
              <a:t>1.4</a:t>
            </a:r>
            <a:r>
              <a:rPr lang="el-GR" sz="1800" b="1" i="1" u="sng" dirty="0"/>
              <a:t>:</a:t>
            </a:r>
            <a:r>
              <a:rPr lang="el-GR" sz="2000" i="1" dirty="0"/>
              <a:t> οι τιμές προσφορών τους επόμενους 6 μήνες ... </a:t>
            </a:r>
            <a:br>
              <a:rPr lang="el-GR" sz="2000" i="1" dirty="0"/>
            </a:br>
            <a:r>
              <a:rPr lang="el-GR" sz="1600" i="1" dirty="0"/>
              <a:t>[Συγκριτικά Αποτελέσματα]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pPr eaLnBrk="1" hangingPunct="1">
              <a:defRPr/>
            </a:pPr>
            <a:r>
              <a:rPr lang="el-GR" sz="2400" i="1" dirty="0"/>
              <a:t>Δείκτης 1.4 </a:t>
            </a:r>
            <a:r>
              <a:rPr lang="en-US" sz="2400" i="1" dirty="0"/>
              <a:t>vs. </a:t>
            </a:r>
            <a:r>
              <a:rPr lang="el-GR" sz="2400" i="1" dirty="0"/>
              <a:t>Δείκτης Τιμών Πώλησης </a:t>
            </a:r>
            <a:br>
              <a:rPr lang="el-GR" sz="2400" i="1" dirty="0"/>
            </a:br>
            <a:r>
              <a:rPr lang="el-GR" sz="1600" i="1" dirty="0"/>
              <a:t>[οι τιμές πώλησης τους επόμενους 4 μήνες  αναμένετε ότι θα αυξηθούν, μειωθούν ή παραμείνουν οι ίδιες; </a:t>
            </a:r>
            <a:r>
              <a:rPr lang="el-GR" sz="1400" i="1" dirty="0"/>
              <a:t>% αύξησης - % μείωσης</a:t>
            </a:r>
            <a:r>
              <a:rPr lang="el-GR" sz="1600" i="1" dirty="0"/>
              <a:t>]</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xmlns="" val="2695591034"/>
              </p:ext>
            </p:extLst>
          </p:nvPr>
        </p:nvGraphicFramePr>
        <p:xfrm>
          <a:off x="203200" y="1608139"/>
          <a:ext cx="8820000" cy="4970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1842" name="Rectangle 2"/>
          <p:cNvSpPr>
            <a:spLocks noGrp="1" noChangeArrowheads="1"/>
          </p:cNvSpPr>
          <p:nvPr>
            <p:ph type="title"/>
          </p:nvPr>
        </p:nvSpPr>
        <p:spPr/>
        <p:txBody>
          <a:bodyPr/>
          <a:lstStyle/>
          <a:p>
            <a:pPr eaLnBrk="1" hangingPunct="1">
              <a:defRPr/>
            </a:pPr>
            <a:r>
              <a:rPr lang="el-GR" sz="2400" i="1"/>
              <a:t>Δείκτης 1.4</a:t>
            </a:r>
            <a:r>
              <a:rPr lang="en-US" sz="2400" i="1"/>
              <a:t> </a:t>
            </a:r>
            <a:r>
              <a:rPr lang="el-GR" sz="1800" i="1"/>
              <a:t>[Συγκριτικά Αποτελέσματα - Μέγεθος εταιρείας]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2866" name="Rectangle 2"/>
          <p:cNvSpPr>
            <a:spLocks noGrp="1" noChangeArrowheads="1"/>
          </p:cNvSpPr>
          <p:nvPr>
            <p:ph type="title"/>
          </p:nvPr>
        </p:nvSpPr>
        <p:spPr/>
        <p:txBody>
          <a:bodyPr/>
          <a:lstStyle/>
          <a:p>
            <a:pPr eaLnBrk="1" hangingPunct="1">
              <a:defRPr/>
            </a:pPr>
            <a:r>
              <a:rPr lang="el-GR" sz="2400" i="1"/>
              <a:t>Δείκτης 1.4</a:t>
            </a:r>
            <a:r>
              <a:rPr lang="en-US" sz="2400" i="1"/>
              <a:t> </a:t>
            </a:r>
            <a:r>
              <a:rPr lang="el-GR" sz="1800" i="1"/>
              <a:t>[Συγκριτικά Αποτελέσματα - Οικοδομική τάξη]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pPr eaLnBrk="1" hangingPunct="1">
              <a:defRPr/>
            </a:pPr>
            <a:r>
              <a:rPr lang="el-GR" i="1" dirty="0">
                <a:latin typeface="+mn-lt"/>
              </a:rPr>
              <a:t>Κυριότερα Συμπεράσματα Μέχρι Στιγμής</a:t>
            </a:r>
          </a:p>
        </p:txBody>
      </p:sp>
      <p:sp>
        <p:nvSpPr>
          <p:cNvPr id="66563" name="Rectangle 3"/>
          <p:cNvSpPr>
            <a:spLocks noGrp="1" noChangeArrowheads="1"/>
          </p:cNvSpPr>
          <p:nvPr>
            <p:ph type="body" idx="1"/>
          </p:nvPr>
        </p:nvSpPr>
        <p:spPr>
          <a:xfrm>
            <a:off x="611560" y="1744663"/>
            <a:ext cx="8229600" cy="4276625"/>
          </a:xfrm>
          <a:noFill/>
        </p:spPr>
        <p:txBody>
          <a:bodyPr/>
          <a:lstStyle/>
          <a:p>
            <a:pPr algn="just" eaLnBrk="1" hangingPunct="1">
              <a:lnSpc>
                <a:spcPct val="140000"/>
              </a:lnSpc>
              <a:buClr>
                <a:srgbClr val="003399"/>
              </a:buClr>
            </a:pPr>
            <a:r>
              <a:rPr lang="el-GR" sz="1200" b="0" i="1" dirty="0"/>
              <a:t>Την περίοδο Ιούλιος - Δεκέμβριος 2017 οι Δείκτες που αφορούν στη Δραστηριότητα της Κατασκευαστικής Βιομηχανίας για πρώτη φορά μπορούμε να πούμε ότι να δείχνουν σημάδια μιας ξεκάθαρης ανάκαμψης. Μιλώντας φυσικά για ανάκαμψη θα πρέπει να σημειώσουμε ότι ο κατασκευαστικός τομέας είχε συρρικνωθεί σε τεράστιο βαθμό τα τελευταία χρόνια. </a:t>
            </a:r>
          </a:p>
          <a:p>
            <a:pPr algn="just" eaLnBrk="1" hangingPunct="1">
              <a:lnSpc>
                <a:spcPct val="140000"/>
              </a:lnSpc>
              <a:buClr>
                <a:srgbClr val="003399"/>
              </a:buClr>
            </a:pPr>
            <a:r>
              <a:rPr lang="el-GR" sz="1200" b="0" i="1" dirty="0"/>
              <a:t>Οι κυριότεροι λόγοι που οι εργοληπτικές επιχειρήσεις αντιμετωπίζουν πρόβλημα είναι</a:t>
            </a:r>
            <a:r>
              <a:rPr lang="en-US" sz="1200" b="0" i="1" dirty="0"/>
              <a:t>:</a:t>
            </a:r>
          </a:p>
          <a:p>
            <a:pPr lvl="1" algn="just" eaLnBrk="1" hangingPunct="1">
              <a:lnSpc>
                <a:spcPct val="140000"/>
              </a:lnSpc>
              <a:buClr>
                <a:srgbClr val="003399"/>
              </a:buClr>
            </a:pPr>
            <a:r>
              <a:rPr lang="el-GR" sz="1200" b="0" dirty="0"/>
              <a:t>Η ρευστότητα </a:t>
            </a:r>
          </a:p>
          <a:p>
            <a:pPr lvl="1" algn="just" eaLnBrk="1" hangingPunct="1">
              <a:lnSpc>
                <a:spcPct val="140000"/>
              </a:lnSpc>
              <a:buClr>
                <a:srgbClr val="003399"/>
              </a:buClr>
            </a:pPr>
            <a:r>
              <a:rPr lang="el-GR" sz="1200" b="0" dirty="0"/>
              <a:t>H ανεπαρκής ζήτηση</a:t>
            </a:r>
          </a:p>
          <a:p>
            <a:pPr algn="just" eaLnBrk="1" hangingPunct="1">
              <a:lnSpc>
                <a:spcPct val="140000"/>
              </a:lnSpc>
              <a:buClr>
                <a:srgbClr val="003399"/>
              </a:buClr>
            </a:pPr>
            <a:r>
              <a:rPr lang="el-GR" sz="1200" b="0" i="1" dirty="0"/>
              <a:t>Με βάση τα στοιχεία της τελευταίας αυτής περιόδου οι τιμές προσφορών φαίνεται για πρώτη φορά να έχουν πάρει την ανιούσα μετά από χρόνια πίεσης. Το ποσοστό των εργολάβων που μας απαντούν ότι οι τιμές θα αυξηθούν μείον αυτό που μας λένε ότι θα μειωθούν μας δίνει ένα μικρό θετικό πρόσημο της τάξης του </a:t>
            </a:r>
            <a:r>
              <a:rPr lang="en-US" sz="1200" b="0" i="1" dirty="0"/>
              <a:t>22</a:t>
            </a:r>
            <a:r>
              <a:rPr lang="el-GR" sz="1200" b="0" i="1" dirty="0"/>
              <a:t>%. Αυτό είναι και το πρώτο θετικό ποσοστό που έχουμε δει και που δείχνει ότι οι τιμές πλέον αυξάνονται.</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3890" name="Rectangle 2"/>
          <p:cNvSpPr>
            <a:spLocks noGrp="1" noChangeArrowheads="1"/>
          </p:cNvSpPr>
          <p:nvPr>
            <p:ph type="title"/>
          </p:nvPr>
        </p:nvSpPr>
        <p:spPr/>
        <p:txBody>
          <a:bodyPr/>
          <a:lstStyle/>
          <a:p>
            <a:pPr eaLnBrk="1" hangingPunct="1">
              <a:defRPr/>
            </a:pPr>
            <a:r>
              <a:rPr lang="el-GR" sz="2400" i="1"/>
              <a:t>Δείκτης 1.4</a:t>
            </a:r>
            <a:r>
              <a:rPr lang="en-US" sz="2400" i="1"/>
              <a:t> </a:t>
            </a:r>
            <a:r>
              <a:rPr lang="el-GR" sz="1800" i="1"/>
              <a:t>[Συγκριτικά Αποτελέσματα - Επαρχία μέλους]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4914" name="Rectangle 2"/>
          <p:cNvSpPr>
            <a:spLocks noGrp="1" noChangeArrowheads="1"/>
          </p:cNvSpPr>
          <p:nvPr>
            <p:ph type="title"/>
          </p:nvPr>
        </p:nvSpPr>
        <p:spPr/>
        <p:txBody>
          <a:bodyPr/>
          <a:lstStyle/>
          <a:p>
            <a:pPr eaLnBrk="1" hangingPunct="1">
              <a:defRPr/>
            </a:pPr>
            <a:r>
              <a:rPr lang="el-GR" sz="2400" i="1"/>
              <a:t>Δείκτης 1.4</a:t>
            </a:r>
            <a:r>
              <a:rPr lang="en-US" sz="2400" i="1"/>
              <a:t> </a:t>
            </a:r>
            <a:r>
              <a:rPr lang="el-GR" sz="1800" i="1"/>
              <a:t>[Συγκριτικά Αποτελέσματα - Επαρχίες που </a:t>
            </a:r>
            <a:r>
              <a:rPr lang="en-GB" sz="1800" i="1"/>
              <a:t>   </a:t>
            </a:r>
            <a:r>
              <a:rPr lang="el-GR" sz="1800" i="1"/>
              <a:t>δραστηριοποιούνται]</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ctrTitle"/>
          </p:nvPr>
        </p:nvSpPr>
        <p:spPr>
          <a:xfrm>
            <a:off x="684213" y="1700213"/>
            <a:ext cx="7772400" cy="2159000"/>
          </a:xfrm>
        </p:spPr>
        <p:txBody>
          <a:bodyPr/>
          <a:lstStyle/>
          <a:p>
            <a:pPr eaLnBrk="1" hangingPunct="1">
              <a:defRPr/>
            </a:pPr>
            <a:r>
              <a:rPr lang="el-GR" sz="2000" u="sng" dirty="0"/>
              <a:t>Δείκτης </a:t>
            </a:r>
            <a:r>
              <a:rPr lang="en-US" sz="2000" u="sng" dirty="0"/>
              <a:t>1.5</a:t>
            </a:r>
            <a:r>
              <a:rPr lang="el-GR" sz="2000" u="sng" dirty="0"/>
              <a:t>:</a:t>
            </a:r>
            <a:r>
              <a:rPr lang="el-GR" sz="2400" dirty="0"/>
              <a:t> </a:t>
            </a:r>
            <a:r>
              <a:rPr lang="en-GB" sz="2400" dirty="0"/>
              <a:t/>
            </a:r>
            <a:br>
              <a:rPr lang="en-GB" sz="2400" dirty="0"/>
            </a:br>
            <a:r>
              <a:rPr lang="en-GB" sz="2400" dirty="0"/>
              <a:t> </a:t>
            </a:r>
            <a:r>
              <a:rPr lang="el-GR" sz="2400" dirty="0"/>
              <a:t>Δείκτης Μηνών για την Ολοκλήρωση Υφιστάμενων Εργασιών</a:t>
            </a:r>
            <a:r>
              <a:rPr lang="en-US" sz="2400" dirty="0"/>
              <a:t/>
            </a:r>
            <a:br>
              <a:rPr lang="en-US" sz="2400" dirty="0"/>
            </a:br>
            <a:r>
              <a:rPr lang="en-US" sz="2400" dirty="0"/>
              <a:t> </a:t>
            </a:r>
            <a:r>
              <a:rPr lang="el-GR" sz="1600" dirty="0"/>
              <a:t>[περίπου πόσοι μήνες χρειάζεστε για την ολοκλήρωση των υφιστάμενων εργασιών και των εργασιών για τις οποίες υπογράψατε κάποιο συμβόλαιο;]</a:t>
            </a:r>
            <a:r>
              <a:rPr lang="el-GR" sz="24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1.5</a:t>
            </a:r>
            <a:r>
              <a:rPr lang="el-GR" sz="2000" b="1" i="1" u="sng">
                <a:latin typeface="+mn-lt"/>
              </a:rPr>
              <a:t>:</a:t>
            </a:r>
            <a:r>
              <a:rPr lang="el-GR" sz="2400" i="1">
                <a:latin typeface="+mn-lt"/>
              </a:rPr>
              <a:t> Κυριότερα Ευρήματα</a:t>
            </a:r>
          </a:p>
        </p:txBody>
      </p:sp>
      <p:sp>
        <p:nvSpPr>
          <p:cNvPr id="80899"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Ο Δείκτης αυτός μας δείχνει πόσους μήνες έχουν αυτή τη στιγμή οι εργολάβοι μέχρι την ολοκλήρωση των υφιστάμενων εργοληπτικών εργασιών που διεξάγουν. </a:t>
            </a:r>
          </a:p>
          <a:p>
            <a:pPr algn="just" eaLnBrk="1" hangingPunct="1">
              <a:lnSpc>
                <a:spcPct val="140000"/>
              </a:lnSpc>
              <a:buClr>
                <a:srgbClr val="003399"/>
              </a:buClr>
            </a:pPr>
            <a:r>
              <a:rPr lang="el-GR" sz="1400" b="0" dirty="0"/>
              <a:t>Ο Δείκτης Μηνών για την Ολοκλήρωση Υφιστάμενων Εργασιών βρίσκεται στους 8,5 μήνες (μέσος όρος εναπομεινάντων εργασιών με τα υφιστάμενα συμβόλαια). Και εδώ βλέπουμε πλέον μια συνεχή βελτίωση.</a:t>
            </a:r>
          </a:p>
          <a:p>
            <a:pPr algn="just" eaLnBrk="1" hangingPunct="1">
              <a:lnSpc>
                <a:spcPct val="140000"/>
              </a:lnSpc>
              <a:buClr>
                <a:srgbClr val="003399"/>
              </a:buClr>
            </a:pPr>
            <a:endParaRPr lang="el-GR" sz="1400" b="0" i="1" dirty="0"/>
          </a:p>
          <a:p>
            <a:pPr algn="just" eaLnBrk="1" hangingPunct="1">
              <a:lnSpc>
                <a:spcPct val="140000"/>
              </a:lnSpc>
              <a:buClr>
                <a:srgbClr val="003399"/>
              </a:buClr>
            </a:pPr>
            <a:endParaRPr lang="el-GR" sz="2000" b="0" i="1" dirty="0">
              <a:solidFill>
                <a:schemeClr val="hlin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pPr eaLnBrk="1" hangingPunct="1">
              <a:defRPr/>
            </a:pPr>
            <a:r>
              <a:rPr lang="el-GR" sz="1800" b="1" i="1" u="sng" dirty="0"/>
              <a:t>Δείκτης </a:t>
            </a:r>
            <a:r>
              <a:rPr lang="en-US" sz="1800" b="1" i="1" u="sng" dirty="0"/>
              <a:t>1.5</a:t>
            </a:r>
            <a:r>
              <a:rPr lang="el-GR" sz="1800" b="1" i="1" u="sng" dirty="0"/>
              <a:t>:</a:t>
            </a:r>
            <a:r>
              <a:rPr lang="el-GR" sz="2000" i="1" dirty="0"/>
              <a:t> αριθμός μηνών που χρειάζονται για την ολοκλήρωση των υφιστάμενων εργοληπτικών εργασιών </a:t>
            </a:r>
            <a:r>
              <a:rPr lang="el-GR" sz="1600" i="1" dirty="0"/>
              <a:t>[Συγκριτικά Αποτελέσματα]</a:t>
            </a:r>
          </a:p>
        </p:txBody>
      </p:sp>
      <p:graphicFrame>
        <p:nvGraphicFramePr>
          <p:cNvPr id="4" name="Object 3"/>
          <p:cNvGraphicFramePr>
            <a:graphicFrameLocks noGrp="1" noChangeAspect="1"/>
          </p:cNvGraphicFramePr>
          <p:nvPr>
            <p:ph type="chart" idx="1"/>
          </p:nvPr>
        </p:nvGraphicFramePr>
        <p:xfrm>
          <a:off x="179512" y="1556792"/>
          <a:ext cx="8820000" cy="5085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pPr eaLnBrk="1" hangingPunct="1">
              <a:defRPr/>
            </a:pPr>
            <a:r>
              <a:rPr lang="el-GR" sz="2000" i="1" dirty="0"/>
              <a:t>Δείκτης 1.</a:t>
            </a:r>
            <a:r>
              <a:rPr lang="en-US" sz="2000" i="1" dirty="0"/>
              <a:t>5</a:t>
            </a:r>
            <a:r>
              <a:rPr lang="el-GR" sz="2000" i="1" dirty="0"/>
              <a:t> </a:t>
            </a:r>
            <a:r>
              <a:rPr lang="en-US" sz="2000" i="1" dirty="0"/>
              <a:t>vs. </a:t>
            </a:r>
            <a:r>
              <a:rPr lang="el-GR" sz="2000" i="1" dirty="0"/>
              <a:t>Δείκτης Μηνών για την Ολοκλήρωση Υφιστάμενων Εργασιών </a:t>
            </a:r>
            <a:r>
              <a:rPr lang="el-GR" sz="1400" i="1" dirty="0"/>
              <a:t>[περίπου πόσοι μήνες χρειάζεστε για την ολοκλήρωση των υφιστάμενων εργασιών και των εργασιών για τις οποίες υπογράψατε κάποιο συμβόλαιο;]</a:t>
            </a:r>
          </a:p>
        </p:txBody>
      </p:sp>
      <p:graphicFrame>
        <p:nvGraphicFramePr>
          <p:cNvPr id="4" name="Object 3"/>
          <p:cNvGraphicFramePr>
            <a:graphicFrameLocks noGrp="1" noChangeAspect="1"/>
          </p:cNvGraphicFramePr>
          <p:nvPr>
            <p:ph type="chart" idx="1"/>
          </p:nvPr>
        </p:nvGraphicFramePr>
        <p:xfrm>
          <a:off x="179512" y="1916832"/>
          <a:ext cx="8820000" cy="4781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6962" name="Rectangle 2"/>
          <p:cNvSpPr>
            <a:spLocks noGrp="1" noChangeArrowheads="1"/>
          </p:cNvSpPr>
          <p:nvPr>
            <p:ph type="title"/>
          </p:nvPr>
        </p:nvSpPr>
        <p:spPr/>
        <p:txBody>
          <a:bodyPr/>
          <a:lstStyle/>
          <a:p>
            <a:pPr eaLnBrk="1" hangingPunct="1">
              <a:defRPr/>
            </a:pPr>
            <a:r>
              <a:rPr lang="el-GR" sz="2400" i="1"/>
              <a:t>Δείκτης 1.</a:t>
            </a:r>
            <a:r>
              <a:rPr lang="en-US" sz="2400" i="1"/>
              <a:t>5 </a:t>
            </a:r>
            <a:r>
              <a:rPr lang="el-GR" sz="1800" i="1"/>
              <a:t>[Συγκριτικά Αποτελέσματα - Μέγεθος εταιρείας]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6898" name="Rectangle 2"/>
          <p:cNvSpPr>
            <a:spLocks noGrp="1" noChangeArrowheads="1"/>
          </p:cNvSpPr>
          <p:nvPr>
            <p:ph type="title"/>
          </p:nvPr>
        </p:nvSpPr>
        <p:spPr/>
        <p:txBody>
          <a:bodyPr/>
          <a:lstStyle/>
          <a:p>
            <a:pPr eaLnBrk="1" hangingPunct="1">
              <a:defRPr/>
            </a:pPr>
            <a:r>
              <a:rPr lang="el-GR" sz="2400" i="1"/>
              <a:t>Δείκτης 1.</a:t>
            </a:r>
            <a:r>
              <a:rPr lang="en-US" sz="2400" i="1"/>
              <a:t>5 </a:t>
            </a:r>
            <a:r>
              <a:rPr lang="el-GR" sz="1800" i="1"/>
              <a:t>[Συγκριτικά Αποτελέσματα - Οικοδομική τάξη]</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7922" name="Rectangle 2"/>
          <p:cNvSpPr>
            <a:spLocks noGrp="1" noChangeArrowheads="1"/>
          </p:cNvSpPr>
          <p:nvPr>
            <p:ph type="title"/>
          </p:nvPr>
        </p:nvSpPr>
        <p:spPr/>
        <p:txBody>
          <a:bodyPr/>
          <a:lstStyle/>
          <a:p>
            <a:pPr eaLnBrk="1" hangingPunct="1">
              <a:defRPr/>
            </a:pPr>
            <a:r>
              <a:rPr lang="el-GR" sz="2400" i="1"/>
              <a:t>Δείκτης 1.</a:t>
            </a:r>
            <a:r>
              <a:rPr lang="en-US" sz="2400" i="1"/>
              <a:t>5 </a:t>
            </a:r>
            <a:r>
              <a:rPr lang="el-GR" sz="1800" i="1"/>
              <a:t>[Συγκριτικά Αποτελέσματα - Επαρχία μέλους]</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37986" name="Rectangle 2"/>
          <p:cNvSpPr>
            <a:spLocks noGrp="1" noChangeArrowheads="1"/>
          </p:cNvSpPr>
          <p:nvPr>
            <p:ph type="title"/>
          </p:nvPr>
        </p:nvSpPr>
        <p:spPr/>
        <p:txBody>
          <a:bodyPr/>
          <a:lstStyle/>
          <a:p>
            <a:pPr eaLnBrk="1" hangingPunct="1">
              <a:defRPr/>
            </a:pPr>
            <a:r>
              <a:rPr lang="el-GR" sz="2400"/>
              <a:t>Δείκτης 1.</a:t>
            </a:r>
            <a:r>
              <a:rPr lang="en-US" sz="2400"/>
              <a:t>5 </a:t>
            </a:r>
            <a:r>
              <a:rPr lang="el-GR" sz="1800"/>
              <a:t>[Συγκριτικά Αποτελέσματα - Επαρχίες που </a:t>
            </a:r>
            <a:r>
              <a:rPr lang="en-GB" sz="1800"/>
              <a:t>    </a:t>
            </a:r>
            <a:r>
              <a:rPr lang="el-GR" sz="1800"/>
              <a:t>δραστηριοποιούνται]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eaLnBrk="1" hangingPunct="1">
              <a:defRPr/>
            </a:pPr>
            <a:r>
              <a:rPr lang="el-GR" i="1" dirty="0">
                <a:latin typeface="+mn-lt"/>
              </a:rPr>
              <a:t>Κυριότερα Συμπεράσματα Μέχρι Στιγμής </a:t>
            </a:r>
            <a:r>
              <a:rPr lang="el-GR" sz="2000" i="1" dirty="0">
                <a:latin typeface="+mn-lt"/>
              </a:rPr>
              <a:t>(Συνέχεια)</a:t>
            </a:r>
            <a:endParaRPr lang="el-GR" i="1" dirty="0">
              <a:latin typeface="+mn-lt"/>
            </a:endParaRPr>
          </a:p>
        </p:txBody>
      </p:sp>
      <p:sp>
        <p:nvSpPr>
          <p:cNvPr id="67587" name="Rectangle 3"/>
          <p:cNvSpPr>
            <a:spLocks noGrp="1" noChangeArrowheads="1"/>
          </p:cNvSpPr>
          <p:nvPr>
            <p:ph type="body" idx="1"/>
          </p:nvPr>
        </p:nvSpPr>
        <p:spPr>
          <a:xfrm>
            <a:off x="663575" y="1556792"/>
            <a:ext cx="8229600" cy="5072098"/>
          </a:xfrm>
          <a:noFill/>
        </p:spPr>
        <p:txBody>
          <a:bodyPr/>
          <a:lstStyle/>
          <a:p>
            <a:pPr algn="just" eaLnBrk="1" hangingPunct="1">
              <a:lnSpc>
                <a:spcPct val="140000"/>
              </a:lnSpc>
              <a:buFont typeface="Wingdings" pitchFamily="2" charset="2"/>
              <a:buNone/>
            </a:pPr>
            <a:r>
              <a:rPr lang="el-GR" sz="1200" i="1" u="sng" dirty="0"/>
              <a:t>Δείκτες</a:t>
            </a:r>
          </a:p>
          <a:p>
            <a:pPr algn="just">
              <a:lnSpc>
                <a:spcPct val="140000"/>
              </a:lnSpc>
              <a:buClr>
                <a:srgbClr val="003399"/>
              </a:buClr>
            </a:pPr>
            <a:r>
              <a:rPr lang="el-GR" sz="1200" b="0" dirty="0"/>
              <a:t>Ο </a:t>
            </a:r>
            <a:r>
              <a:rPr lang="el-GR" sz="1200" dirty="0"/>
              <a:t>Δείκτης Δραστηριότητας</a:t>
            </a:r>
            <a:r>
              <a:rPr lang="el-GR" sz="1200" b="0" dirty="0"/>
              <a:t> (ποσοστό εργολάβων που δηλώνουν ότι τους τελευταίους 6 μήνες  η δραστηριότητα της επιχείρησης τους έχει αυξηθεί μείον το ποσοστό από αυτούς που δηλώνουν ότι έχει μειωθεί), </a:t>
            </a:r>
            <a:r>
              <a:rPr lang="el-GR" sz="1200" b="0" u="sng" dirty="0"/>
              <a:t>καταγράφει σημαντική αύξηση και αυτή την περίοδο και για πρώτη φορά από το 2010 έχει θετικό πρόσημο. Για την περίοδο Ιούλιος – Δεκέμβριος 2017 το πρόσημο βρίσκετε στο 12% πράγμα που πλέον μας επιτρέπει ξεκάθαρα να μιλούμε για ανάκαμψη. </a:t>
            </a:r>
          </a:p>
          <a:p>
            <a:pPr algn="just" eaLnBrk="1" hangingPunct="1">
              <a:lnSpc>
                <a:spcPct val="140000"/>
              </a:lnSpc>
              <a:buClr>
                <a:srgbClr val="003399"/>
              </a:buClr>
            </a:pPr>
            <a:r>
              <a:rPr lang="el-GR" sz="1200" b="0" dirty="0"/>
              <a:t>Με βάση το </a:t>
            </a:r>
            <a:r>
              <a:rPr lang="el-GR" sz="1200" dirty="0"/>
              <a:t>Δείκτη Εργασιών</a:t>
            </a:r>
            <a:r>
              <a:rPr lang="el-GR" sz="1200" b="0" dirty="0"/>
              <a:t> (ποσοστό εργολάβων που δηλώνουν ότι αυτό τον καιρό οι εργασίες τους είναι πάνω από το κανονικό μείον το ποσοστό από αυτούς που δηλώνουν ότι είναι κάτω από το κανονικό), η πλειοψηφία των εργολάβων αναφέρουν ότι οι εργασίες τους είναι κάτω από το κανονικό. </a:t>
            </a:r>
            <a:r>
              <a:rPr lang="el-GR" sz="1200" b="0" u="sng" dirty="0"/>
              <a:t>Και εδώ το πρόσημο του συγκεκριμένου δείκτη παρουσιάζει σημαντική βελτίωση στο -37% από το αρνητικό </a:t>
            </a:r>
            <a:r>
              <a:rPr lang="el-GR" sz="1200" u="sng" dirty="0"/>
              <a:t>ρεκόρ</a:t>
            </a:r>
            <a:r>
              <a:rPr lang="el-GR" sz="1200" b="0" u="sng" dirty="0"/>
              <a:t> (-92%) που βρισκόταν στα τέλη του 2013. </a:t>
            </a:r>
          </a:p>
          <a:p>
            <a:pPr algn="just" eaLnBrk="1" hangingPunct="1">
              <a:lnSpc>
                <a:spcPct val="140000"/>
              </a:lnSpc>
              <a:buClr>
                <a:srgbClr val="003399"/>
              </a:buClr>
            </a:pPr>
            <a:r>
              <a:rPr lang="el-GR" sz="1200" b="0" dirty="0"/>
              <a:t>Στο </a:t>
            </a:r>
            <a:r>
              <a:rPr lang="el-GR" sz="1200" dirty="0"/>
              <a:t>Δείκτη Αριθμού Εργαζομένων</a:t>
            </a:r>
            <a:r>
              <a:rPr lang="el-GR" sz="1200" b="0" dirty="0"/>
              <a:t> (ποσοστό εργολάβων που δηλώνουν ότι τους επόμενους 6 μήνες  ο αριθμός των εργαζομένων στην επιχείρηση τους θα αυξηθεί μείον το ποσοστό από αυτούς που δηλώνουν ότι θα μειωθεί), </a:t>
            </a:r>
            <a:r>
              <a:rPr lang="el-GR" sz="1200" b="0" u="sng" dirty="0"/>
              <a:t>για πρώτη φορά από το 2010 που ξεκίνησε η έρευνα αυτή βλέπουμε ένα σημαντικό θετικό πρόσημο που το βρίσκουμε το τελευταίο ένα χρόνο στο +12% (δηλαδή πλέον μιλάμε για αύξηση στο αριθμό των ατόμων που απασχολούνται στο τομέα)</a:t>
            </a:r>
            <a:r>
              <a:rPr lang="el-GR" sz="1200" b="0" dirty="0"/>
              <a:t>. </a:t>
            </a:r>
            <a:r>
              <a:rPr lang="el-GR" sz="1200" b="0" u="sng" dirty="0"/>
              <a:t>    </a:t>
            </a:r>
          </a:p>
          <a:p>
            <a:pPr algn="just" eaLnBrk="1" hangingPunct="1">
              <a:lnSpc>
                <a:spcPct val="140000"/>
              </a:lnSpc>
              <a:buClr>
                <a:srgbClr val="003399"/>
              </a:buClr>
            </a:pPr>
            <a:r>
              <a:rPr lang="el-GR" sz="1200" b="0" dirty="0"/>
              <a:t>Ο </a:t>
            </a:r>
            <a:r>
              <a:rPr lang="el-GR" sz="1200" dirty="0"/>
              <a:t>Δείκτης Μηνών για την Ολοκλήρωση Υφιστάμενων Εργασιών </a:t>
            </a:r>
            <a:r>
              <a:rPr lang="el-GR" sz="1200" b="0" dirty="0"/>
              <a:t>βρίσκεται στους 8,5 μήνες (μέσος όρος εναπομεινάντων εργασιών με τα υφιστάμενα συμβόλαια). Και εδώ βλέπουμε πλέον μια συνεχή βελτίωση.</a:t>
            </a:r>
          </a:p>
          <a:p>
            <a:pPr marL="0" indent="0" algn="just" eaLnBrk="1" hangingPunct="1">
              <a:lnSpc>
                <a:spcPct val="140000"/>
              </a:lnSpc>
              <a:buClr>
                <a:srgbClr val="003399"/>
              </a:buClr>
              <a:buNone/>
            </a:pPr>
            <a:endParaRPr lang="el-GR" sz="1200" b="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ctrTitle"/>
          </p:nvPr>
        </p:nvSpPr>
        <p:spPr>
          <a:xfrm>
            <a:off x="684213" y="1700213"/>
            <a:ext cx="7772400" cy="2159000"/>
          </a:xfrm>
        </p:spPr>
        <p:txBody>
          <a:bodyPr/>
          <a:lstStyle/>
          <a:p>
            <a:pPr eaLnBrk="1" hangingPunct="1">
              <a:defRPr/>
            </a:pPr>
            <a:r>
              <a:rPr lang="el-GR" sz="2400" b="0" u="sng"/>
              <a:t>Δείκτης </a:t>
            </a:r>
            <a:r>
              <a:rPr lang="en-US" sz="2400" b="0" u="sng"/>
              <a:t>1.6</a:t>
            </a:r>
            <a:r>
              <a:rPr lang="el-GR" sz="2400" b="0" u="sng"/>
              <a:t>:</a:t>
            </a:r>
            <a:r>
              <a:rPr lang="el-GR"/>
              <a:t> </a:t>
            </a:r>
            <a:r>
              <a:rPr lang="en-GB"/>
              <a:t/>
            </a:r>
            <a:br>
              <a:rPr lang="en-GB"/>
            </a:br>
            <a:r>
              <a:rPr lang="en-GB"/>
              <a:t> </a:t>
            </a:r>
            <a:r>
              <a:rPr lang="el-GR"/>
              <a:t>Υφιστάμενες εργοληπτικές εργασίες που σταμάτησαν, πριν ολοκληρωθούν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1.6</a:t>
            </a:r>
            <a:r>
              <a:rPr lang="el-GR" sz="2000" b="1" i="1" u="sng">
                <a:latin typeface="+mn-lt"/>
              </a:rPr>
              <a:t>:</a:t>
            </a:r>
            <a:r>
              <a:rPr lang="el-GR" sz="2400" i="1">
                <a:latin typeface="+mn-lt"/>
              </a:rPr>
              <a:t> Κυριότερα Ευρήματα</a:t>
            </a:r>
          </a:p>
        </p:txBody>
      </p:sp>
      <p:sp>
        <p:nvSpPr>
          <p:cNvPr id="82947"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Για τη περίοδο της τελευταίας έρευνας (δηλ. Ιούλιος - Δεκέμβριος 2017) ένα ποσοστό 7% όλων των εργολάβων μας είπαν ότι υπάρχουν υφιστάμενες εργοληπτικές εργασίες που σταμάτησαν, πριν ολοκληρωθούν. Αυτό είναι και το μικρότερο ποσοστό που έχουμε δει από το 2010 που δείχνει ότι τα καινούργια έργα που ξεκινούν πλέον σε μεγάλο βαθμό ολοκληρώνονται.</a:t>
            </a:r>
          </a:p>
          <a:p>
            <a:pPr algn="just" eaLnBrk="1" hangingPunct="1">
              <a:lnSpc>
                <a:spcPct val="140000"/>
              </a:lnSpc>
              <a:buClr>
                <a:srgbClr val="003399"/>
              </a:buClr>
              <a:buNone/>
            </a:pPr>
            <a:endParaRPr lang="el-GR" sz="1400" b="0" dirty="0"/>
          </a:p>
          <a:p>
            <a:pPr algn="just" eaLnBrk="1" hangingPunct="1">
              <a:lnSpc>
                <a:spcPct val="140000"/>
              </a:lnSpc>
              <a:buClr>
                <a:srgbClr val="003399"/>
              </a:buClr>
              <a:buFont typeface="Wingdings" pitchFamily="2" charset="2"/>
              <a:buNone/>
            </a:pPr>
            <a:endParaRPr lang="el-GR" sz="1400" b="0" i="1" dirty="0"/>
          </a:p>
          <a:p>
            <a:pPr algn="just" eaLnBrk="1" hangingPunct="1">
              <a:lnSpc>
                <a:spcPct val="140000"/>
              </a:lnSpc>
              <a:buClr>
                <a:srgbClr val="003399"/>
              </a:buClr>
            </a:pPr>
            <a:endParaRPr lang="el-GR" sz="1400" b="0" i="1" dirty="0">
              <a:solidFill>
                <a:schemeClr val="hlink"/>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pPr eaLnBrk="1" hangingPunct="1">
              <a:defRPr/>
            </a:pPr>
            <a:r>
              <a:rPr lang="el-GR" sz="1800" b="1" i="1" u="sng" dirty="0"/>
              <a:t>Δείκτης </a:t>
            </a:r>
            <a:r>
              <a:rPr lang="en-US" sz="1800" b="1" i="1" u="sng" dirty="0"/>
              <a:t>1.6</a:t>
            </a:r>
            <a:r>
              <a:rPr lang="el-GR" sz="1800" b="1" i="1" u="sng" dirty="0"/>
              <a:t>:</a:t>
            </a:r>
            <a:r>
              <a:rPr lang="el-GR" sz="2000" i="1" dirty="0"/>
              <a:t> </a:t>
            </a:r>
            <a:r>
              <a:rPr lang="el-GR" sz="1800" i="1" dirty="0"/>
              <a:t>κατά πόσο υπάρχουν υφιστάμενες εργοληπτικές εργασίες που σταμάτησαν, πριν ολοκληρωθούν </a:t>
            </a:r>
            <a:r>
              <a:rPr lang="el-GR" sz="1400" i="1" dirty="0"/>
              <a:t>[Συγκριτικά Αποτελέσματα]</a:t>
            </a:r>
          </a:p>
        </p:txBody>
      </p:sp>
      <p:graphicFrame>
        <p:nvGraphicFramePr>
          <p:cNvPr id="7" name="Object 3"/>
          <p:cNvGraphicFramePr>
            <a:graphicFrameLocks noChangeAspect="1"/>
          </p:cNvGraphicFramePr>
          <p:nvPr/>
        </p:nvGraphicFramePr>
        <p:xfrm>
          <a:off x="179512" y="1556792"/>
          <a:ext cx="8820000" cy="5085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40034" name="Rectangle 2"/>
          <p:cNvSpPr>
            <a:spLocks noGrp="1" noChangeArrowheads="1"/>
          </p:cNvSpPr>
          <p:nvPr>
            <p:ph type="title"/>
          </p:nvPr>
        </p:nvSpPr>
        <p:spPr/>
        <p:txBody>
          <a:bodyPr/>
          <a:lstStyle/>
          <a:p>
            <a:pPr eaLnBrk="1" hangingPunct="1">
              <a:defRPr/>
            </a:pPr>
            <a:r>
              <a:rPr lang="el-GR" sz="2400" i="1"/>
              <a:t>Δείκτης 1.6</a:t>
            </a:r>
            <a:r>
              <a:rPr lang="en-US" sz="2400" i="1"/>
              <a:t> </a:t>
            </a:r>
            <a:r>
              <a:rPr lang="el-GR" sz="1800" i="1"/>
              <a:t>[Συγκριτικά Αποτελέσματα - Μέγεθος εταιρείας]</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8946" name="Rectangle 2"/>
          <p:cNvSpPr>
            <a:spLocks noGrp="1" noChangeArrowheads="1"/>
          </p:cNvSpPr>
          <p:nvPr>
            <p:ph type="title"/>
          </p:nvPr>
        </p:nvSpPr>
        <p:spPr/>
        <p:txBody>
          <a:bodyPr/>
          <a:lstStyle/>
          <a:p>
            <a:pPr eaLnBrk="1" hangingPunct="1">
              <a:defRPr/>
            </a:pPr>
            <a:r>
              <a:rPr lang="el-GR" sz="2400" i="1"/>
              <a:t>Δείκτης 1.6</a:t>
            </a:r>
            <a:r>
              <a:rPr lang="en-US" sz="2400" i="1"/>
              <a:t> </a:t>
            </a:r>
            <a:r>
              <a:rPr lang="el-GR" sz="1800" i="1"/>
              <a:t>[Συγκριτικά Αποτελέσματα - Οικοδομική τάξη]</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41058" name="Rectangle 2"/>
          <p:cNvSpPr>
            <a:spLocks noGrp="1" noChangeArrowheads="1"/>
          </p:cNvSpPr>
          <p:nvPr>
            <p:ph type="title"/>
          </p:nvPr>
        </p:nvSpPr>
        <p:spPr/>
        <p:txBody>
          <a:bodyPr/>
          <a:lstStyle/>
          <a:p>
            <a:pPr eaLnBrk="1" hangingPunct="1">
              <a:defRPr/>
            </a:pPr>
            <a:r>
              <a:rPr lang="el-GR" sz="2400" i="1"/>
              <a:t>Δείκτης 1.6</a:t>
            </a:r>
            <a:r>
              <a:rPr lang="en-US" sz="2400" i="1"/>
              <a:t> </a:t>
            </a:r>
            <a:r>
              <a:rPr lang="el-GR" sz="1800" i="1"/>
              <a:t>[Συγκριτικά Αποτελέσματα - Επαρχία μέλους]</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42082" name="Rectangle 2"/>
          <p:cNvSpPr>
            <a:spLocks noGrp="1" noChangeArrowheads="1"/>
          </p:cNvSpPr>
          <p:nvPr>
            <p:ph type="title"/>
          </p:nvPr>
        </p:nvSpPr>
        <p:spPr/>
        <p:txBody>
          <a:bodyPr/>
          <a:lstStyle/>
          <a:p>
            <a:pPr eaLnBrk="1" hangingPunct="1">
              <a:defRPr/>
            </a:pPr>
            <a:r>
              <a:rPr lang="el-GR" sz="2400" i="1"/>
              <a:t>Δείκτης 1.6</a:t>
            </a:r>
            <a:r>
              <a:rPr lang="en-US" sz="2400" i="1"/>
              <a:t> </a:t>
            </a:r>
            <a:r>
              <a:rPr lang="el-GR" sz="1800" i="1"/>
              <a:t>[Συγκριτικά Αποτελέσματα - Επαρχίες που </a:t>
            </a:r>
            <a:r>
              <a:rPr lang="en-GB" sz="1800" i="1"/>
              <a:t> </a:t>
            </a:r>
            <a:r>
              <a:rPr lang="el-GR" sz="1800" i="1"/>
              <a:t>δραστηριοποιούνται]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ctrTitle"/>
          </p:nvPr>
        </p:nvSpPr>
        <p:spPr>
          <a:xfrm>
            <a:off x="684213" y="1700213"/>
            <a:ext cx="7772400" cy="2159000"/>
          </a:xfrm>
        </p:spPr>
        <p:txBody>
          <a:bodyPr/>
          <a:lstStyle/>
          <a:p>
            <a:pPr eaLnBrk="1" hangingPunct="1">
              <a:defRPr/>
            </a:pPr>
            <a:r>
              <a:rPr lang="el-GR" sz="2400" b="0" u="sng"/>
              <a:t>Δείκτης </a:t>
            </a:r>
            <a:r>
              <a:rPr lang="en-US" sz="2400" b="0" u="sng"/>
              <a:t>1.6.1</a:t>
            </a:r>
            <a:r>
              <a:rPr lang="el-GR" sz="2400" b="0" u="sng"/>
              <a:t>:</a:t>
            </a:r>
            <a:r>
              <a:rPr lang="el-GR"/>
              <a:t> </a:t>
            </a:r>
            <a:r>
              <a:rPr lang="en-GB"/>
              <a:t/>
            </a:r>
            <a:br>
              <a:rPr lang="en-GB"/>
            </a:br>
            <a:r>
              <a:rPr lang="en-GB"/>
              <a:t> </a:t>
            </a:r>
            <a:r>
              <a:rPr lang="el-GR"/>
              <a:t>Ποσοστό εργασιών που σταμάτησαν προτού ολοκληρωθούν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1.6.1</a:t>
            </a:r>
            <a:r>
              <a:rPr lang="el-GR" sz="2000" b="1" i="1" u="sng">
                <a:latin typeface="+mn-lt"/>
              </a:rPr>
              <a:t>:</a:t>
            </a:r>
            <a:r>
              <a:rPr lang="el-GR" sz="2400" i="1">
                <a:latin typeface="+mn-lt"/>
              </a:rPr>
              <a:t> Κυριότερα Ευρήματα</a:t>
            </a:r>
          </a:p>
        </p:txBody>
      </p:sp>
      <p:sp>
        <p:nvSpPr>
          <p:cNvPr id="84995"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Ένα ποσοστό 3,5% όλων των εργασιών έχουν σταματήσει / </a:t>
            </a:r>
            <a:r>
              <a:rPr lang="el-GR" sz="1400" b="0" dirty="0" err="1"/>
              <a:t>παγοποιηθεί</a:t>
            </a:r>
            <a:r>
              <a:rPr lang="el-GR" sz="1400" b="0" dirty="0"/>
              <a:t> κυρίως λόγω προβλημάτων χρηματοδότησης. Αυτό το ποσοστό είναι και το μικρότερο που είχαμε από το 2013 και αντικατοπτρίζει βελτίωση στις συνθήκες που υπάρχουν με τη χρηματοδότηση των όποιων νέων έργων  πλέον.</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type="chart" idx="1"/>
          </p:nvPr>
        </p:nvGraphicFramePr>
        <p:xfrm>
          <a:off x="179512" y="1556792"/>
          <a:ext cx="8820000" cy="5091795"/>
        </p:xfrm>
        <a:graphic>
          <a:graphicData uri="http://schemas.openxmlformats.org/drawingml/2006/chart">
            <c:chart xmlns:c="http://schemas.openxmlformats.org/drawingml/2006/chart" xmlns:r="http://schemas.openxmlformats.org/officeDocument/2006/relationships" r:id="rId2"/>
          </a:graphicData>
        </a:graphic>
      </p:graphicFrame>
      <p:sp>
        <p:nvSpPr>
          <p:cNvPr id="944131" name="Rectangle 3"/>
          <p:cNvSpPr>
            <a:spLocks noGrp="1" noChangeArrowheads="1"/>
          </p:cNvSpPr>
          <p:nvPr>
            <p:ph type="title"/>
          </p:nvPr>
        </p:nvSpPr>
        <p:spPr/>
        <p:txBody>
          <a:bodyPr/>
          <a:lstStyle/>
          <a:p>
            <a:pPr eaLnBrk="1" hangingPunct="1">
              <a:defRPr/>
            </a:pPr>
            <a:r>
              <a:rPr lang="el-GR" sz="1800" b="1" i="1" u="sng" dirty="0"/>
              <a:t>Δείκτης </a:t>
            </a:r>
            <a:r>
              <a:rPr lang="en-US" sz="1800" b="1" i="1" u="sng" dirty="0"/>
              <a:t>1.6.1</a:t>
            </a:r>
            <a:r>
              <a:rPr lang="el-GR" sz="1800" b="1" i="1" u="sng" dirty="0"/>
              <a:t>:</a:t>
            </a:r>
            <a:r>
              <a:rPr lang="el-GR" sz="2000" i="1" dirty="0"/>
              <a:t> ποσοστό εργασιών που σταμάτησαν προτού ολοκληρωθούν </a:t>
            </a:r>
            <a:r>
              <a:rPr lang="el-GR" sz="1600" i="1" dirty="0"/>
              <a:t>[Συγκριτικά Αποτελέσματα]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pPr eaLnBrk="1" hangingPunct="1">
              <a:defRPr/>
            </a:pPr>
            <a:r>
              <a:rPr lang="el-GR" i="1" dirty="0">
                <a:solidFill>
                  <a:srgbClr val="0066CC"/>
                </a:solidFill>
                <a:latin typeface="+mn-lt"/>
              </a:rPr>
              <a:t>Κυριότερα Συμπεράσματα Μέχρι Στιγμής </a:t>
            </a:r>
            <a:r>
              <a:rPr lang="el-GR" sz="2000" i="1" dirty="0">
                <a:solidFill>
                  <a:srgbClr val="0066CC"/>
                </a:solidFill>
                <a:latin typeface="+mn-lt"/>
              </a:rPr>
              <a:t>(Συνέχεια)</a:t>
            </a:r>
            <a:endParaRPr lang="el-GR" sz="2400" i="1" dirty="0">
              <a:solidFill>
                <a:srgbClr val="0066CC"/>
              </a:solidFill>
              <a:latin typeface="+mn-lt"/>
            </a:endParaRPr>
          </a:p>
        </p:txBody>
      </p:sp>
      <p:sp>
        <p:nvSpPr>
          <p:cNvPr id="68611" name="Rectangle 3"/>
          <p:cNvSpPr>
            <a:spLocks noGrp="1" noChangeArrowheads="1"/>
          </p:cNvSpPr>
          <p:nvPr>
            <p:ph type="body" idx="1"/>
          </p:nvPr>
        </p:nvSpPr>
        <p:spPr>
          <a:noFill/>
        </p:spPr>
        <p:txBody>
          <a:bodyPr/>
          <a:lstStyle/>
          <a:p>
            <a:pPr eaLnBrk="1" hangingPunct="1">
              <a:lnSpc>
                <a:spcPct val="140000"/>
              </a:lnSpc>
              <a:buFont typeface="Wingdings" pitchFamily="2" charset="2"/>
              <a:buNone/>
            </a:pPr>
            <a:r>
              <a:rPr lang="el-GR" sz="1200" i="1" u="sng" dirty="0"/>
              <a:t>Δείκτες</a:t>
            </a:r>
          </a:p>
          <a:p>
            <a:pPr algn="just" eaLnBrk="1" hangingPunct="1">
              <a:lnSpc>
                <a:spcPct val="140000"/>
              </a:lnSpc>
              <a:buClr>
                <a:srgbClr val="003399"/>
              </a:buClr>
              <a:buNone/>
            </a:pPr>
            <a:r>
              <a:rPr lang="el-GR" sz="1200" b="0" i="1" dirty="0"/>
              <a:t>	</a:t>
            </a:r>
            <a:r>
              <a:rPr lang="el-GR" sz="1200" b="0" dirty="0"/>
              <a:t>Με βάση τους Δείκτες που αφορούν στη ζήτηση οι ανάκαμψη του κατασκευαστικού τομέα είναι πλέον γεγονός: </a:t>
            </a:r>
          </a:p>
          <a:p>
            <a:pPr algn="just" eaLnBrk="1" hangingPunct="1">
              <a:lnSpc>
                <a:spcPct val="140000"/>
              </a:lnSpc>
              <a:buClr>
                <a:srgbClr val="003399"/>
              </a:buClr>
              <a:buNone/>
            </a:pPr>
            <a:endParaRPr lang="el-GR" sz="1200" b="0" dirty="0"/>
          </a:p>
          <a:p>
            <a:pPr algn="just" eaLnBrk="1" hangingPunct="1">
              <a:lnSpc>
                <a:spcPct val="140000"/>
              </a:lnSpc>
              <a:buClr>
                <a:srgbClr val="003399"/>
              </a:buClr>
            </a:pPr>
            <a:r>
              <a:rPr lang="el-GR" sz="1200" b="0" dirty="0"/>
              <a:t>Ο Δείκτης Αγοράς / Οικοδόμησης οικίας εντός 12 Μηνών, βρίσκεται στο 4,4%.</a:t>
            </a:r>
          </a:p>
          <a:p>
            <a:pPr algn="just" eaLnBrk="1" hangingPunct="1">
              <a:lnSpc>
                <a:spcPct val="140000"/>
              </a:lnSpc>
              <a:buClr>
                <a:srgbClr val="003399"/>
              </a:buClr>
            </a:pPr>
            <a:endParaRPr lang="el-GR" sz="1200" b="0" dirty="0"/>
          </a:p>
          <a:p>
            <a:pPr algn="just" eaLnBrk="1" hangingPunct="1">
              <a:lnSpc>
                <a:spcPct val="140000"/>
              </a:lnSpc>
              <a:buClr>
                <a:srgbClr val="003399"/>
              </a:buClr>
            </a:pPr>
            <a:r>
              <a:rPr lang="el-GR" sz="1200" b="0" dirty="0"/>
              <a:t>Σε κάπως καλύτερα επίπεδα βρίσκεται ο Δείκτης Ανακαίνισης εντός 12 Μηνών όπου το τελευταίο τετράμηνο κυμαίνεται στο 4,1%. </a:t>
            </a:r>
          </a:p>
          <a:p>
            <a:pPr algn="just" eaLnBrk="1" hangingPunct="1">
              <a:lnSpc>
                <a:spcPct val="140000"/>
              </a:lnSpc>
              <a:buClr>
                <a:srgbClr val="003399"/>
              </a:buClr>
            </a:pPr>
            <a:endParaRPr lang="el-GR" sz="1200" b="0" dirty="0"/>
          </a:p>
          <a:p>
            <a:pPr algn="just" eaLnBrk="1" hangingPunct="1">
              <a:lnSpc>
                <a:spcPct val="140000"/>
              </a:lnSpc>
              <a:buClr>
                <a:srgbClr val="003399"/>
              </a:buClr>
            </a:pPr>
            <a:r>
              <a:rPr lang="el-GR" sz="1200" b="0" dirty="0"/>
              <a:t>Και οι δύο αυτοί δείκτες με βάση το κινούμενο μέσο όρο δείχνουν ξεκάθαρη τάση ανάκαμψης.</a:t>
            </a:r>
          </a:p>
          <a:p>
            <a:pPr algn="just" eaLnBrk="1" hangingPunct="1">
              <a:lnSpc>
                <a:spcPct val="140000"/>
              </a:lnSpc>
              <a:buClr>
                <a:srgbClr val="003399"/>
              </a:buClr>
              <a:buNone/>
            </a:pPr>
            <a:endParaRPr lang="el-GR" sz="1200" b="0"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45154" name="Rectangle 2"/>
          <p:cNvSpPr>
            <a:spLocks noGrp="1" noChangeArrowheads="1"/>
          </p:cNvSpPr>
          <p:nvPr>
            <p:ph type="title"/>
          </p:nvPr>
        </p:nvSpPr>
        <p:spPr>
          <a:xfrm>
            <a:off x="663575" y="188913"/>
            <a:ext cx="8480425" cy="850900"/>
          </a:xfrm>
        </p:spPr>
        <p:txBody>
          <a:bodyPr/>
          <a:lstStyle/>
          <a:p>
            <a:pPr eaLnBrk="1" hangingPunct="1">
              <a:defRPr/>
            </a:pPr>
            <a:r>
              <a:rPr lang="el-GR" sz="2400" i="1"/>
              <a:t>Δείκτης 1.6.1</a:t>
            </a:r>
            <a:r>
              <a:rPr lang="en-US" sz="2400" i="1"/>
              <a:t> </a:t>
            </a:r>
            <a:r>
              <a:rPr lang="el-GR" sz="1800" i="1"/>
              <a:t>[Συγκριτικά Αποτελέσματα - Μέγεθος εταιρείας]</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2"/>
          </a:graphicData>
        </a:graphic>
      </p:graphicFrame>
      <p:sp>
        <p:nvSpPr>
          <p:cNvPr id="979970" name="Rectangle 2"/>
          <p:cNvSpPr>
            <a:spLocks noGrp="1" noChangeArrowheads="1"/>
          </p:cNvSpPr>
          <p:nvPr>
            <p:ph type="title"/>
          </p:nvPr>
        </p:nvSpPr>
        <p:spPr>
          <a:xfrm>
            <a:off x="663575" y="188913"/>
            <a:ext cx="8480425" cy="850900"/>
          </a:xfrm>
        </p:spPr>
        <p:txBody>
          <a:bodyPr/>
          <a:lstStyle/>
          <a:p>
            <a:pPr eaLnBrk="1" hangingPunct="1">
              <a:defRPr/>
            </a:pPr>
            <a:r>
              <a:rPr lang="el-GR" sz="2400" i="1"/>
              <a:t>Δείκτης 1.6.1</a:t>
            </a:r>
            <a:r>
              <a:rPr lang="en-US" sz="2400" i="1"/>
              <a:t> </a:t>
            </a:r>
            <a:r>
              <a:rPr lang="el-GR" sz="1800" i="1"/>
              <a:t>[Συγκριτικά Αποτελέσματα - Οικοδομική τάξη]</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3"/>
          </a:graphicData>
        </a:graphic>
      </p:graphicFrame>
      <p:sp>
        <p:nvSpPr>
          <p:cNvPr id="946178" name="Rectangle 2"/>
          <p:cNvSpPr>
            <a:spLocks noGrp="1" noChangeArrowheads="1"/>
          </p:cNvSpPr>
          <p:nvPr>
            <p:ph type="title"/>
          </p:nvPr>
        </p:nvSpPr>
        <p:spPr>
          <a:xfrm>
            <a:off x="663575" y="188913"/>
            <a:ext cx="8301038" cy="850900"/>
          </a:xfrm>
        </p:spPr>
        <p:txBody>
          <a:bodyPr/>
          <a:lstStyle/>
          <a:p>
            <a:pPr eaLnBrk="1" hangingPunct="1">
              <a:defRPr/>
            </a:pPr>
            <a:r>
              <a:rPr lang="el-GR" sz="2400" i="1"/>
              <a:t>Δείκτης 1.6.1</a:t>
            </a:r>
            <a:r>
              <a:rPr lang="en-US" sz="2000" i="1"/>
              <a:t> </a:t>
            </a:r>
            <a:r>
              <a:rPr lang="el-GR" sz="1800" i="1"/>
              <a:t>[Συγκριτικά Αποτελέσματα - Επαρχία μέλους]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914652"/>
        </p:xfrm>
        <a:graphic>
          <a:graphicData uri="http://schemas.openxmlformats.org/drawingml/2006/chart">
            <c:chart xmlns:c="http://schemas.openxmlformats.org/drawingml/2006/chart" xmlns:r="http://schemas.openxmlformats.org/officeDocument/2006/relationships" r:id="rId3"/>
          </a:graphicData>
        </a:graphic>
      </p:graphicFrame>
      <p:sp>
        <p:nvSpPr>
          <p:cNvPr id="983042" name="Rectangle 2"/>
          <p:cNvSpPr>
            <a:spLocks noGrp="1" noChangeArrowheads="1"/>
          </p:cNvSpPr>
          <p:nvPr>
            <p:ph type="title"/>
          </p:nvPr>
        </p:nvSpPr>
        <p:spPr>
          <a:xfrm>
            <a:off x="663575" y="188913"/>
            <a:ext cx="8301038" cy="850900"/>
          </a:xfrm>
        </p:spPr>
        <p:txBody>
          <a:bodyPr/>
          <a:lstStyle/>
          <a:p>
            <a:pPr eaLnBrk="1" hangingPunct="1">
              <a:defRPr/>
            </a:pPr>
            <a:r>
              <a:rPr lang="el-GR" sz="2400" i="1" dirty="0"/>
              <a:t>Δείκτης 1.6.1</a:t>
            </a:r>
            <a:r>
              <a:rPr lang="en-US" sz="2400" i="1" dirty="0"/>
              <a:t> </a:t>
            </a:r>
            <a:r>
              <a:rPr lang="el-GR" sz="1800" i="1" dirty="0"/>
              <a:t>[Συγκριτικά Αποτελέσματα - Επαρχίες που δραστηριοποιούνται]</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ctrTitle"/>
          </p:nvPr>
        </p:nvSpPr>
        <p:spPr>
          <a:xfrm>
            <a:off x="684213" y="1700213"/>
            <a:ext cx="7772400" cy="2159000"/>
          </a:xfrm>
        </p:spPr>
        <p:txBody>
          <a:bodyPr/>
          <a:lstStyle/>
          <a:p>
            <a:pPr eaLnBrk="1" hangingPunct="1">
              <a:defRPr/>
            </a:pPr>
            <a:r>
              <a:rPr lang="el-GR" sz="2400" b="0" u="sng"/>
              <a:t>Δείκτης </a:t>
            </a:r>
            <a:r>
              <a:rPr lang="en-US" sz="2400" b="0" u="sng"/>
              <a:t>1.6.2</a:t>
            </a:r>
            <a:r>
              <a:rPr lang="el-GR" sz="2400" b="0" u="sng"/>
              <a:t>:</a:t>
            </a:r>
            <a:r>
              <a:rPr lang="el-GR"/>
              <a:t> </a:t>
            </a:r>
            <a:r>
              <a:rPr lang="en-GB"/>
              <a:t/>
            </a:r>
            <a:br>
              <a:rPr lang="en-GB"/>
            </a:br>
            <a:r>
              <a:rPr lang="en-GB"/>
              <a:t> </a:t>
            </a:r>
            <a:r>
              <a:rPr lang="el-GR"/>
              <a:t>Λόγοι για τους οποίους σταμάτησαν κάποιες από τις εργοληπτικές εργασίες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pPr eaLnBrk="1" hangingPunct="1">
              <a:defRPr/>
            </a:pPr>
            <a:r>
              <a:rPr lang="el-GR" sz="2000" b="1" i="1" u="sng">
                <a:latin typeface="+mn-lt"/>
              </a:rPr>
              <a:t>Δείκτης </a:t>
            </a:r>
            <a:r>
              <a:rPr lang="en-US" sz="2000" b="1" i="1" u="sng">
                <a:latin typeface="+mn-lt"/>
              </a:rPr>
              <a:t>1.6.2</a:t>
            </a:r>
            <a:r>
              <a:rPr lang="el-GR" sz="2000" b="1" i="1" u="sng">
                <a:latin typeface="+mn-lt"/>
              </a:rPr>
              <a:t>:</a:t>
            </a:r>
            <a:r>
              <a:rPr lang="el-GR" sz="2400" i="1">
                <a:latin typeface="+mn-lt"/>
              </a:rPr>
              <a:t> Κυριότερα Ευρήματα</a:t>
            </a:r>
          </a:p>
        </p:txBody>
      </p:sp>
      <p:sp>
        <p:nvSpPr>
          <p:cNvPr id="87043" name="Rectangle 3"/>
          <p:cNvSpPr>
            <a:spLocks noGrp="1" noChangeArrowheads="1"/>
          </p:cNvSpPr>
          <p:nvPr>
            <p:ph type="body" idx="1"/>
          </p:nvPr>
        </p:nvSpPr>
        <p:spPr>
          <a:noFill/>
        </p:spPr>
        <p:txBody>
          <a:bodyPr/>
          <a:lstStyle/>
          <a:p>
            <a:pPr algn="just" eaLnBrk="1" hangingPunct="1">
              <a:lnSpc>
                <a:spcPct val="140000"/>
              </a:lnSpc>
              <a:buClr>
                <a:srgbClr val="003399"/>
              </a:buClr>
            </a:pPr>
            <a:r>
              <a:rPr lang="el-GR" sz="1400" b="0" dirty="0"/>
              <a:t>Οι λόγοι για τους οποίους σταματούν εργασίες πριν τη ολοκλήρωση τους ή και ακόμα πριν να ξεκινήσουν τα εργοτάξια (δηλαδή μένουν στα χαρτιά) είναι κυρίως λόγω προβλημάτων  χρηματοδότησης.</a:t>
            </a:r>
            <a:endParaRPr lang="el-GR" sz="1400" b="0" u="sng"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p:txBody>
          <a:bodyPr/>
          <a:lstStyle/>
          <a:p>
            <a:pPr eaLnBrk="1" hangingPunct="1">
              <a:defRPr/>
            </a:pPr>
            <a:r>
              <a:rPr lang="el-GR" sz="1800" b="1" i="1" u="sng" dirty="0">
                <a:latin typeface="+mn-lt"/>
              </a:rPr>
              <a:t>Δείκτης </a:t>
            </a:r>
            <a:r>
              <a:rPr lang="en-US" sz="1800" b="1" i="1" u="sng" dirty="0">
                <a:latin typeface="+mn-lt"/>
              </a:rPr>
              <a:t>1.6.2</a:t>
            </a:r>
            <a:r>
              <a:rPr lang="el-GR" sz="1800" b="1" i="1" u="sng" dirty="0">
                <a:latin typeface="+mn-lt"/>
              </a:rPr>
              <a:t>:</a:t>
            </a:r>
            <a:r>
              <a:rPr lang="el-GR" sz="2000" i="1" dirty="0">
                <a:latin typeface="+mn-lt"/>
              </a:rPr>
              <a:t> λόγοι για τους οποίους σταμάτησαν κάποιες από τις εργοληπτικές εργασίες </a:t>
            </a:r>
            <a:r>
              <a:rPr lang="el-GR" sz="1600" i="1" dirty="0">
                <a:latin typeface="+mn-lt"/>
              </a:rPr>
              <a:t>[Συγκριτικά Αποτελέσματα]</a:t>
            </a:r>
          </a:p>
        </p:txBody>
      </p:sp>
      <p:graphicFrame>
        <p:nvGraphicFramePr>
          <p:cNvPr id="5" name="Object 3"/>
          <p:cNvGraphicFramePr>
            <a:graphicFrameLocks noGrp="1" noChangeAspect="1"/>
          </p:cNvGraphicFramePr>
          <p:nvPr>
            <p:ph type="chart" idx="1"/>
          </p:nvPr>
        </p:nvGraphicFramePr>
        <p:xfrm>
          <a:off x="179512" y="1938056"/>
          <a:ext cx="8820000" cy="4659296"/>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Text Box 4"/>
          <p:cNvSpPr txBox="1">
            <a:spLocks noChangeArrowheads="1"/>
          </p:cNvSpPr>
          <p:nvPr/>
        </p:nvSpPr>
        <p:spPr bwMode="auto">
          <a:xfrm>
            <a:off x="0" y="1528763"/>
            <a:ext cx="4859338" cy="274637"/>
          </a:xfrm>
          <a:prstGeom prst="rect">
            <a:avLst/>
          </a:prstGeom>
          <a:noFill/>
          <a:ln w="12700" cap="sq">
            <a:noFill/>
            <a:miter lim="800000"/>
            <a:headEnd/>
            <a:tailEnd/>
          </a:ln>
        </p:spPr>
        <p:txBody>
          <a:bodyPr>
            <a:spAutoFit/>
          </a:bodyPr>
          <a:lstStyle/>
          <a:p>
            <a:pPr>
              <a:spcBef>
                <a:spcPct val="50000"/>
              </a:spcBef>
            </a:pPr>
            <a:r>
              <a:rPr lang="el-GR" sz="1200" i="1">
                <a:solidFill>
                  <a:schemeClr val="bg1"/>
                </a:solidFill>
                <a:latin typeface="+mn-lt"/>
              </a:rPr>
              <a:t>Βάση: Όλοι όσοι σταμάτησαν εργασίες προτού ολοκληρωθούν</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ctrTitle"/>
          </p:nvPr>
        </p:nvSpPr>
        <p:spPr/>
        <p:txBody>
          <a:bodyPr/>
          <a:lstStyle/>
          <a:p>
            <a:pPr eaLnBrk="1" hangingPunct="1">
              <a:defRPr/>
            </a:pPr>
            <a:r>
              <a:rPr lang="el-GR"/>
              <a:t>2. Δείκτης Προσδοκιών </a:t>
            </a:r>
            <a:br>
              <a:rPr lang="el-GR"/>
            </a:br>
            <a:r>
              <a:rPr lang="el-GR" sz="2400"/>
              <a:t>Καταναλωτές</a:t>
            </a:r>
            <a:r>
              <a:rPr lang="en-GB" sz="2400"/>
              <a:t> / </a:t>
            </a:r>
            <a:r>
              <a:rPr lang="el-GR" sz="2400"/>
              <a:t>Επενδυτές</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pPr eaLnBrk="1" hangingPunct="1">
              <a:defRPr/>
            </a:pPr>
            <a:r>
              <a:rPr lang="el-GR" sz="2400" b="1" i="1" u="sng">
                <a:latin typeface="+mn-lt"/>
              </a:rPr>
              <a:t>Δείκτες </a:t>
            </a:r>
            <a:r>
              <a:rPr lang="en-US" sz="2400" b="1" i="1" u="sng">
                <a:latin typeface="+mn-lt"/>
              </a:rPr>
              <a:t>2</a:t>
            </a:r>
            <a:r>
              <a:rPr lang="el-GR" sz="2400" b="1" i="1" u="sng">
                <a:latin typeface="+mn-lt"/>
              </a:rPr>
              <a:t>.1 &amp; 2.2:</a:t>
            </a:r>
            <a:r>
              <a:rPr lang="el-GR" i="1">
                <a:latin typeface="+mn-lt"/>
              </a:rPr>
              <a:t> Κυριότερα Ευρήματα</a:t>
            </a:r>
          </a:p>
        </p:txBody>
      </p:sp>
      <p:sp>
        <p:nvSpPr>
          <p:cNvPr id="89091" name="Rectangle 3"/>
          <p:cNvSpPr>
            <a:spLocks noGrp="1" noChangeArrowheads="1"/>
          </p:cNvSpPr>
          <p:nvPr>
            <p:ph type="body" idx="1"/>
          </p:nvPr>
        </p:nvSpPr>
        <p:spPr>
          <a:noFill/>
        </p:spPr>
        <p:txBody>
          <a:bodyPr/>
          <a:lstStyle/>
          <a:p>
            <a:pPr algn="just" eaLnBrk="1" hangingPunct="1">
              <a:lnSpc>
                <a:spcPct val="140000"/>
              </a:lnSpc>
              <a:buClr>
                <a:srgbClr val="003399"/>
              </a:buClr>
              <a:buNone/>
            </a:pPr>
            <a:r>
              <a:rPr lang="el-GR" sz="1400" b="0" i="1" dirty="0">
                <a:solidFill>
                  <a:schemeClr val="hlink"/>
                </a:solidFill>
              </a:rPr>
              <a:t>	</a:t>
            </a:r>
            <a:r>
              <a:rPr lang="el-GR" sz="1400" b="0" dirty="0"/>
              <a:t>Με βάση τους Δείκτες που αφορούν στη ζήτηση οι ανάκαμψη του κατασκευαστικού τομέα είναι πλέον γεγονός: </a:t>
            </a:r>
          </a:p>
          <a:p>
            <a:pPr algn="just" eaLnBrk="1" hangingPunct="1">
              <a:lnSpc>
                <a:spcPct val="140000"/>
              </a:lnSpc>
              <a:buClr>
                <a:srgbClr val="003399"/>
              </a:buClr>
              <a:buNone/>
            </a:pPr>
            <a:endParaRPr lang="el-GR" sz="1400" b="0" dirty="0"/>
          </a:p>
          <a:p>
            <a:pPr algn="just" eaLnBrk="1" hangingPunct="1">
              <a:lnSpc>
                <a:spcPct val="140000"/>
              </a:lnSpc>
              <a:buClr>
                <a:srgbClr val="003399"/>
              </a:buClr>
            </a:pPr>
            <a:r>
              <a:rPr lang="el-GR" sz="1400" b="0" dirty="0"/>
              <a:t>Ο Δείκτης Αγοράς / Οικοδόμησης οικίας εντός 12 Μηνών, βρίσκεται στο 4,4%.</a:t>
            </a:r>
          </a:p>
          <a:p>
            <a:pPr algn="just" eaLnBrk="1" hangingPunct="1">
              <a:lnSpc>
                <a:spcPct val="140000"/>
              </a:lnSpc>
              <a:buClr>
                <a:srgbClr val="003399"/>
              </a:buClr>
            </a:pPr>
            <a:endParaRPr lang="el-GR" sz="1400" b="0" dirty="0"/>
          </a:p>
          <a:p>
            <a:pPr algn="just" eaLnBrk="1" hangingPunct="1">
              <a:lnSpc>
                <a:spcPct val="140000"/>
              </a:lnSpc>
              <a:buClr>
                <a:srgbClr val="003399"/>
              </a:buClr>
            </a:pPr>
            <a:r>
              <a:rPr lang="el-GR" sz="1400" b="0" dirty="0"/>
              <a:t>Σε κάπως καλύτερα επίπεδα βρίσκεται ο Δείκτης Ανακαίνισης εντός 12 Μηνών όπου το τελευταίο τετράμηνο κυμαίνεται στο 4,1%. </a:t>
            </a:r>
          </a:p>
          <a:p>
            <a:pPr algn="just" eaLnBrk="1" hangingPunct="1">
              <a:lnSpc>
                <a:spcPct val="140000"/>
              </a:lnSpc>
              <a:buClr>
                <a:srgbClr val="003399"/>
              </a:buClr>
            </a:pPr>
            <a:endParaRPr lang="el-GR" sz="1400" b="0" dirty="0"/>
          </a:p>
          <a:p>
            <a:pPr algn="just" eaLnBrk="1" hangingPunct="1">
              <a:lnSpc>
                <a:spcPct val="140000"/>
              </a:lnSpc>
              <a:buClr>
                <a:srgbClr val="003399"/>
              </a:buClr>
            </a:pPr>
            <a:r>
              <a:rPr lang="el-GR" sz="1400" b="0" dirty="0"/>
              <a:t>Και οι δύο αυτοί δείκτες με βάση το κινούμενο μέσο όρο δείχνουν ξεκάθαρη τάση ανάκαμψης.</a:t>
            </a:r>
          </a:p>
          <a:p>
            <a:pPr lvl="1" algn="just" eaLnBrk="1" hangingPunct="1">
              <a:lnSpc>
                <a:spcPct val="140000"/>
              </a:lnSpc>
              <a:buClr>
                <a:srgbClr val="003399"/>
              </a:buClr>
            </a:pPr>
            <a:endParaRPr lang="el-GR" sz="100" b="0" i="1" dirty="0"/>
          </a:p>
          <a:p>
            <a:pPr algn="just" eaLnBrk="1" hangingPunct="1">
              <a:lnSpc>
                <a:spcPct val="140000"/>
              </a:lnSpc>
              <a:buClr>
                <a:srgbClr val="003399"/>
              </a:buClr>
            </a:pPr>
            <a:endParaRPr lang="el-GR" sz="100" b="0" i="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pPr eaLnBrk="1" hangingPunct="1">
              <a:defRPr/>
            </a:pPr>
            <a:r>
              <a:rPr lang="el-GR" sz="1800" b="1" i="1" u="sng" dirty="0"/>
              <a:t>Δείκτης </a:t>
            </a:r>
            <a:r>
              <a:rPr lang="en-US" sz="1800" b="1" i="1" u="sng" dirty="0"/>
              <a:t>2.1</a:t>
            </a:r>
            <a:r>
              <a:rPr lang="el-GR" sz="1800" b="1" i="1" u="sng" dirty="0"/>
              <a:t>:</a:t>
            </a:r>
            <a:r>
              <a:rPr lang="el-GR" sz="2000" i="1" dirty="0"/>
              <a:t> Πιθανότητα Αγοράς/Οικοδόμησης οικίας εντός 12 μηνών </a:t>
            </a:r>
            <a:r>
              <a:rPr lang="el-GR" sz="1400" i="1" dirty="0"/>
              <a:t>[Σκοπεύετε να αγοράσετε ή να κτίσετε σπίτι μέσα στους επόμενους 12 μήνες (για δική σας χρήση, ή για εξοχικό, ή για να το ενοικιάζετε);]</a:t>
            </a:r>
          </a:p>
        </p:txBody>
      </p:sp>
      <p:graphicFrame>
        <p:nvGraphicFramePr>
          <p:cNvPr id="4" name="Object 3"/>
          <p:cNvGraphicFramePr>
            <a:graphicFrameLocks noGrp="1" noChangeAspect="1"/>
          </p:cNvGraphicFramePr>
          <p:nvPr>
            <p:ph type="chart" idx="1"/>
          </p:nvPr>
        </p:nvGraphicFramePr>
        <p:xfrm>
          <a:off x="254000" y="1633538"/>
          <a:ext cx="8723313" cy="49926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ctrTitle"/>
          </p:nvPr>
        </p:nvSpPr>
        <p:spPr>
          <a:xfrm>
            <a:off x="684213" y="1773238"/>
            <a:ext cx="7772400" cy="2159000"/>
          </a:xfrm>
        </p:spPr>
        <p:txBody>
          <a:bodyPr/>
          <a:lstStyle/>
          <a:p>
            <a:pPr eaLnBrk="1" hangingPunct="1">
              <a:defRPr/>
            </a:pPr>
            <a:r>
              <a:rPr lang="en-US" sz="2000" b="0" u="sng" dirty="0"/>
              <a:t/>
            </a:r>
            <a:br>
              <a:rPr lang="en-US" sz="2000" b="0" u="sng" dirty="0"/>
            </a:br>
            <a:r>
              <a:rPr lang="el-GR" sz="2000" u="sng" dirty="0"/>
              <a:t>Δείκτης 1</a:t>
            </a:r>
            <a:r>
              <a:rPr lang="en-US" sz="2000" u="sng" dirty="0"/>
              <a:t>.1</a:t>
            </a:r>
            <a:r>
              <a:rPr lang="el-GR" sz="2000" u="sng" dirty="0"/>
              <a:t>:</a:t>
            </a:r>
            <a:r>
              <a:rPr lang="el-GR" sz="2400" dirty="0"/>
              <a:t> </a:t>
            </a:r>
            <a:r>
              <a:rPr lang="en-GB" sz="2400" dirty="0"/>
              <a:t/>
            </a:r>
            <a:br>
              <a:rPr lang="en-GB" sz="2400" dirty="0"/>
            </a:br>
            <a:r>
              <a:rPr lang="el-GR" sz="2400" dirty="0"/>
              <a:t>Δείκτης Δραστηριότητας Επιχείρησης </a:t>
            </a:r>
            <a:r>
              <a:rPr lang="en-US" sz="2400" dirty="0"/>
              <a:t/>
            </a:r>
            <a:br>
              <a:rPr lang="en-US" sz="2400" dirty="0"/>
            </a:br>
            <a:r>
              <a:rPr lang="el-GR" sz="2000" b="0" dirty="0"/>
              <a:t>(ποσοστό εργολάβων που δηλώνουν ότι τους τελευταίους 4 μήνες  η δραστηριότητα της επιχείρησης τους έχει αυξηθεί μείον το ποσοστό από αυτούς που δηλώνουν ότι έχει μειωθεί)</a:t>
            </a:r>
            <a:r>
              <a:rPr lang="el-GR" sz="2400" b="0" dirty="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pPr eaLnBrk="1" hangingPunct="1">
              <a:defRPr/>
            </a:pPr>
            <a:r>
              <a:rPr lang="el-GR" sz="1800" b="1" i="1" u="sng" dirty="0"/>
              <a:t>Δείκτης </a:t>
            </a:r>
            <a:r>
              <a:rPr lang="en-US" sz="1800" b="1" i="1" u="sng" dirty="0"/>
              <a:t>2.2</a:t>
            </a:r>
            <a:r>
              <a:rPr lang="el-GR" sz="1800" b="1" i="1" u="sng" dirty="0"/>
              <a:t>:</a:t>
            </a:r>
            <a:r>
              <a:rPr lang="el-GR" sz="2000" i="1" dirty="0"/>
              <a:t> Πιθανότητα Ανακαίνισης/Διόρθωσης οικίας εντός 12 μηνών</a:t>
            </a:r>
            <a:r>
              <a:rPr lang="en-US" sz="2000" i="1" dirty="0"/>
              <a:t> </a:t>
            </a:r>
            <a:r>
              <a:rPr lang="el-GR" sz="1400" i="1" dirty="0"/>
              <a:t>[Μέσα στους επόμενους 12 μήνες, πόσο πιθανόν είναι να ξοδέψετε ένα μεγάλο ποσό για διόρθωση ή ανακαίνιση τους σπιτιού σας;]</a:t>
            </a:r>
          </a:p>
        </p:txBody>
      </p:sp>
      <p:graphicFrame>
        <p:nvGraphicFramePr>
          <p:cNvPr id="4" name="Object 3"/>
          <p:cNvGraphicFramePr>
            <a:graphicFrameLocks noGrp="1" noChangeAspect="1"/>
          </p:cNvGraphicFramePr>
          <p:nvPr>
            <p:ph type="chart" idx="1"/>
          </p:nvPr>
        </p:nvGraphicFramePr>
        <p:xfrm>
          <a:off x="195263" y="1589088"/>
          <a:ext cx="8782050" cy="5006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ctrTitle"/>
          </p:nvPr>
        </p:nvSpPr>
        <p:spPr/>
        <p:txBody>
          <a:bodyPr/>
          <a:lstStyle/>
          <a:p>
            <a:pPr eaLnBrk="1" hangingPunct="1">
              <a:defRPr/>
            </a:pPr>
            <a:r>
              <a:rPr lang="el-GR"/>
              <a:t>3. Δείκτης Οικονομικής Συγκυρίας Βραχυπρόθεσμοι Δείκτες</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pPr eaLnBrk="1" hangingPunct="1">
              <a:defRPr/>
            </a:pPr>
            <a:r>
              <a:rPr lang="el-GR" sz="2400" i="1">
                <a:latin typeface="+mn-lt"/>
              </a:rPr>
              <a:t>Δείκτης Οικονομικής Συγκυρίας</a:t>
            </a:r>
          </a:p>
        </p:txBody>
      </p:sp>
      <p:sp>
        <p:nvSpPr>
          <p:cNvPr id="91139" name="Rectangle 3"/>
          <p:cNvSpPr>
            <a:spLocks noGrp="1" noChangeArrowheads="1"/>
          </p:cNvSpPr>
          <p:nvPr>
            <p:ph type="body" idx="1"/>
          </p:nvPr>
        </p:nvSpPr>
        <p:spPr/>
        <p:txBody>
          <a:bodyPr/>
          <a:lstStyle/>
          <a:p>
            <a:pPr algn="just" eaLnBrk="1" hangingPunct="1">
              <a:lnSpc>
                <a:spcPct val="140000"/>
              </a:lnSpc>
              <a:buNone/>
            </a:pPr>
            <a:r>
              <a:rPr lang="el-GR" sz="1600" b="0" i="1" dirty="0"/>
              <a:t>	</a:t>
            </a:r>
            <a:r>
              <a:rPr lang="el-GR" sz="1600" b="0" dirty="0"/>
              <a:t> Για παρουσίαση της ευρύτερης οικονομικής κατάστασης στην Κύπρο δημοσιεύεται ο Δείκτης Οικονομικής Συγκυρίας (ΔΟΣ-ΚΟΕ) ο οποίος αποτελείται από σταθμισμένες απαντήσεις που αφορούν την τρέχουσα κατάσταση και τις προσδοκίες </a:t>
            </a:r>
            <a:r>
              <a:rPr lang="el-GR" sz="1600" b="0" u="sng" dirty="0"/>
              <a:t>από όλους τους τομείς</a:t>
            </a:r>
            <a:r>
              <a:rPr lang="el-GR" sz="1600" b="0" dirty="0"/>
              <a:t> </a:t>
            </a:r>
            <a:r>
              <a:rPr lang="el-GR" sz="1200" b="0" dirty="0"/>
              <a:t>[υπηρεσίες, λιανικό εμπόριο, οικοδομική βιομηχανία και μεταποίηση]</a:t>
            </a:r>
            <a:r>
              <a:rPr lang="el-GR" sz="1600" b="0" dirty="0"/>
              <a:t> καθώς και τα νοικοκυριά </a:t>
            </a:r>
            <a:r>
              <a:rPr lang="el-GR" sz="1200" b="0" dirty="0"/>
              <a:t>[καταναλωτές]</a:t>
            </a:r>
            <a:r>
              <a:rPr lang="el-GR" sz="1600" b="0" dirty="0"/>
              <a:t>. Η στάθμιση του εν λόγω δείκτη λαμβάνει υπόψη και τη συνεισφορά του κάθε τομέα στο ΑΕΠ της Κύπρου.</a:t>
            </a:r>
            <a:endParaRPr lang="el-GR" sz="1600" b="0"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pPr eaLnBrk="1" hangingPunct="1">
              <a:defRPr/>
            </a:pPr>
            <a:r>
              <a:rPr lang="el-GR" sz="2400" i="1" dirty="0">
                <a:latin typeface="+mn-lt"/>
              </a:rPr>
              <a:t>ΔΟΣ και Ρυθμός Μεταβολής ΑΕΠ</a:t>
            </a:r>
          </a:p>
        </p:txBody>
      </p:sp>
      <p:graphicFrame>
        <p:nvGraphicFramePr>
          <p:cNvPr id="5" name="Object 3"/>
          <p:cNvGraphicFramePr>
            <a:graphicFrameLocks noGrp="1" noChangeAspect="1"/>
          </p:cNvGraphicFramePr>
          <p:nvPr>
            <p:ph type="chart" idx="1"/>
          </p:nvPr>
        </p:nvGraphicFramePr>
        <p:xfrm>
          <a:off x="179512" y="1628800"/>
          <a:ext cx="882000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97028" name="Text Box 4"/>
          <p:cNvSpPr txBox="1">
            <a:spLocks noChangeArrowheads="1"/>
          </p:cNvSpPr>
          <p:nvPr/>
        </p:nvSpPr>
        <p:spPr bwMode="auto">
          <a:xfrm>
            <a:off x="684213" y="6474356"/>
            <a:ext cx="3023691" cy="350865"/>
          </a:xfrm>
          <a:prstGeom prst="rect">
            <a:avLst/>
          </a:prstGeom>
          <a:noFill/>
          <a:ln w="12700" cap="sq">
            <a:noFill/>
            <a:miter lim="800000"/>
            <a:headEnd/>
            <a:tailEnd/>
          </a:ln>
          <a:effectLst/>
        </p:spPr>
        <p:txBody>
          <a:bodyPr wrap="square">
            <a:spAutoFit/>
          </a:bodyPr>
          <a:lstStyle/>
          <a:p>
            <a:pPr>
              <a:lnSpc>
                <a:spcPct val="80000"/>
              </a:lnSpc>
              <a:spcBef>
                <a:spcPct val="50000"/>
              </a:spcBef>
              <a:defRPr/>
            </a:pPr>
            <a:r>
              <a:rPr lang="el-GR" sz="800" b="1" i="1" u="none" dirty="0">
                <a:solidFill>
                  <a:srgbClr val="000000"/>
                </a:solidFill>
                <a:effectLst>
                  <a:outerShdw blurRad="38100" dist="38100" dir="2700000" algn="tl">
                    <a:srgbClr val="C0C0C0"/>
                  </a:outerShdw>
                </a:effectLst>
                <a:latin typeface="+mn-lt"/>
              </a:rPr>
              <a:t>Πηγή: Οικονομικές Προοπτικές</a:t>
            </a:r>
          </a:p>
          <a:p>
            <a:pPr>
              <a:lnSpc>
                <a:spcPct val="80000"/>
              </a:lnSpc>
              <a:spcBef>
                <a:spcPct val="50000"/>
              </a:spcBef>
              <a:defRPr/>
            </a:pPr>
            <a:r>
              <a:rPr lang="el-GR" sz="800" b="1" i="1" u="none" dirty="0">
                <a:solidFill>
                  <a:srgbClr val="000000"/>
                </a:solidFill>
                <a:effectLst>
                  <a:outerShdw blurRad="38100" dist="38100" dir="2700000" algn="tl">
                    <a:srgbClr val="C0C0C0"/>
                  </a:outerShdw>
                </a:effectLst>
                <a:latin typeface="+mn-lt"/>
              </a:rPr>
              <a:t>Κέντρο Οικονομικών Ερευνών - Πανεπιστήμιο Κύπρου</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pPr eaLnBrk="1" hangingPunct="1">
              <a:defRPr/>
            </a:pPr>
            <a:r>
              <a:rPr lang="el-GR" sz="2400" i="1"/>
              <a:t>ΔΟΣ </a:t>
            </a:r>
            <a:r>
              <a:rPr lang="en-US" sz="2400" i="1"/>
              <a:t>vs. </a:t>
            </a:r>
            <a:r>
              <a:rPr lang="el-GR" sz="2400" i="1"/>
              <a:t>Δραστηριότητα Επιχείρησης </a:t>
            </a:r>
          </a:p>
        </p:txBody>
      </p:sp>
      <p:graphicFrame>
        <p:nvGraphicFramePr>
          <p:cNvPr id="7" name="Object 3"/>
          <p:cNvGraphicFramePr>
            <a:graphicFrameLocks noGrp="1" noChangeAspect="1"/>
          </p:cNvGraphicFramePr>
          <p:nvPr>
            <p:ph type="chart" idx="1"/>
          </p:nvPr>
        </p:nvGraphicFramePr>
        <p:xfrm>
          <a:off x="187324" y="1668462"/>
          <a:ext cx="8820000" cy="49084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eaLnBrk="1" hangingPunct="1">
              <a:defRPr/>
            </a:pPr>
            <a:r>
              <a:rPr lang="el-GR" sz="2400" i="1" dirty="0"/>
              <a:t>Δραστηριότητα Επιχείρησης </a:t>
            </a:r>
            <a:r>
              <a:rPr lang="en-US" sz="2400" i="1" dirty="0"/>
              <a:t>vs. </a:t>
            </a:r>
            <a:r>
              <a:rPr lang="el-GR" sz="2400" i="1" dirty="0"/>
              <a:t>Πωλήσεις Τσιμέντου</a:t>
            </a:r>
            <a:r>
              <a:rPr lang="en-GB" sz="2400" i="1" dirty="0"/>
              <a:t>*</a:t>
            </a:r>
            <a:endParaRPr lang="el-GR" sz="2400" i="1" dirty="0"/>
          </a:p>
        </p:txBody>
      </p:sp>
      <p:graphicFrame>
        <p:nvGraphicFramePr>
          <p:cNvPr id="6" name="Object 3"/>
          <p:cNvGraphicFramePr>
            <a:graphicFrameLocks noGrp="1" noChangeAspect="1"/>
          </p:cNvGraphicFramePr>
          <p:nvPr>
            <p:ph type="chart" idx="1"/>
          </p:nvPr>
        </p:nvGraphicFramePr>
        <p:xfrm>
          <a:off x="158750" y="1679574"/>
          <a:ext cx="8820000" cy="48457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51520" y="6597932"/>
            <a:ext cx="8820472" cy="215444"/>
          </a:xfrm>
          <a:prstGeom prst="rect">
            <a:avLst/>
          </a:prstGeom>
          <a:noFill/>
        </p:spPr>
        <p:txBody>
          <a:bodyPr wrap="square" rtlCol="0">
            <a:spAutoFit/>
          </a:bodyPr>
          <a:lstStyle/>
          <a:p>
            <a:pPr algn="r"/>
            <a:r>
              <a:rPr kumimoji="0" lang="en-GB" sz="800" b="1" i="1" u="none" kern="0" dirty="0">
                <a:solidFill>
                  <a:schemeClr val="bg2"/>
                </a:solidFill>
                <a:effectLst>
                  <a:outerShdw blurRad="38100" dist="38100" dir="2700000" algn="tl">
                    <a:srgbClr val="C0C0C0"/>
                  </a:outerShdw>
                </a:effectLst>
                <a:latin typeface="+mn-lt"/>
                <a:ea typeface="+mj-ea"/>
                <a:cs typeface="+mj-cs"/>
              </a:rPr>
              <a:t>*</a:t>
            </a:r>
            <a:r>
              <a:rPr lang="el-GR" sz="800" i="1" u="none" dirty="0">
                <a:solidFill>
                  <a:schemeClr val="bg2"/>
                </a:solidFill>
                <a:latin typeface="+mn-lt"/>
              </a:rPr>
              <a:t> Η Στατιστική Υπηρεσία ανακοινώνει ότι, για σκοπούς διασφάλισης του στατιστικού απορρήτου, τα μηνιαία στοιχεία για τις πωλήσεις τσιμέντου δεν θα δημοσιοποιούνται πλέον</a:t>
            </a:r>
            <a:endParaRPr lang="en-US" sz="800" b="1" i="1" u="none" dirty="0">
              <a:solidFill>
                <a:schemeClr val="bg2"/>
              </a:solidFill>
              <a:latin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eaLnBrk="1" hangingPunct="1">
              <a:defRPr/>
            </a:pPr>
            <a:r>
              <a:rPr lang="el-GR" sz="2400" i="1" dirty="0"/>
              <a:t>Δραστηριότητα Επιχείρησης </a:t>
            </a:r>
            <a:r>
              <a:rPr lang="en-US" sz="2400" i="1" dirty="0"/>
              <a:t>vs. </a:t>
            </a:r>
            <a:r>
              <a:rPr lang="el-GR" sz="2400" i="1" dirty="0"/>
              <a:t>Συμβόλαια ΜΕΔΣΚ</a:t>
            </a:r>
            <a:r>
              <a:rPr lang="en-US" sz="2400" i="1" dirty="0"/>
              <a:t> </a:t>
            </a:r>
            <a:r>
              <a:rPr lang="el-GR" sz="1600" i="1" dirty="0"/>
              <a:t>[σε αξία]</a:t>
            </a:r>
          </a:p>
        </p:txBody>
      </p:sp>
      <p:graphicFrame>
        <p:nvGraphicFramePr>
          <p:cNvPr id="4" name="Object 3"/>
          <p:cNvGraphicFramePr>
            <a:graphicFrameLocks noGrp="1" noChangeAspect="1"/>
          </p:cNvGraphicFramePr>
          <p:nvPr>
            <p:ph type="chart" idx="1"/>
          </p:nvPr>
        </p:nvGraphicFramePr>
        <p:xfrm>
          <a:off x="158750" y="1681164"/>
          <a:ext cx="8820000" cy="48328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pPr eaLnBrk="1" hangingPunct="1">
              <a:defRPr/>
            </a:pPr>
            <a:r>
              <a:rPr lang="el-GR" sz="2400" i="1" dirty="0"/>
              <a:t>Δραστηριότητα Επιχείρησης </a:t>
            </a:r>
            <a:r>
              <a:rPr lang="en-US" sz="2400" i="1" dirty="0"/>
              <a:t>vs. </a:t>
            </a:r>
            <a:r>
              <a:rPr lang="el-GR" sz="2400" i="1" dirty="0"/>
              <a:t>ΑΝΕΡΓΙΑ</a:t>
            </a:r>
            <a:endParaRPr lang="el-GR" sz="1600" i="1" dirty="0"/>
          </a:p>
        </p:txBody>
      </p:sp>
      <p:graphicFrame>
        <p:nvGraphicFramePr>
          <p:cNvPr id="4" name="Object 3"/>
          <p:cNvGraphicFramePr>
            <a:graphicFrameLocks noGrp="1" noChangeAspect="1"/>
          </p:cNvGraphicFramePr>
          <p:nvPr>
            <p:ph type="chart" idx="1"/>
          </p:nvPr>
        </p:nvGraphicFramePr>
        <p:xfrm>
          <a:off x="157163" y="1698626"/>
          <a:ext cx="8820000" cy="4822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pPr eaLnBrk="1" hangingPunct="1">
              <a:defRPr/>
            </a:pPr>
            <a:r>
              <a:rPr lang="el-GR" sz="2400" i="1"/>
              <a:t>Δραστηριότητα Επιχείρησης </a:t>
            </a:r>
            <a:r>
              <a:rPr lang="en-US" sz="2400" i="1"/>
              <a:t>vs. </a:t>
            </a:r>
            <a:r>
              <a:rPr lang="el-GR" sz="2400" i="1"/>
              <a:t>Δείκτης Μηνών για </a:t>
            </a:r>
            <a:r>
              <a:rPr lang="en-US" sz="2400" i="1"/>
              <a:t/>
            </a:r>
            <a:br>
              <a:rPr lang="en-US" sz="2400" i="1"/>
            </a:br>
            <a:r>
              <a:rPr lang="el-GR" sz="2400" i="1"/>
              <a:t>την</a:t>
            </a:r>
            <a:r>
              <a:rPr lang="en-US" sz="2400" i="1"/>
              <a:t> </a:t>
            </a:r>
            <a:r>
              <a:rPr lang="el-GR" sz="2400" i="1"/>
              <a:t>ολοκλήρωση υφιστάμενων εργασιών</a:t>
            </a:r>
          </a:p>
        </p:txBody>
      </p:sp>
      <p:graphicFrame>
        <p:nvGraphicFramePr>
          <p:cNvPr id="4" name="Object 3"/>
          <p:cNvGraphicFramePr>
            <a:graphicFrameLocks noGrp="1" noChangeAspect="1"/>
          </p:cNvGraphicFramePr>
          <p:nvPr>
            <p:ph type="chart" idx="1"/>
          </p:nvPr>
        </p:nvGraphicFramePr>
        <p:xfrm>
          <a:off x="157163" y="1698626"/>
          <a:ext cx="8820000" cy="4822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eaLnBrk="1" hangingPunct="1">
              <a:defRPr/>
            </a:pPr>
            <a:r>
              <a:rPr lang="el-GR" sz="2400" i="1"/>
              <a:t>Αριθμός Εργαζομένων Επιχείρησης </a:t>
            </a:r>
            <a:r>
              <a:rPr lang="en-US" sz="2400" i="1"/>
              <a:t>vs. </a:t>
            </a:r>
            <a:r>
              <a:rPr lang="el-GR" sz="2400" i="1"/>
              <a:t>ΑΝΕΡΓΙΑ</a:t>
            </a:r>
          </a:p>
        </p:txBody>
      </p:sp>
      <p:graphicFrame>
        <p:nvGraphicFramePr>
          <p:cNvPr id="4" name="Object 3"/>
          <p:cNvGraphicFramePr>
            <a:graphicFrameLocks noGrp="1" noChangeAspect="1"/>
          </p:cNvGraphicFramePr>
          <p:nvPr>
            <p:ph type="chart" idx="1"/>
          </p:nvPr>
        </p:nvGraphicFramePr>
        <p:xfrm>
          <a:off x="157163" y="1698626"/>
          <a:ext cx="8820000" cy="4822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p:txBody>
          <a:bodyPr/>
          <a:lstStyle/>
          <a:p>
            <a:pPr eaLnBrk="1" hangingPunct="1">
              <a:defRPr/>
            </a:pPr>
            <a:r>
              <a:rPr lang="el-GR" sz="2000" b="1" i="1" u="sng" dirty="0">
                <a:solidFill>
                  <a:srgbClr val="0066CC"/>
                </a:solidFill>
                <a:latin typeface="+mn-lt"/>
              </a:rPr>
              <a:t>Δείκτης 1</a:t>
            </a:r>
            <a:r>
              <a:rPr lang="en-US" sz="2000" b="1" i="1" u="sng" dirty="0">
                <a:solidFill>
                  <a:srgbClr val="0066CC"/>
                </a:solidFill>
                <a:latin typeface="+mn-lt"/>
              </a:rPr>
              <a:t>.1</a:t>
            </a:r>
            <a:r>
              <a:rPr lang="el-GR" sz="2000" b="1" i="1" u="sng" dirty="0">
                <a:solidFill>
                  <a:srgbClr val="0066CC"/>
                </a:solidFill>
                <a:latin typeface="+mn-lt"/>
              </a:rPr>
              <a:t>:</a:t>
            </a:r>
            <a:r>
              <a:rPr lang="el-GR" sz="2400" i="1" dirty="0">
                <a:solidFill>
                  <a:srgbClr val="0066CC"/>
                </a:solidFill>
                <a:latin typeface="+mn-lt"/>
              </a:rPr>
              <a:t> Κυριότερα Ευρήματα</a:t>
            </a:r>
          </a:p>
        </p:txBody>
      </p:sp>
      <p:sp>
        <p:nvSpPr>
          <p:cNvPr id="70659" name="Rectangle 3"/>
          <p:cNvSpPr>
            <a:spLocks noGrp="1" noChangeArrowheads="1"/>
          </p:cNvSpPr>
          <p:nvPr>
            <p:ph type="body" idx="1"/>
          </p:nvPr>
        </p:nvSpPr>
        <p:spPr>
          <a:noFill/>
        </p:spPr>
        <p:txBody>
          <a:bodyPr/>
          <a:lstStyle/>
          <a:p>
            <a:pPr algn="just">
              <a:lnSpc>
                <a:spcPct val="140000"/>
              </a:lnSpc>
              <a:buClr>
                <a:srgbClr val="003399"/>
              </a:buClr>
            </a:pPr>
            <a:r>
              <a:rPr lang="el-GR" sz="1400" b="0" dirty="0"/>
              <a:t>Ο </a:t>
            </a:r>
            <a:r>
              <a:rPr lang="el-GR" sz="1400" dirty="0"/>
              <a:t>Δείκτης Δραστηριότητας</a:t>
            </a:r>
            <a:r>
              <a:rPr lang="el-GR" sz="1400" b="0" dirty="0"/>
              <a:t> (ποσοστό εργολάβων που δηλώνουν ότι τους τελευταίους 6 μήνες  η δραστηριότητα της επιχείρησης τους έχει αυξηθεί μείον το ποσοστό από αυτούς που δηλώνουν ότι έχει μειωθεί), </a:t>
            </a:r>
            <a:r>
              <a:rPr lang="el-GR" sz="1400" b="0" u="sng" dirty="0"/>
              <a:t>καταγράφει σημαντική αύξηση και αυτή την περίοδο και για πρώτη φορά από το 2010 έχει θετικό πρόσημο. Για την περίοδο Ιούλιος – Δεκέμβριος 2017 το πρόσημο βρίσκετε στο 12% πράγμα που πλέον μας επιτρέπει ξεκάθαρα να μιλούμε για ανάκαμψη.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ctrTitle"/>
          </p:nvPr>
        </p:nvSpPr>
        <p:spPr/>
        <p:txBody>
          <a:bodyPr/>
          <a:lstStyle/>
          <a:p>
            <a:pPr eaLnBrk="1" hangingPunct="1">
              <a:defRPr/>
            </a:pPr>
            <a:r>
              <a:rPr lang="el-GR"/>
              <a:t>4. Μακροπρόθεσμοι Δείκτες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590550" y="201613"/>
            <a:ext cx="8229600" cy="850900"/>
          </a:xfrm>
        </p:spPr>
        <p:txBody>
          <a:bodyPr/>
          <a:lstStyle/>
          <a:p>
            <a:pPr eaLnBrk="1" hangingPunct="1">
              <a:defRPr/>
            </a:pPr>
            <a:r>
              <a:rPr lang="el-GR" sz="2400" i="1" dirty="0">
                <a:latin typeface="+mn-lt"/>
              </a:rPr>
              <a:t>Ακαθάριστη αξία παραγωγής σε τρέχουσες τιμές </a:t>
            </a:r>
            <a:r>
              <a:rPr lang="en-US" sz="2400" i="1" dirty="0" err="1">
                <a:latin typeface="+mn-lt"/>
              </a:rPr>
              <a:t>vs</a:t>
            </a:r>
            <a:r>
              <a:rPr lang="el-GR" sz="2400" i="1" dirty="0">
                <a:latin typeface="+mn-lt"/>
              </a:rPr>
              <a:t>. Ακαθάριστο Εθνικό Προϊόν </a:t>
            </a:r>
            <a:r>
              <a:rPr lang="el-GR" sz="2000" i="1" dirty="0">
                <a:latin typeface="+mn-lt"/>
              </a:rPr>
              <a:t>[ετήσια αποτελέσματα]</a:t>
            </a:r>
          </a:p>
        </p:txBody>
      </p:sp>
      <p:graphicFrame>
        <p:nvGraphicFramePr>
          <p:cNvPr id="4" name="Object 3"/>
          <p:cNvGraphicFramePr>
            <a:graphicFrameLocks noGrp="1" noChangeAspect="1"/>
          </p:cNvGraphicFramePr>
          <p:nvPr>
            <p:ph type="chart" idx="1"/>
          </p:nvPr>
        </p:nvGraphicFramePr>
        <p:xfrm>
          <a:off x="179512" y="1700808"/>
          <a:ext cx="8820000" cy="48222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822231"/>
        </p:xfrm>
        <a:graphic>
          <a:graphicData uri="http://schemas.openxmlformats.org/drawingml/2006/chart">
            <c:chart xmlns:c="http://schemas.openxmlformats.org/drawingml/2006/chart" xmlns:r="http://schemas.openxmlformats.org/officeDocument/2006/relationships" r:id="rId2"/>
          </a:graphicData>
        </a:graphic>
      </p:graphicFrame>
      <p:sp>
        <p:nvSpPr>
          <p:cNvPr id="856066" name="Rectangle 2"/>
          <p:cNvSpPr>
            <a:spLocks noGrp="1" noChangeArrowheads="1"/>
          </p:cNvSpPr>
          <p:nvPr>
            <p:ph type="title"/>
          </p:nvPr>
        </p:nvSpPr>
        <p:spPr>
          <a:xfrm>
            <a:off x="611188" y="188913"/>
            <a:ext cx="8229600" cy="850900"/>
          </a:xfrm>
        </p:spPr>
        <p:txBody>
          <a:bodyPr/>
          <a:lstStyle/>
          <a:p>
            <a:pPr eaLnBrk="1" hangingPunct="1">
              <a:defRPr/>
            </a:pPr>
            <a:r>
              <a:rPr lang="el-GR" sz="2400" i="1" dirty="0">
                <a:latin typeface="+mn-lt"/>
              </a:rPr>
              <a:t>Ακαθάριστη αξία παραγωγής σε τρέχουσες τιμές </a:t>
            </a:r>
            <a:r>
              <a:rPr lang="en-US" sz="2400" i="1" dirty="0">
                <a:latin typeface="+mn-lt"/>
              </a:rPr>
              <a:t>vs. </a:t>
            </a:r>
            <a:br>
              <a:rPr lang="en-US" sz="2400" i="1" dirty="0">
                <a:latin typeface="+mn-lt"/>
              </a:rPr>
            </a:br>
            <a:r>
              <a:rPr lang="el-GR" sz="2400" i="1" dirty="0">
                <a:latin typeface="+mn-lt"/>
              </a:rPr>
              <a:t>Άδειες Οικοδομής </a:t>
            </a:r>
            <a:r>
              <a:rPr lang="el-GR" sz="2000" i="1" dirty="0">
                <a:latin typeface="+mn-lt"/>
              </a:rPr>
              <a:t>[ετήσια αποτελέσματα]</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8222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028384" y="1583214"/>
            <a:ext cx="936104" cy="261610"/>
          </a:xfrm>
          <a:prstGeom prst="rect">
            <a:avLst/>
          </a:prstGeom>
          <a:noFill/>
        </p:spPr>
        <p:txBody>
          <a:bodyPr wrap="square" rtlCol="0">
            <a:spAutoFit/>
          </a:bodyPr>
          <a:lstStyle/>
          <a:p>
            <a:pPr algn="ctr"/>
            <a:r>
              <a:rPr kumimoji="0" lang="el-GR" sz="1050" b="1" i="1" u="none" kern="0" dirty="0">
                <a:solidFill>
                  <a:srgbClr val="000000"/>
                </a:solidFill>
                <a:effectLst>
                  <a:outerShdw blurRad="38100" dist="38100" dir="2700000" algn="tl">
                    <a:srgbClr val="C0C0C0"/>
                  </a:outerShdw>
                </a:effectLst>
                <a:latin typeface="+mn-lt"/>
                <a:ea typeface="+mj-ea"/>
                <a:cs typeface="+mj-cs"/>
              </a:rPr>
              <a:t>(μ. τόνοι</a:t>
            </a:r>
            <a:r>
              <a:rPr kumimoji="0" lang="en-US" sz="1050" b="1" i="1" u="none" kern="0" dirty="0">
                <a:solidFill>
                  <a:srgbClr val="000000"/>
                </a:solidFill>
                <a:effectLst>
                  <a:outerShdw blurRad="38100" dist="38100" dir="2700000" algn="tl">
                    <a:srgbClr val="C0C0C0"/>
                  </a:outerShdw>
                </a:effectLst>
                <a:latin typeface="+mn-lt"/>
                <a:ea typeface="+mj-ea"/>
                <a:cs typeface="+mj-cs"/>
              </a:rPr>
              <a:t>)</a:t>
            </a:r>
            <a:endParaRPr lang="en-US" sz="800" b="1" i="1" dirty="0">
              <a:solidFill>
                <a:srgbClr val="000000"/>
              </a:solidFill>
              <a:latin typeface="+mn-lt"/>
            </a:endParaRPr>
          </a:p>
        </p:txBody>
      </p:sp>
      <p:sp>
        <p:nvSpPr>
          <p:cNvPr id="855042" name="Rectangle 2"/>
          <p:cNvSpPr>
            <a:spLocks noGrp="1" noChangeArrowheads="1"/>
          </p:cNvSpPr>
          <p:nvPr>
            <p:ph type="title"/>
          </p:nvPr>
        </p:nvSpPr>
        <p:spPr>
          <a:xfrm>
            <a:off x="611188" y="188913"/>
            <a:ext cx="8229600" cy="850900"/>
          </a:xfrm>
        </p:spPr>
        <p:txBody>
          <a:bodyPr/>
          <a:lstStyle/>
          <a:p>
            <a:pPr eaLnBrk="1" hangingPunct="1">
              <a:defRPr/>
            </a:pPr>
            <a:r>
              <a:rPr lang="el-GR" sz="2400" i="1" dirty="0">
                <a:latin typeface="+mn-lt"/>
              </a:rPr>
              <a:t>Ακαθάριστη αξία παραγωγής σε τρέχουσες τιμές </a:t>
            </a:r>
            <a:r>
              <a:rPr lang="en-US" sz="2400" i="1" dirty="0">
                <a:latin typeface="+mn-lt"/>
              </a:rPr>
              <a:t>vs. </a:t>
            </a:r>
            <a:r>
              <a:rPr lang="el-GR" sz="2400" i="1" dirty="0">
                <a:latin typeface="+mn-lt"/>
              </a:rPr>
              <a:t>Πωλήσεις Τσιμέντου</a:t>
            </a:r>
            <a:r>
              <a:rPr lang="en-GB" sz="2400" i="1" dirty="0">
                <a:latin typeface="+mn-lt"/>
              </a:rPr>
              <a:t>*</a:t>
            </a:r>
            <a:r>
              <a:rPr lang="en-US" sz="2400" i="1" dirty="0">
                <a:latin typeface="+mn-lt"/>
              </a:rPr>
              <a:t> </a:t>
            </a:r>
            <a:r>
              <a:rPr lang="el-GR" sz="2000" i="1" dirty="0">
                <a:latin typeface="+mn-lt"/>
              </a:rPr>
              <a:t>[ετήσια αποτελέσματα]</a:t>
            </a:r>
          </a:p>
        </p:txBody>
      </p:sp>
      <p:sp>
        <p:nvSpPr>
          <p:cNvPr id="8" name="TextBox 7"/>
          <p:cNvSpPr txBox="1"/>
          <p:nvPr/>
        </p:nvSpPr>
        <p:spPr>
          <a:xfrm>
            <a:off x="251520" y="6597932"/>
            <a:ext cx="8820472" cy="215444"/>
          </a:xfrm>
          <a:prstGeom prst="rect">
            <a:avLst/>
          </a:prstGeom>
          <a:noFill/>
        </p:spPr>
        <p:txBody>
          <a:bodyPr wrap="square" rtlCol="0">
            <a:spAutoFit/>
          </a:bodyPr>
          <a:lstStyle/>
          <a:p>
            <a:pPr algn="r"/>
            <a:r>
              <a:rPr kumimoji="0" lang="en-GB" sz="800" b="1" i="1" u="none" kern="0" dirty="0">
                <a:solidFill>
                  <a:schemeClr val="bg2"/>
                </a:solidFill>
                <a:effectLst>
                  <a:outerShdw blurRad="38100" dist="38100" dir="2700000" algn="tl">
                    <a:srgbClr val="C0C0C0"/>
                  </a:outerShdw>
                </a:effectLst>
                <a:latin typeface="+mn-lt"/>
                <a:ea typeface="+mj-ea"/>
                <a:cs typeface="+mj-cs"/>
              </a:rPr>
              <a:t>*</a:t>
            </a:r>
            <a:r>
              <a:rPr lang="el-GR" sz="800" i="1" u="none" dirty="0">
                <a:solidFill>
                  <a:schemeClr val="bg2"/>
                </a:solidFill>
                <a:latin typeface="+mn-lt"/>
              </a:rPr>
              <a:t> Η Στατιστική Υπηρεσία ανακοινώνει ότι, για σκοπούς διασφάλισης του στατιστικού απορρήτου, τα μηνιαία στοιχεία για τις πωλήσεις τσιμέντου δεν θα δημοσιοποιούνται πλέον</a:t>
            </a:r>
            <a:endParaRPr lang="en-US" sz="800" b="1" i="1" u="none" dirty="0">
              <a:solidFill>
                <a:schemeClr val="bg2"/>
              </a:solidFill>
              <a:latin typeface="+mn-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179512" y="1700808"/>
          <a:ext cx="8820000" cy="4822231"/>
        </p:xfrm>
        <a:graphic>
          <a:graphicData uri="http://schemas.openxmlformats.org/drawingml/2006/chart">
            <c:chart xmlns:c="http://schemas.openxmlformats.org/drawingml/2006/chart" xmlns:r="http://schemas.openxmlformats.org/officeDocument/2006/relationships" r:id="rId2"/>
          </a:graphicData>
        </a:graphic>
      </p:graphicFrame>
      <p:sp>
        <p:nvSpPr>
          <p:cNvPr id="852994" name="Rectangle 2"/>
          <p:cNvSpPr>
            <a:spLocks noGrp="1" noChangeArrowheads="1"/>
          </p:cNvSpPr>
          <p:nvPr>
            <p:ph type="title"/>
          </p:nvPr>
        </p:nvSpPr>
        <p:spPr>
          <a:xfrm>
            <a:off x="611188" y="188913"/>
            <a:ext cx="8229600" cy="850900"/>
          </a:xfrm>
        </p:spPr>
        <p:txBody>
          <a:bodyPr/>
          <a:lstStyle/>
          <a:p>
            <a:pPr eaLnBrk="1" hangingPunct="1">
              <a:defRPr/>
            </a:pPr>
            <a:r>
              <a:rPr lang="el-GR" sz="2400" i="1" dirty="0">
                <a:latin typeface="+mn-lt"/>
              </a:rPr>
              <a:t>Ακαθάριστη αξία παραγωγής σε τρέχουσες τιμές </a:t>
            </a:r>
            <a:r>
              <a:rPr lang="en-US" sz="2400" i="1" dirty="0">
                <a:latin typeface="+mn-lt"/>
              </a:rPr>
              <a:t>vs.               </a:t>
            </a:r>
            <a:r>
              <a:rPr lang="el-GR" sz="2400" i="1" dirty="0">
                <a:latin typeface="+mn-lt"/>
              </a:rPr>
              <a:t>Συμβόλαια ΜΕΔΣΚ</a:t>
            </a:r>
            <a:r>
              <a:rPr lang="en-US" sz="2400" i="1" dirty="0">
                <a:latin typeface="+mn-lt"/>
              </a:rPr>
              <a:t> </a:t>
            </a:r>
            <a:r>
              <a:rPr lang="el-GR" sz="2400" i="1" dirty="0">
                <a:latin typeface="+mn-lt"/>
              </a:rPr>
              <a:t>[σε αξία]</a:t>
            </a:r>
            <a:r>
              <a:rPr lang="en-US" sz="2400" i="1" dirty="0">
                <a:latin typeface="+mn-lt"/>
              </a:rPr>
              <a:t> </a:t>
            </a:r>
            <a:r>
              <a:rPr lang="el-GR" sz="2000" i="1" dirty="0">
                <a:latin typeface="+mn-lt"/>
              </a:rPr>
              <a:t>[ετήσια αποτελέσματα]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lstStyle/>
          <a:p>
            <a:pPr eaLnBrk="1" hangingPunct="1">
              <a:defRPr/>
            </a:pPr>
            <a:r>
              <a:rPr lang="el-GR" sz="2000" b="1" i="1" u="sng" dirty="0">
                <a:solidFill>
                  <a:srgbClr val="0066CC"/>
                </a:solidFill>
              </a:rPr>
              <a:t>Δείκτης 1</a:t>
            </a:r>
            <a:r>
              <a:rPr lang="en-US" sz="2000" b="1" i="1" u="sng" dirty="0">
                <a:solidFill>
                  <a:srgbClr val="0066CC"/>
                </a:solidFill>
              </a:rPr>
              <a:t>.1</a:t>
            </a:r>
            <a:r>
              <a:rPr lang="el-GR" sz="2000" b="1" i="1" u="sng" dirty="0">
                <a:solidFill>
                  <a:srgbClr val="0066CC"/>
                </a:solidFill>
              </a:rPr>
              <a:t>:</a:t>
            </a:r>
            <a:r>
              <a:rPr lang="el-GR" sz="2400" i="1" dirty="0">
                <a:solidFill>
                  <a:srgbClr val="0066CC"/>
                </a:solidFill>
              </a:rPr>
              <a:t> οι εργοληπτικές εργασίες της</a:t>
            </a:r>
            <a:r>
              <a:rPr lang="en-US" sz="2400" i="1" dirty="0">
                <a:solidFill>
                  <a:srgbClr val="0066CC"/>
                </a:solidFill>
              </a:rPr>
              <a:t> </a:t>
            </a:r>
            <a:r>
              <a:rPr lang="el-GR" sz="2400" i="1" dirty="0">
                <a:solidFill>
                  <a:srgbClr val="0066CC"/>
                </a:solidFill>
              </a:rPr>
              <a:t>εταιρείας, τους τελευταίους 6 μήνες ... </a:t>
            </a:r>
            <a:r>
              <a:rPr lang="el-GR" sz="1800" i="1" dirty="0">
                <a:solidFill>
                  <a:srgbClr val="0066CC"/>
                </a:solidFill>
              </a:rPr>
              <a:t>[Συγκριτικά Αποτελέσματα]</a:t>
            </a:r>
          </a:p>
        </p:txBody>
      </p:sp>
      <p:graphicFrame>
        <p:nvGraphicFramePr>
          <p:cNvPr id="4" name="Object 3"/>
          <p:cNvGraphicFramePr>
            <a:graphicFrameLocks noGrp="1"/>
          </p:cNvGraphicFramePr>
          <p:nvPr>
            <p:ph type="chart" idx="1"/>
          </p:nvPr>
        </p:nvGraphicFramePr>
        <p:xfrm>
          <a:off x="252000" y="1628801"/>
          <a:ext cx="8640000" cy="504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1400" b="0" i="0" u="sng"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GB" sz="1400" b="0" i="0" u="sng"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Office\Templates\1033\Project Overview.pot</Template>
  <TotalTime>66823</TotalTime>
  <Words>2436</Words>
  <Application>Microsoft Office PowerPoint</Application>
  <PresentationFormat>On-screen Show (4:3)</PresentationFormat>
  <Paragraphs>397</Paragraphs>
  <Slides>84</Slides>
  <Notes>28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Project Overview</vt:lpstr>
      <vt:lpstr>Παρουσίαση Αποτελεσμάτων Μελέτης για το  Δείκτη Κατασκευαστικής Βιομηχανίας KNAUF - SAKRET  Ιανουάριος 2010 – Δεκέμβριος 2017</vt:lpstr>
      <vt:lpstr>1. Έρευνα ανάμεσα στις Εργοληπτικές Επιχειρήσεις / Εταιρείες που είναι Μέλη των επαρχιακών Συνδέσμων Εργοληπτών Μελών της Ο.Σ.Ε.Ο.Κ.</vt:lpstr>
      <vt:lpstr>Εισαγωγή &amp; Ταυτότητα Έρευνας</vt:lpstr>
      <vt:lpstr>Κυριότερα Συμπεράσματα Μέχρι Στιγμής</vt:lpstr>
      <vt:lpstr>Κυριότερα Συμπεράσματα Μέχρι Στιγμής (Συνέχεια)</vt:lpstr>
      <vt:lpstr>Κυριότερα Συμπεράσματα Μέχρι Στιγμής (Συνέχεια)</vt:lpstr>
      <vt:lpstr> Δείκτης 1.1:  Δείκτης Δραστηριότητας Επιχείρησης  (ποσοστό εργολάβων που δηλώνουν ότι τους τελευταίους 4 μήνες  η δραστηριότητα της επιχείρησης τους έχει αυξηθεί μείον το ποσοστό από αυτούς που δηλώνουν ότι έχει μειωθεί) </vt:lpstr>
      <vt:lpstr>Δείκτης 1.1: Κυριότερα Ευρήματα</vt:lpstr>
      <vt:lpstr>Δείκτης 1.1: οι εργοληπτικές εργασίες της εταιρείας, τους τελευταίους 6 μήνες ... [Συγκριτικά Αποτελέσματα]</vt:lpstr>
      <vt:lpstr>Δείκτης 1.1 vs. Δείκτης Δραστηριότητας Επιχείρησης  [η δραστηριότητα της επιχείρησης σας τους τελευταίους 6 μήνες  έχει αυξηθεί, μειωθεί                          ή παρέμεινε η ίδια; % αύξησης - % μείωσης]</vt:lpstr>
      <vt:lpstr>Δείκτης 1.1 [Συγκριτικά Αποτελέσματα - Μέγεθος εταιρείας]</vt:lpstr>
      <vt:lpstr>Δείκτης 1.1 [Συγκριτικά Αποτελέσματα - Οικοδομική τάξη]</vt:lpstr>
      <vt:lpstr>Δείκτης 1.1 [Συγκριτικά Αποτελέσματα - Επαρχία μέλους]</vt:lpstr>
      <vt:lpstr>Δείκτης 1.1 [Συγκριτικά Αποτελέσματα - Επαρχίες δραστηριοποίησης]</vt:lpstr>
      <vt:lpstr>Δείκτης 1.1.1:   Κυριότεροι παράγοντες που περιορίζουν τις εργοληπτικές εργασίες</vt:lpstr>
      <vt:lpstr>Δείκτης 1.1.1: Κυριότερα Ευρήματα</vt:lpstr>
      <vt:lpstr>Δείκτης 1.1.1: οι κυριότεροι παράγοντες που περιορίζουν τις εργοληπτικές εργασίες της εταιρείας [Συγκριτικά Αποτελέσματα]</vt:lpstr>
      <vt:lpstr>Δείκτης 1.2:   Δείκτης Εργασιών Επιχείρησης  (ποσοστό εργολάβων που δηλώνουν ότι αυτό τον καιρό οι εργασίες τους είναι πάνω από το κανονικό μείον το ποσοστό από αυτούς που δηλώνουν ότι είναι κάτω από το κανονικό) </vt:lpstr>
      <vt:lpstr>Δείκτης 1.2: Κυριότερα Ευρήματα</vt:lpstr>
      <vt:lpstr>Δείκτης 1.2: οι συνολικές εργοληπτικές εργασίες που έχουν              αυτό τον καιρό ... [Συγκριτικά Αποτελέσματα]</vt:lpstr>
      <vt:lpstr>Δείκτης 1.2 vs. Δείκτης Εργασιών Επιχείρησης  [πιστεύετε ότι οι συνολικές εργασίες που έχετε αυτό τον καιρό είναι πάνω, κάτω ή σύμφωνα με την εποχή; % πάνω από το κανονικό - % κάτω από το κανονικό]</vt:lpstr>
      <vt:lpstr>Δείκτης 1.2 [Συγκριτικά Αποτελέσματα - Μέγεθος εταιρείας]</vt:lpstr>
      <vt:lpstr>Δείκτης 1.2 [Συγκριτικά Αποτελέσματα - Οικοδομική τάξη]</vt:lpstr>
      <vt:lpstr>Δείκτης 1.2 [Συγκριτικά Αποτελέσματα - Επαρχία μέλους]</vt:lpstr>
      <vt:lpstr>Δείκτης 1.2 [Συγκριτικά Αποτελέσματα - Επαρχίες που   δραστηριοποιούνται]</vt:lpstr>
      <vt:lpstr>Δείκτης 1.3:   Δείκτης Αριθμού Εργαζομένων Επιχείρησης  (ποσοστό εργολάβων που δηλώνουν ότι τους επόμενους 4 μήνες  ο αριθμός των εργαζομένων στην επιχείρηση τους θα αυξηθεί μείον το ποσοστό από αυτούς που δηλώνουν ότι θα μειωθεί) </vt:lpstr>
      <vt:lpstr>Δείκτης 1.3: Κυριότερα Ευρήματα</vt:lpstr>
      <vt:lpstr>ο αριθμός των εργαζομένων της εταιρείας τους επόμενους 6 μήνες  ... [Συγκριτικά Αποτελέσματα]</vt:lpstr>
      <vt:lpstr>Δείκτης 1.3 vs. Δείκτης Αριθμού Εργαζομένων Επιχείρησης [ο αριθμός των εργαζομένων της επιχείρησης τους επόμενους 4 μήνες αναμένετε ότι θα αυξηθεί, μειωθεί ή παραμείνει ο ίδιος; % αύξησης - % μείωσης]</vt:lpstr>
      <vt:lpstr>Δείκτης 1.3 [Συγκριτικά Αποτελέσματα - Μέγεθος εταιρείας]</vt:lpstr>
      <vt:lpstr>Δείκτης 1.3 [Συγκριτικά Αποτελέσματα - Οικοδομική τάξη]</vt:lpstr>
      <vt:lpstr>Δείκτης 1.3 [Συγκριτικά Αποτελέσματα - Επαρχία μέλους]</vt:lpstr>
      <vt:lpstr>Δείκτης 1.3 [Συγκριτικά Αποτελέσματα - Επαρχίες που  δραστηριοποιούνται]</vt:lpstr>
      <vt:lpstr>Δείκτης 1.4:   Δείκτης Τιμών Πώλησης  [οι τιμές πώλησης τους επόμενους 4 μήνες  αναμένετε ότι θα αυξηθούν, μειωθούν ή παραμείνουν οι ίδιες; % αύξησης - % μείωσης]</vt:lpstr>
      <vt:lpstr>Δείκτης 1.4: Κυριότερα Ευρήματα</vt:lpstr>
      <vt:lpstr>Δείκτης 1.4: οι τιμές προσφορών τους επόμενους 6 μήνες ...  [Συγκριτικά Αποτελέσματα]</vt:lpstr>
      <vt:lpstr>Δείκτης 1.4 vs. Δείκτης Τιμών Πώλησης  [οι τιμές πώλησης τους επόμενους 4 μήνες  αναμένετε ότι θα αυξηθούν, μειωθούν ή παραμείνουν οι ίδιες; % αύξησης - % μείωσης]</vt:lpstr>
      <vt:lpstr>Δείκτης 1.4 [Συγκριτικά Αποτελέσματα - Μέγεθος εταιρείας]</vt:lpstr>
      <vt:lpstr>Δείκτης 1.4 [Συγκριτικά Αποτελέσματα - Οικοδομική τάξη]</vt:lpstr>
      <vt:lpstr>Δείκτης 1.4 [Συγκριτικά Αποτελέσματα - Επαρχία μέλους]</vt:lpstr>
      <vt:lpstr>Δείκτης 1.4 [Συγκριτικά Αποτελέσματα - Επαρχίες που    δραστηριοποιούνται]</vt:lpstr>
      <vt:lpstr>Δείκτης 1.5:   Δείκτης Μηνών για την Ολοκλήρωση Υφιστάμενων Εργασιών  [περίπου πόσοι μήνες χρειάζεστε για την ολοκλήρωση των υφιστάμενων εργασιών και των εργασιών για τις οποίες υπογράψατε κάποιο συμβόλαιο;] </vt:lpstr>
      <vt:lpstr>Δείκτης 1.5: Κυριότερα Ευρήματα</vt:lpstr>
      <vt:lpstr>Δείκτης 1.5: αριθμός μηνών που χρειάζονται για την ολοκλήρωση των υφιστάμενων εργοληπτικών εργασιών [Συγκριτικά Αποτελέσματα]</vt:lpstr>
      <vt:lpstr>Δείκτης 1.5 vs. Δείκτης Μηνών για την Ολοκλήρωση Υφιστάμενων Εργασιών [περίπου πόσοι μήνες χρειάζεστε για την ολοκλήρωση των υφιστάμενων εργασιών και των εργασιών για τις οποίες υπογράψατε κάποιο συμβόλαιο;]</vt:lpstr>
      <vt:lpstr>Δείκτης 1.5 [Συγκριτικά Αποτελέσματα - Μέγεθος εταιρείας]</vt:lpstr>
      <vt:lpstr>Δείκτης 1.5 [Συγκριτικά Αποτελέσματα - Οικοδομική τάξη]</vt:lpstr>
      <vt:lpstr>Δείκτης 1.5 [Συγκριτικά Αποτελέσματα - Επαρχία μέλους]</vt:lpstr>
      <vt:lpstr>Δείκτης 1.5 [Συγκριτικά Αποτελέσματα - Επαρχίες που     δραστηριοποιούνται]</vt:lpstr>
      <vt:lpstr>Δείκτης 1.6:   Υφιστάμενες εργοληπτικές εργασίες που σταμάτησαν, πριν ολοκληρωθούν </vt:lpstr>
      <vt:lpstr>Δείκτης 1.6: Κυριότερα Ευρήματα</vt:lpstr>
      <vt:lpstr>Δείκτης 1.6: κατά πόσο υπάρχουν υφιστάμενες εργοληπτικές εργασίες που σταμάτησαν, πριν ολοκληρωθούν [Συγκριτικά Αποτελέσματα]</vt:lpstr>
      <vt:lpstr>Δείκτης 1.6 [Συγκριτικά Αποτελέσματα - Μέγεθος εταιρείας]</vt:lpstr>
      <vt:lpstr>Δείκτης 1.6 [Συγκριτικά Αποτελέσματα - Οικοδομική τάξη]</vt:lpstr>
      <vt:lpstr>Δείκτης 1.6 [Συγκριτικά Αποτελέσματα - Επαρχία μέλους]</vt:lpstr>
      <vt:lpstr>Δείκτης 1.6 [Συγκριτικά Αποτελέσματα - Επαρχίες που  δραστηριοποιούνται]</vt:lpstr>
      <vt:lpstr>Δείκτης 1.6.1:   Ποσοστό εργασιών που σταμάτησαν προτού ολοκληρωθούν </vt:lpstr>
      <vt:lpstr>Δείκτης 1.6.1: Κυριότερα Ευρήματα</vt:lpstr>
      <vt:lpstr>Δείκτης 1.6.1: ποσοστό εργασιών που σταμάτησαν προτού ολοκληρωθούν [Συγκριτικά Αποτελέσματα]</vt:lpstr>
      <vt:lpstr>Δείκτης 1.6.1 [Συγκριτικά Αποτελέσματα - Μέγεθος εταιρείας]</vt:lpstr>
      <vt:lpstr>Δείκτης 1.6.1 [Συγκριτικά Αποτελέσματα - Οικοδομική τάξη]</vt:lpstr>
      <vt:lpstr>Δείκτης 1.6.1 [Συγκριτικά Αποτελέσματα - Επαρχία μέλους]</vt:lpstr>
      <vt:lpstr>Δείκτης 1.6.1 [Συγκριτικά Αποτελέσματα - Επαρχίες που δραστηριοποιούνται]</vt:lpstr>
      <vt:lpstr>Δείκτης 1.6.2:   Λόγοι για τους οποίους σταμάτησαν κάποιες από τις εργοληπτικές εργασίες </vt:lpstr>
      <vt:lpstr>Δείκτης 1.6.2: Κυριότερα Ευρήματα</vt:lpstr>
      <vt:lpstr>Δείκτης 1.6.2: λόγοι για τους οποίους σταμάτησαν κάποιες από τις εργοληπτικές εργασίες [Συγκριτικά Αποτελέσματα]</vt:lpstr>
      <vt:lpstr>2. Δείκτης Προσδοκιών  Καταναλωτές / Επενδυτές</vt:lpstr>
      <vt:lpstr>Δείκτες 2.1 &amp; 2.2: Κυριότερα Ευρήματα</vt:lpstr>
      <vt:lpstr>Δείκτης 2.1: Πιθανότητα Αγοράς/Οικοδόμησης οικίας εντός 12 μηνών [Σκοπεύετε να αγοράσετε ή να κτίσετε σπίτι μέσα στους επόμενους 12 μήνες (για δική σας χρήση, ή για εξοχικό, ή για να το ενοικιάζετε);]</vt:lpstr>
      <vt:lpstr>Δείκτης 2.2: Πιθανότητα Ανακαίνισης/Διόρθωσης οικίας εντός 12 μηνών [Μέσα στους επόμενους 12 μήνες, πόσο πιθανόν είναι να ξοδέψετε ένα μεγάλο ποσό για διόρθωση ή ανακαίνιση τους σπιτιού σας;]</vt:lpstr>
      <vt:lpstr>3. Δείκτης Οικονομικής Συγκυρίας Βραχυπρόθεσμοι Δείκτες</vt:lpstr>
      <vt:lpstr>Δείκτης Οικονομικής Συγκυρίας</vt:lpstr>
      <vt:lpstr>ΔΟΣ και Ρυθμός Μεταβολής ΑΕΠ</vt:lpstr>
      <vt:lpstr>ΔΟΣ vs. Δραστηριότητα Επιχείρησης </vt:lpstr>
      <vt:lpstr>Δραστηριότητα Επιχείρησης vs. Πωλήσεις Τσιμέντου*</vt:lpstr>
      <vt:lpstr>Δραστηριότητα Επιχείρησης vs. Συμβόλαια ΜΕΔΣΚ [σε αξία]</vt:lpstr>
      <vt:lpstr>Δραστηριότητα Επιχείρησης vs. ΑΝΕΡΓΙΑ</vt:lpstr>
      <vt:lpstr>Δραστηριότητα Επιχείρησης vs. Δείκτης Μηνών για  την ολοκλήρωση υφιστάμενων εργασιών</vt:lpstr>
      <vt:lpstr>Αριθμός Εργαζομένων Επιχείρησης vs. ΑΝΕΡΓΙΑ</vt:lpstr>
      <vt:lpstr>4. Μακροπρόθεσμοι Δείκτες</vt:lpstr>
      <vt:lpstr>Ακαθάριστη αξία παραγωγής σε τρέχουσες τιμές vs. Ακαθάριστο Εθνικό Προϊόν [ετήσια αποτελέσματα]</vt:lpstr>
      <vt:lpstr>Ακαθάριστη αξία παραγωγής σε τρέχουσες τιμές vs.  Άδειες Οικοδομής [ετήσια αποτελέσματα]</vt:lpstr>
      <vt:lpstr>Ακαθάριστη αξία παραγωγής σε τρέχουσες τιμές vs. Πωλήσεις Τσιμέντου* [ετήσια αποτελέσματα]</vt:lpstr>
      <vt:lpstr>Ακαθάριστη αξία παραγωγής σε τρέχουσες τιμές vs.               Συμβόλαια ΜΕΔΣΚ [σε αξία] [ετήσια αποτελέσματα]</vt:lpstr>
    </vt:vector>
  </TitlesOfParts>
  <Company>RAI Consultants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Έρευνας Αγοράς</dc:title>
  <dc:creator>user</dc:creator>
  <cp:lastModifiedBy>Eleni</cp:lastModifiedBy>
  <cp:revision>2649</cp:revision>
  <cp:lastPrinted>1601-01-01T00:00:00Z</cp:lastPrinted>
  <dcterms:created xsi:type="dcterms:W3CDTF">2002-03-26T08:33:40Z</dcterms:created>
  <dcterms:modified xsi:type="dcterms:W3CDTF">2018-07-11T05:20:23Z</dcterms:modified>
</cp:coreProperties>
</file>